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0" r:id="rId4"/>
    <p:sldMasterId id="2147483774" r:id="rId5"/>
  </p:sldMasterIdLst>
  <p:notesMasterIdLst>
    <p:notesMasterId r:id="rId31"/>
  </p:notesMasterIdLst>
  <p:sldIdLst>
    <p:sldId id="329" r:id="rId6"/>
    <p:sldId id="363" r:id="rId7"/>
    <p:sldId id="282" r:id="rId8"/>
    <p:sldId id="388" r:id="rId9"/>
    <p:sldId id="330" r:id="rId10"/>
    <p:sldId id="334" r:id="rId11"/>
    <p:sldId id="378" r:id="rId12"/>
    <p:sldId id="278" r:id="rId13"/>
    <p:sldId id="417" r:id="rId14"/>
    <p:sldId id="411" r:id="rId15"/>
    <p:sldId id="418" r:id="rId16"/>
    <p:sldId id="410" r:id="rId17"/>
    <p:sldId id="419" r:id="rId18"/>
    <p:sldId id="422" r:id="rId19"/>
    <p:sldId id="420" r:id="rId20"/>
    <p:sldId id="412" r:id="rId21"/>
    <p:sldId id="421" r:id="rId22"/>
    <p:sldId id="351" r:id="rId23"/>
    <p:sldId id="380" r:id="rId24"/>
    <p:sldId id="381" r:id="rId25"/>
    <p:sldId id="382" r:id="rId26"/>
    <p:sldId id="273" r:id="rId27"/>
    <p:sldId id="383" r:id="rId28"/>
    <p:sldId id="395" r:id="rId29"/>
    <p:sldId id="272" r:id="rId30"/>
  </p:sldIdLst>
  <p:sldSz cx="18288000" cy="10287000"/>
  <p:notesSz cx="6858000" cy="9144000"/>
  <p:embeddedFontLst>
    <p:embeddedFont>
      <p:font typeface="Arial Bold" panose="020B0704020202020204" pitchFamily="34" charset="0"/>
      <p:bold r:id="rId32"/>
    </p:embeddedFont>
    <p:embeddedFont>
      <p:font typeface="Avenir Bold" panose="020B0604020202020204" charset="0"/>
      <p:regular r:id="rId33"/>
      <p:bold r:id="rId34"/>
    </p:embeddedFont>
    <p:embeddedFont>
      <p:font typeface="Constantia" panose="02030602050306030303"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BD572-F463-FDD3-F04C-8953157292F0}" name="Bob Reeg" initials="BR" userId="S::breeg@peacethroughaction.org::e5b7f800-2f60-4b06-b385-760bc70ec3c5" providerId="AD"/>
  <p188:author id="{64CD50B0-0C9F-EC08-41B8-C22BDECF2318}" name="Kelly Connelly" initials="KC" userId="S::KConnelly@bdconnect.com::9458b4b6-000b-4703-92ad-092b3d2c3e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E"/>
    <a:srgbClr val="01B3EC"/>
    <a:srgbClr val="28B473"/>
    <a:srgbClr val="FFCD4D"/>
    <a:srgbClr val="6766BE"/>
    <a:srgbClr val="FF481E"/>
    <a:srgbClr val="0C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551" autoAdjust="0"/>
  </p:normalViewPr>
  <p:slideViewPr>
    <p:cSldViewPr>
      <p:cViewPr varScale="1">
        <p:scale>
          <a:sx n="35" d="100"/>
          <a:sy n="35" d="100"/>
        </p:scale>
        <p:origin x="16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D4643-EC11-ED41-B992-51C325DB31B1}"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0393A-23D1-044A-900D-DE612A738F71}" type="slidenum">
              <a:rPr lang="en-US" smtClean="0"/>
              <a:t>‹#›</a:t>
            </a:fld>
            <a:endParaRPr lang="en-US"/>
          </a:p>
        </p:txBody>
      </p:sp>
    </p:spTree>
    <p:extLst>
      <p:ext uri="{BB962C8B-B14F-4D97-AF65-F5344CB8AC3E}">
        <p14:creationId xmlns:p14="http://schemas.microsoft.com/office/powerpoint/2010/main" val="6873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Thank you for choosing to join this session on How to Reduce Bias in Interfaith Conversations.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looking forward to learning how we can increase peace in our relationships and communities.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[state your first name and last name.] [State any role you hold that explains why you are leading this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leading this session as a volunteer with Peace Through Action USA.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a:t>
            </a:fld>
            <a:endParaRPr lang="en-US"/>
          </a:p>
        </p:txBody>
      </p:sp>
    </p:spTree>
    <p:extLst>
      <p:ext uri="{BB962C8B-B14F-4D97-AF65-F5344CB8AC3E}">
        <p14:creationId xmlns:p14="http://schemas.microsoft.com/office/powerpoint/2010/main" val="369418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Lesson </a:t>
            </a:r>
            <a:r>
              <a:rPr lang="en-US" sz="1200" kern="1200" dirty="0">
                <a:solidFill>
                  <a:schemeClr val="tx1"/>
                </a:solidFill>
                <a:effectLst/>
                <a:latin typeface="+mn-lt"/>
                <a:ea typeface="+mn-ea"/>
                <a:cs typeface="+mn-cs"/>
              </a:rPr>
              <a:t>(5 Minutes)</a:t>
            </a:r>
          </a:p>
          <a:p>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(1 Minute)</a:t>
            </a:r>
          </a:p>
          <a:p>
            <a:r>
              <a:rPr lang="en-US" sz="1200" u="sng" kern="1200" dirty="0">
                <a:solidFill>
                  <a:schemeClr val="tx1"/>
                </a:solidFill>
                <a:effectLst/>
                <a:latin typeface="+mn-lt"/>
                <a:ea typeface="+mn-ea"/>
                <a:cs typeface="+mn-cs"/>
              </a:rPr>
              <a:t>Lesson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Three-Step Bias Interruption Sequence </a:t>
            </a:r>
            <a:r>
              <a:rPr lang="en-US" sz="1200" kern="1200" dirty="0">
                <a:solidFill>
                  <a:schemeClr val="tx1"/>
                </a:solidFill>
                <a:effectLst/>
                <a:latin typeface="+mn-lt"/>
                <a:ea typeface="+mn-ea"/>
                <a:cs typeface="+mn-cs"/>
              </a:rPr>
              <a:t>(4 Minutes)</a:t>
            </a:r>
          </a:p>
          <a:p>
            <a:r>
              <a:rPr lang="en-US" sz="1200" u="sng" kern="1200" dirty="0">
                <a:solidFill>
                  <a:schemeClr val="tx1"/>
                </a:solidFill>
                <a:effectLst/>
                <a:latin typeface="+mn-lt"/>
                <a:ea typeface="+mn-ea"/>
                <a:cs typeface="+mn-cs"/>
              </a:rPr>
              <a:t>Three Practical Tools for Interrupting Bias in Interfaith Conversations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bias can sometimes appear directly or blatantly hostile, it can often sound more casual, practical, or subtle. These are tools designed to interrupt that moment just enough to slow it down and reduce harm.</a:t>
            </a:r>
          </a:p>
          <a:p>
            <a:r>
              <a:rPr lang="en-US" sz="1200" b="1" kern="1200" dirty="0">
                <a:solidFill>
                  <a:schemeClr val="tx1"/>
                </a:solidFill>
                <a:effectLst/>
                <a:latin typeface="+mn-lt"/>
                <a:ea typeface="+mn-ea"/>
                <a:cs typeface="+mn-cs"/>
              </a:rPr>
              <a:t>Step 1: Slow the Claim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this means: </a:t>
            </a:r>
          </a:p>
          <a:p>
            <a:r>
              <a:rPr lang="en-US" sz="1200" kern="1200" dirty="0">
                <a:solidFill>
                  <a:schemeClr val="tx1"/>
                </a:solidFill>
                <a:effectLst/>
                <a:latin typeface="+mn-lt"/>
                <a:ea typeface="+mn-ea"/>
                <a:cs typeface="+mn-cs"/>
              </a:rPr>
              <a:t>Pause the conversation by asking the speaker to be more specific about what they just said.</a:t>
            </a:r>
          </a:p>
          <a:p>
            <a:r>
              <a:rPr lang="en-US" sz="1200" kern="1200" dirty="0">
                <a:solidFill>
                  <a:schemeClr val="tx1"/>
                </a:solidFill>
                <a:effectLst/>
                <a:latin typeface="+mn-lt"/>
                <a:ea typeface="+mn-ea"/>
                <a:cs typeface="+mn-cs"/>
              </a:rPr>
              <a:t>Why this works:</a:t>
            </a:r>
          </a:p>
          <a:p>
            <a:r>
              <a:rPr lang="en-US" sz="1200" kern="1200" dirty="0">
                <a:solidFill>
                  <a:schemeClr val="tx1"/>
                </a:solidFill>
                <a:effectLst/>
                <a:latin typeface="+mn-lt"/>
                <a:ea typeface="+mn-ea"/>
                <a:cs typeface="+mn-cs"/>
              </a:rPr>
              <a:t>Broad or loaded statements lose momentum when specificity is required. Slowing the language slows the reaction.</a:t>
            </a:r>
          </a:p>
          <a:p>
            <a:r>
              <a:rPr lang="en-US" sz="1200" kern="1200" dirty="0">
                <a:solidFill>
                  <a:schemeClr val="tx1"/>
                </a:solidFill>
                <a:effectLst/>
                <a:latin typeface="+mn-lt"/>
                <a:ea typeface="+mn-ea"/>
                <a:cs typeface="+mn-cs"/>
              </a:rPr>
              <a:t>You might say:</a:t>
            </a:r>
          </a:p>
          <a:p>
            <a:pPr lvl="0"/>
            <a:r>
              <a:rPr lang="en-US" sz="1200" kern="1200" dirty="0">
                <a:solidFill>
                  <a:schemeClr val="tx1"/>
                </a:solidFill>
                <a:effectLst/>
                <a:latin typeface="+mn-lt"/>
                <a:ea typeface="+mn-ea"/>
                <a:cs typeface="+mn-cs"/>
              </a:rPr>
              <a:t>When you say that, who or what are you referring to specifically?</a:t>
            </a:r>
          </a:p>
          <a:p>
            <a:pPr lvl="0"/>
            <a:r>
              <a:rPr lang="en-US" sz="1200" kern="1200" dirty="0">
                <a:solidFill>
                  <a:schemeClr val="tx1"/>
                </a:solidFill>
                <a:effectLst/>
                <a:latin typeface="+mn-lt"/>
                <a:ea typeface="+mn-ea"/>
                <a:cs typeface="+mn-cs"/>
              </a:rPr>
              <a:t>Is that something you’ve experienced directly, or something you’ve heard?</a:t>
            </a:r>
          </a:p>
          <a:p>
            <a:pPr lvl="0"/>
            <a:r>
              <a:rPr lang="en-US" sz="1200" kern="1200" dirty="0">
                <a:solidFill>
                  <a:schemeClr val="tx1"/>
                </a:solidFill>
                <a:effectLst/>
                <a:latin typeface="+mn-lt"/>
                <a:ea typeface="+mn-ea"/>
                <a:cs typeface="+mn-cs"/>
              </a:rPr>
              <a:t>Can you say a bit more about what you mean by that?</a:t>
            </a:r>
          </a:p>
          <a:p>
            <a:r>
              <a:rPr lang="en-US" sz="1200" b="1" kern="1200" dirty="0">
                <a:solidFill>
                  <a:schemeClr val="tx1"/>
                </a:solidFill>
                <a:effectLst/>
                <a:latin typeface="+mn-lt"/>
                <a:ea typeface="+mn-ea"/>
                <a:cs typeface="+mn-cs"/>
              </a:rPr>
              <a:t>Step 2: Make the Assumption Explicit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this means:</a:t>
            </a:r>
          </a:p>
          <a:p>
            <a:r>
              <a:rPr lang="en-US" sz="1200" kern="1200" dirty="0">
                <a:solidFill>
                  <a:schemeClr val="tx1"/>
                </a:solidFill>
                <a:effectLst/>
                <a:latin typeface="+mn-lt"/>
                <a:ea typeface="+mn-ea"/>
                <a:cs typeface="+mn-cs"/>
              </a:rPr>
              <a:t>Name the assumption you’re hearing and invite clarification or correction.</a:t>
            </a:r>
          </a:p>
          <a:p>
            <a:r>
              <a:rPr lang="en-US" sz="1200" kern="1200" dirty="0">
                <a:solidFill>
                  <a:schemeClr val="tx1"/>
                </a:solidFill>
                <a:effectLst/>
                <a:latin typeface="+mn-lt"/>
                <a:ea typeface="+mn-ea"/>
                <a:cs typeface="+mn-cs"/>
              </a:rPr>
              <a:t>Why this works:</a:t>
            </a:r>
          </a:p>
          <a:p>
            <a:r>
              <a:rPr lang="en-US" sz="1200" kern="1200" dirty="0">
                <a:solidFill>
                  <a:schemeClr val="tx1"/>
                </a:solidFill>
                <a:effectLst/>
                <a:latin typeface="+mn-lt"/>
                <a:ea typeface="+mn-ea"/>
                <a:cs typeface="+mn-cs"/>
              </a:rPr>
              <a:t>Bias often hides between what was said and what was unsaid. Identifying the assumption allows the speaker to adjust without feeling accused.</a:t>
            </a:r>
          </a:p>
          <a:p>
            <a:r>
              <a:rPr lang="en-US" sz="1200" kern="1200" dirty="0">
                <a:solidFill>
                  <a:schemeClr val="tx1"/>
                </a:solidFill>
                <a:effectLst/>
                <a:latin typeface="+mn-lt"/>
                <a:ea typeface="+mn-ea"/>
                <a:cs typeface="+mn-cs"/>
              </a:rPr>
              <a:t>You might say:</a:t>
            </a:r>
          </a:p>
          <a:p>
            <a:pPr lvl="0"/>
            <a:r>
              <a:rPr lang="en-US" sz="1200" kern="1200" dirty="0">
                <a:solidFill>
                  <a:schemeClr val="tx1"/>
                </a:solidFill>
                <a:effectLst/>
                <a:latin typeface="+mn-lt"/>
                <a:ea typeface="+mn-ea"/>
                <a:cs typeface="+mn-cs"/>
              </a:rPr>
              <a:t>It sounds like the assumption is that this practice is optional for everyone. Is that what you mean?</a:t>
            </a:r>
          </a:p>
          <a:p>
            <a:pPr lvl="0"/>
            <a:r>
              <a:rPr lang="en-US" sz="1200" kern="1200" dirty="0">
                <a:solidFill>
                  <a:schemeClr val="tx1"/>
                </a:solidFill>
                <a:effectLst/>
                <a:latin typeface="+mn-lt"/>
                <a:ea typeface="+mn-ea"/>
                <a:cs typeface="+mn-cs"/>
              </a:rPr>
              <a:t>Just to check my understanding, are you saying that applies to all people in that faith?</a:t>
            </a:r>
          </a:p>
          <a:p>
            <a:pPr lvl="0"/>
            <a:r>
              <a:rPr lang="en-US" sz="1200" kern="1200" dirty="0">
                <a:solidFill>
                  <a:schemeClr val="tx1"/>
                </a:solidFill>
                <a:effectLst/>
                <a:latin typeface="+mn-lt"/>
                <a:ea typeface="+mn-ea"/>
                <a:cs typeface="+mn-cs"/>
              </a:rPr>
              <a:t>Am I hearing that correctly or am I misunderstanding?</a:t>
            </a:r>
          </a:p>
          <a:p>
            <a:r>
              <a:rPr lang="en-US" sz="1200" b="1" kern="1200" dirty="0">
                <a:solidFill>
                  <a:schemeClr val="tx1"/>
                </a:solidFill>
                <a:effectLst/>
                <a:latin typeface="+mn-lt"/>
                <a:ea typeface="+mn-ea"/>
                <a:cs typeface="+mn-cs"/>
              </a:rPr>
              <a:t>Step 3: Offer a Repair Path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this means:</a:t>
            </a:r>
          </a:p>
          <a:p>
            <a:r>
              <a:rPr lang="en-US" sz="1200" kern="1200" dirty="0">
                <a:solidFill>
                  <a:schemeClr val="tx1"/>
                </a:solidFill>
                <a:effectLst/>
                <a:latin typeface="+mn-lt"/>
                <a:ea typeface="+mn-ea"/>
                <a:cs typeface="+mn-cs"/>
              </a:rPr>
              <a:t>Invite the speaker to restate their point in a clearer or more specific way.</a:t>
            </a:r>
          </a:p>
          <a:p>
            <a:r>
              <a:rPr lang="en-US" sz="1200" kern="1200" dirty="0">
                <a:solidFill>
                  <a:schemeClr val="tx1"/>
                </a:solidFill>
                <a:effectLst/>
                <a:latin typeface="+mn-lt"/>
                <a:ea typeface="+mn-ea"/>
                <a:cs typeface="+mn-cs"/>
              </a:rPr>
              <a:t>Why this works:</a:t>
            </a:r>
          </a:p>
          <a:p>
            <a:r>
              <a:rPr lang="en-US" sz="1200" kern="1200" dirty="0">
                <a:solidFill>
                  <a:schemeClr val="tx1"/>
                </a:solidFill>
                <a:effectLst/>
                <a:latin typeface="+mn-lt"/>
                <a:ea typeface="+mn-ea"/>
                <a:cs typeface="+mn-cs"/>
              </a:rPr>
              <a:t>This gives the speaker a way to reset without losing face or doubling down.</a:t>
            </a:r>
          </a:p>
          <a:p>
            <a:r>
              <a:rPr lang="en-US" sz="1200" kern="1200" dirty="0">
                <a:solidFill>
                  <a:schemeClr val="tx1"/>
                </a:solidFill>
                <a:effectLst/>
                <a:latin typeface="+mn-lt"/>
                <a:ea typeface="+mn-ea"/>
                <a:cs typeface="+mn-cs"/>
              </a:rPr>
              <a:t>You might say:</a:t>
            </a:r>
          </a:p>
          <a:p>
            <a:pPr lvl="0"/>
            <a:r>
              <a:rPr lang="en-US" sz="1200" kern="1200" dirty="0">
                <a:solidFill>
                  <a:schemeClr val="tx1"/>
                </a:solidFill>
                <a:effectLst/>
                <a:latin typeface="+mn-lt"/>
                <a:ea typeface="+mn-ea"/>
                <a:cs typeface="+mn-cs"/>
              </a:rPr>
              <a:t>Would you be willing to say that again in a more specific way?</a:t>
            </a:r>
          </a:p>
          <a:p>
            <a:pPr lvl="0"/>
            <a:r>
              <a:rPr lang="en-US" sz="1200" kern="1200" dirty="0">
                <a:solidFill>
                  <a:schemeClr val="tx1"/>
                </a:solidFill>
                <a:effectLst/>
                <a:latin typeface="+mn-lt"/>
                <a:ea typeface="+mn-ea"/>
                <a:cs typeface="+mn-cs"/>
              </a:rPr>
              <a:t>I think I get what you’re aiming at, can you rephrase it?</a:t>
            </a:r>
          </a:p>
          <a:p>
            <a:pPr lvl="0"/>
            <a:r>
              <a:rPr lang="en-US" sz="1200" kern="1200" dirty="0">
                <a:solidFill>
                  <a:schemeClr val="tx1"/>
                </a:solidFill>
                <a:effectLst/>
                <a:latin typeface="+mn-lt"/>
                <a:ea typeface="+mn-ea"/>
                <a:cs typeface="+mn-cs"/>
              </a:rPr>
              <a:t>Let’s reset that. What specific concern are you trying to raise</a:t>
            </a:r>
          </a:p>
          <a:p>
            <a:r>
              <a:rPr lang="en-US" sz="1200" kern="1200" dirty="0">
                <a:solidFill>
                  <a:schemeClr val="tx1"/>
                </a:solidFill>
                <a:effectLst/>
                <a:latin typeface="+mn-lt"/>
                <a:ea typeface="+mn-ea"/>
                <a:cs typeface="+mn-cs"/>
              </a:rPr>
              <a:t>You may not use all three steps every time. That still counts.</a:t>
            </a:r>
          </a:p>
          <a:p>
            <a:r>
              <a:rPr lang="en-US" sz="1200" kern="1200" dirty="0">
                <a:solidFill>
                  <a:schemeClr val="tx1"/>
                </a:solidFill>
                <a:effectLst/>
                <a:latin typeface="+mn-lt"/>
                <a:ea typeface="+mn-ea"/>
                <a:cs typeface="+mn-cs"/>
              </a:rPr>
              <a:t>Success here means interrupting bias just enough to keep the conversation from sliding further and causing more harm.</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10</a:t>
            </a:fld>
            <a:endParaRPr lang="en-US"/>
          </a:p>
        </p:txBody>
      </p:sp>
    </p:spTree>
    <p:extLst>
      <p:ext uri="{BB962C8B-B14F-4D97-AF65-F5344CB8AC3E}">
        <p14:creationId xmlns:p14="http://schemas.microsoft.com/office/powerpoint/2010/main" val="146048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11</a:t>
            </a:fld>
            <a:endParaRPr lang="en-US"/>
          </a:p>
        </p:txBody>
      </p:sp>
    </p:spTree>
    <p:extLst>
      <p:ext uri="{BB962C8B-B14F-4D97-AF65-F5344CB8AC3E}">
        <p14:creationId xmlns:p14="http://schemas.microsoft.com/office/powerpoint/2010/main" val="305318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Guided Practice </a:t>
            </a:r>
            <a:r>
              <a:rPr lang="en-US" sz="1200" kern="1200" dirty="0">
                <a:solidFill>
                  <a:schemeClr val="tx1"/>
                </a:solidFill>
                <a:effectLst/>
                <a:latin typeface="+mn-lt"/>
                <a:ea typeface="+mn-ea"/>
                <a:cs typeface="+mn-cs"/>
              </a:rPr>
              <a:t>(4 Minutes)</a:t>
            </a:r>
          </a:p>
          <a:p>
            <a:r>
              <a:rPr lang="en-US" sz="1200" b="1" kern="1200" dirty="0">
                <a:solidFill>
                  <a:schemeClr val="tx1"/>
                </a:solidFill>
                <a:effectLst/>
                <a:latin typeface="+mn-lt"/>
                <a:ea typeface="+mn-ea"/>
                <a:cs typeface="+mn-cs"/>
              </a:rPr>
              <a:t>Activity: Pairs Role-Play </a:t>
            </a:r>
            <a:r>
              <a:rPr lang="en-US" sz="1200" kern="1200" dirty="0">
                <a:solidFill>
                  <a:schemeClr val="tx1"/>
                </a:solidFill>
                <a:effectLst/>
                <a:latin typeface="+mn-lt"/>
                <a:ea typeface="+mn-ea"/>
                <a:cs typeface="+mn-cs"/>
              </a:rPr>
              <a:t>(4 minutes)</a:t>
            </a:r>
          </a:p>
          <a:p>
            <a:r>
              <a:rPr lang="en-US" sz="1200" u="sng" kern="1200" dirty="0">
                <a:solidFill>
                  <a:schemeClr val="tx1"/>
                </a:solidFill>
                <a:effectLst/>
                <a:latin typeface="+mn-lt"/>
                <a:ea typeface="+mn-ea"/>
                <a:cs typeface="+mn-cs"/>
              </a:rPr>
              <a:t>Guided Practice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Divide participants into pairs.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Direct participants to enact the role play using the scenario.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After participants have completed the role play, debrief as a whole group.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turn to a partner. We are going to act out a role-play now. One of you will play the “Speaker” and the other will play the “Responder.” </a:t>
            </a:r>
          </a:p>
          <a:p>
            <a:r>
              <a:rPr lang="en-US" sz="1200" b="1" kern="1200" dirty="0">
                <a:solidFill>
                  <a:schemeClr val="tx1"/>
                </a:solidFill>
                <a:effectLst/>
                <a:latin typeface="+mn-lt"/>
                <a:ea typeface="+mn-ea"/>
                <a:cs typeface="+mn-cs"/>
              </a:rPr>
              <a:t>Scenario Options (choose one):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don’t really get why they need special accommodations. Religion should be a private thing.”</a:t>
            </a:r>
          </a:p>
          <a:p>
            <a:pPr lvl="0"/>
            <a:r>
              <a:rPr lang="en-US" sz="1200" kern="1200" dirty="0">
                <a:solidFill>
                  <a:schemeClr val="tx1"/>
                </a:solidFill>
                <a:effectLst/>
                <a:latin typeface="+mn-lt"/>
                <a:ea typeface="+mn-ea"/>
                <a:cs typeface="+mn-cs"/>
              </a:rPr>
              <a:t>“That’s just how that religion is. They’re usually pretty strict about stuff like that.”</a:t>
            </a:r>
          </a:p>
          <a:p>
            <a:pPr lvl="0"/>
            <a:r>
              <a:rPr lang="en-US" sz="1200" kern="1200" dirty="0">
                <a:solidFill>
                  <a:schemeClr val="tx1"/>
                </a:solidFill>
                <a:effectLst/>
                <a:latin typeface="+mn-lt"/>
                <a:ea typeface="+mn-ea"/>
                <a:cs typeface="+mn-cs"/>
              </a:rPr>
              <a:t>“Do we really need to change the plan for one person’s beliefs?”</a:t>
            </a:r>
          </a:p>
          <a:p>
            <a:pPr lvl="0"/>
            <a:r>
              <a:rPr lang="en-US" sz="1200" kern="1200" dirty="0">
                <a:solidFill>
                  <a:schemeClr val="tx1"/>
                </a:solidFill>
                <a:effectLst/>
                <a:latin typeface="+mn-lt"/>
                <a:ea typeface="+mn-ea"/>
                <a:cs typeface="+mn-cs"/>
              </a:rPr>
              <a:t>“I’m not trying to be offensive, but that faith feels kind of outdated.”</a:t>
            </a:r>
          </a:p>
          <a:p>
            <a:pPr lvl="0"/>
            <a:r>
              <a:rPr lang="en-US" sz="1200" kern="1200" dirty="0">
                <a:solidFill>
                  <a:schemeClr val="tx1"/>
                </a:solidFill>
                <a:effectLst/>
                <a:latin typeface="+mn-lt"/>
                <a:ea typeface="+mn-ea"/>
                <a:cs typeface="+mn-cs"/>
              </a:rPr>
              <a:t>“Everyone compromises sometimes. Why should this be any different?”</a:t>
            </a:r>
          </a:p>
          <a:p>
            <a:r>
              <a:rPr lang="en-US" sz="1200" b="1" kern="1200" dirty="0">
                <a:solidFill>
                  <a:schemeClr val="tx1"/>
                </a:solidFill>
                <a:effectLst/>
                <a:latin typeface="+mn-lt"/>
                <a:ea typeface="+mn-ea"/>
                <a:cs typeface="+mn-cs"/>
              </a:rPr>
              <a:t>Constraints for the Responder: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have about 90 seconds to respond.</a:t>
            </a:r>
          </a:p>
          <a:p>
            <a:pPr lvl="0"/>
            <a:r>
              <a:rPr lang="en-US" sz="1200" kern="1200" dirty="0">
                <a:solidFill>
                  <a:schemeClr val="tx1"/>
                </a:solidFill>
                <a:effectLst/>
                <a:latin typeface="+mn-lt"/>
                <a:ea typeface="+mn-ea"/>
                <a:cs typeface="+mn-cs"/>
              </a:rPr>
              <a:t>Your goal is to interrupt bias, not persuade or debate.</a:t>
            </a:r>
          </a:p>
          <a:p>
            <a:pPr lvl="0"/>
            <a:r>
              <a:rPr lang="en-US" sz="1200" kern="1200" dirty="0">
                <a:solidFill>
                  <a:schemeClr val="tx1"/>
                </a:solidFill>
                <a:effectLst/>
                <a:latin typeface="+mn-lt"/>
                <a:ea typeface="+mn-ea"/>
                <a:cs typeface="+mn-cs"/>
              </a:rPr>
              <a:t>You are not required to resolve the issue for reach an agreement.</a:t>
            </a:r>
          </a:p>
          <a:p>
            <a:pPr lvl="0"/>
            <a:r>
              <a:rPr lang="en-US" sz="1200" kern="1200" dirty="0">
                <a:solidFill>
                  <a:schemeClr val="tx1"/>
                </a:solidFill>
                <a:effectLst/>
                <a:latin typeface="+mn-lt"/>
                <a:ea typeface="+mn-ea"/>
                <a:cs typeface="+mn-cs"/>
              </a:rPr>
              <a:t>Focus on language and assumptions, not intent or character.</a:t>
            </a:r>
          </a:p>
          <a:p>
            <a:r>
              <a:rPr lang="en-US" sz="1200" i="1" kern="1200" dirty="0">
                <a:solidFill>
                  <a:schemeClr val="tx1"/>
                </a:solidFill>
                <a:effectLst/>
                <a:latin typeface="+mn-lt"/>
                <a:ea typeface="+mn-ea"/>
                <a:cs typeface="+mn-cs"/>
              </a:rPr>
              <a:t>Allow time for the role play for about two minutes total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Debrief: </a:t>
            </a:r>
          </a:p>
          <a:p>
            <a:r>
              <a:rPr lang="en-US" sz="1200" kern="1200" dirty="0">
                <a:solidFill>
                  <a:schemeClr val="tx1"/>
                </a:solidFill>
                <a:effectLst/>
                <a:latin typeface="+mn-lt"/>
                <a:ea typeface="+mn-ea"/>
                <a:cs typeface="+mn-cs"/>
              </a:rPr>
              <a:t>Ask the responders first: </a:t>
            </a:r>
          </a:p>
          <a:p>
            <a:pPr lvl="0"/>
            <a:r>
              <a:rPr lang="en-US" sz="1200" kern="1200" dirty="0">
                <a:solidFill>
                  <a:schemeClr val="tx1"/>
                </a:solidFill>
                <a:effectLst/>
                <a:latin typeface="+mn-lt"/>
                <a:ea typeface="+mn-ea"/>
                <a:cs typeface="+mn-cs"/>
              </a:rPr>
              <a:t>Which step of the sequence did you reach?”</a:t>
            </a:r>
          </a:p>
          <a:p>
            <a:pPr lvl="0"/>
            <a:r>
              <a:rPr lang="en-US" sz="1200" kern="1200" dirty="0">
                <a:solidFill>
                  <a:schemeClr val="tx1"/>
                </a:solidFill>
                <a:effectLst/>
                <a:latin typeface="+mn-lt"/>
                <a:ea typeface="+mn-ea"/>
                <a:cs typeface="+mn-cs"/>
              </a:rPr>
              <a:t>“Where did the conversation naturally slow down or shift?”</a:t>
            </a:r>
          </a:p>
          <a:p>
            <a:r>
              <a:rPr lang="en-US" sz="1200" kern="1200" dirty="0">
                <a:solidFill>
                  <a:schemeClr val="tx1"/>
                </a:solidFill>
                <a:effectLst/>
                <a:latin typeface="+mn-lt"/>
                <a:ea typeface="+mn-ea"/>
                <a:cs typeface="+mn-cs"/>
              </a:rPr>
              <a:t>Then ask the group:</a:t>
            </a:r>
          </a:p>
          <a:p>
            <a:pPr lvl="0"/>
            <a:r>
              <a:rPr lang="en-US" sz="1200" kern="1200" dirty="0">
                <a:solidFill>
                  <a:schemeClr val="tx1"/>
                </a:solidFill>
                <a:effectLst/>
                <a:latin typeface="+mn-lt"/>
                <a:ea typeface="+mn-ea"/>
                <a:cs typeface="+mn-cs"/>
              </a:rPr>
              <a:t>“What felt most natural to say?”</a:t>
            </a:r>
          </a:p>
          <a:p>
            <a:pPr lvl="0"/>
            <a:r>
              <a:rPr lang="en-US" sz="1200" kern="1200" dirty="0">
                <a:solidFill>
                  <a:schemeClr val="tx1"/>
                </a:solidFill>
                <a:effectLst/>
                <a:latin typeface="+mn-lt"/>
                <a:ea typeface="+mn-ea"/>
                <a:cs typeface="+mn-cs"/>
              </a:rPr>
              <a:t>What felt awkward or unfamiliar?”</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12</a:t>
            </a:fld>
            <a:endParaRPr lang="en-US"/>
          </a:p>
        </p:txBody>
      </p:sp>
    </p:spTree>
    <p:extLst>
      <p:ext uri="{BB962C8B-B14F-4D97-AF65-F5344CB8AC3E}">
        <p14:creationId xmlns:p14="http://schemas.microsoft.com/office/powerpoint/2010/main" val="75251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3625F-9CD5-ACD0-AE5B-14496DA81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6FA48-2B4B-87B6-1AA7-573362CF6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BC82FD-E9B8-A2E4-016B-1C92A2B8053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4C7C1547-50AB-58F8-2709-6D0A862D506E}"/>
              </a:ext>
            </a:extLst>
          </p:cNvPr>
          <p:cNvSpPr>
            <a:spLocks noGrp="1"/>
          </p:cNvSpPr>
          <p:nvPr>
            <p:ph type="sldNum" sz="quarter" idx="5"/>
          </p:nvPr>
        </p:nvSpPr>
        <p:spPr/>
        <p:txBody>
          <a:bodyPr/>
          <a:lstStyle/>
          <a:p>
            <a:fld id="{A640393A-23D1-044A-900D-DE612A738F71}" type="slidenum">
              <a:rPr lang="en-US" smtClean="0"/>
              <a:t>13</a:t>
            </a:fld>
            <a:endParaRPr lang="en-US"/>
          </a:p>
        </p:txBody>
      </p:sp>
    </p:spTree>
    <p:extLst>
      <p:ext uri="{BB962C8B-B14F-4D97-AF65-F5344CB8AC3E}">
        <p14:creationId xmlns:p14="http://schemas.microsoft.com/office/powerpoint/2010/main" val="175250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 Small Groups of 4-5</a:t>
            </a:r>
            <a:r>
              <a:rPr lang="en-US" sz="1200" kern="1200" dirty="0">
                <a:solidFill>
                  <a:schemeClr val="tx1"/>
                </a:solidFill>
                <a:effectLst/>
                <a:latin typeface="+mn-lt"/>
                <a:ea typeface="+mn-ea"/>
                <a:cs typeface="+mn-cs"/>
              </a:rPr>
              <a:t> (5 Minutes)</a:t>
            </a:r>
          </a:p>
          <a:p>
            <a:r>
              <a:rPr lang="en-US" sz="1200" u="sng" kern="1200" dirty="0">
                <a:solidFill>
                  <a:schemeClr val="tx1"/>
                </a:solidFill>
                <a:effectLst/>
                <a:latin typeface="+mn-lt"/>
                <a:ea typeface="+mn-ea"/>
                <a:cs typeface="+mn-cs"/>
              </a:rPr>
              <a:t>Applied Practice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Instructions: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Divide participants into small groups of 4-5.</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Direct participants to enact the role play using the scenario.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After participants have completed the role play, debrief as a whole group.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 are going to practice the same three-step sequence in a more realistic setting. Please form small groups of 4-5. Choose roles within your group:</a:t>
            </a:r>
          </a:p>
          <a:p>
            <a:r>
              <a:rPr lang="en-US" sz="1200" b="1" kern="1200" dirty="0">
                <a:solidFill>
                  <a:schemeClr val="tx1"/>
                </a:solidFill>
                <a:effectLst/>
                <a:latin typeface="+mn-lt"/>
                <a:ea typeface="+mn-ea"/>
                <a:cs typeface="+mn-cs"/>
              </a:rPr>
              <a:t>One person</a:t>
            </a:r>
            <a:r>
              <a:rPr lang="en-US" sz="1200" kern="1200" dirty="0">
                <a:solidFill>
                  <a:schemeClr val="tx1"/>
                </a:solidFill>
                <a:effectLst/>
                <a:latin typeface="+mn-lt"/>
                <a:ea typeface="+mn-ea"/>
                <a:cs typeface="+mn-cs"/>
              </a:rPr>
              <a:t> will play the </a:t>
            </a:r>
            <a:r>
              <a:rPr lang="en-US" sz="1200" i="1" kern="1200" dirty="0">
                <a:solidFill>
                  <a:schemeClr val="tx1"/>
                </a:solidFill>
                <a:effectLst/>
                <a:latin typeface="+mn-lt"/>
                <a:ea typeface="+mn-ea"/>
                <a:cs typeface="+mn-cs"/>
              </a:rPr>
              <a:t>speaker</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One person </a:t>
            </a:r>
            <a:r>
              <a:rPr lang="en-US" sz="1200" kern="1200" dirty="0">
                <a:solidFill>
                  <a:schemeClr val="tx1"/>
                </a:solidFill>
                <a:effectLst/>
                <a:latin typeface="+mn-lt"/>
                <a:ea typeface="+mn-ea"/>
                <a:cs typeface="+mn-cs"/>
              </a:rPr>
              <a:t>will play the </a:t>
            </a:r>
            <a:r>
              <a:rPr lang="en-US" sz="1200" i="1" kern="1200" dirty="0">
                <a:solidFill>
                  <a:schemeClr val="tx1"/>
                </a:solidFill>
                <a:effectLst/>
                <a:latin typeface="+mn-lt"/>
                <a:ea typeface="+mn-ea"/>
                <a:cs typeface="+mn-cs"/>
              </a:rPr>
              <a:t>responder.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Everyone else </a:t>
            </a:r>
            <a:r>
              <a:rPr lang="en-US" sz="1200" kern="1200" dirty="0">
                <a:solidFill>
                  <a:schemeClr val="tx1"/>
                </a:solidFill>
                <a:effectLst/>
                <a:latin typeface="+mn-lt"/>
                <a:ea typeface="+mn-ea"/>
                <a:cs typeface="+mn-cs"/>
              </a:rPr>
              <a:t>will be the </a:t>
            </a:r>
            <a:r>
              <a:rPr lang="en-US" sz="1200" i="1" kern="1200" dirty="0">
                <a:solidFill>
                  <a:schemeClr val="tx1"/>
                </a:solidFill>
                <a:effectLst/>
                <a:latin typeface="+mn-lt"/>
                <a:ea typeface="+mn-ea"/>
                <a:cs typeface="+mn-cs"/>
              </a:rPr>
              <a:t>observers.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scenario is: </a:t>
            </a:r>
            <a:r>
              <a:rPr lang="en-US" sz="1200" kern="1200" dirty="0">
                <a:solidFill>
                  <a:schemeClr val="tx1"/>
                </a:solidFill>
                <a:effectLst/>
                <a:latin typeface="+mn-lt"/>
                <a:ea typeface="+mn-ea"/>
                <a:cs typeface="+mn-cs"/>
              </a:rPr>
              <a:t>Your group is planning an event or meeting. One person raises a faith-based request, such as a dietary need or scheduling concern. Another person responds dismissively by saying:</a:t>
            </a:r>
          </a:p>
          <a:p>
            <a:r>
              <a:rPr lang="en-US" sz="1200" kern="1200" dirty="0">
                <a:solidFill>
                  <a:schemeClr val="tx1"/>
                </a:solidFill>
                <a:effectLst/>
                <a:latin typeface="+mn-lt"/>
                <a:ea typeface="+mn-ea"/>
                <a:cs typeface="+mn-cs"/>
              </a:rPr>
              <a:t>“Do we really need to change the whole plan for that?”</a:t>
            </a:r>
          </a:p>
          <a:p>
            <a:r>
              <a:rPr lang="en-US" sz="1200" kern="1200" dirty="0">
                <a:solidFill>
                  <a:schemeClr val="tx1"/>
                </a:solidFill>
                <a:effectLst/>
                <a:latin typeface="+mn-lt"/>
                <a:ea typeface="+mn-ea"/>
                <a:cs typeface="+mn-cs"/>
              </a:rPr>
              <a:t>This is happening in a setting where no one expects a long discussion about faith and there is a mild time pressure to move forward.</a:t>
            </a:r>
          </a:p>
          <a:p>
            <a:r>
              <a:rPr lang="en-US" sz="1200" b="1" kern="1200" dirty="0">
                <a:solidFill>
                  <a:schemeClr val="tx1"/>
                </a:solidFill>
                <a:effectLst/>
                <a:latin typeface="+mn-lt"/>
                <a:ea typeface="+mn-ea"/>
                <a:cs typeface="+mn-cs"/>
              </a:rPr>
              <a:t>Each group will have three minutes total to run through the scenario.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Constraints for the Responder: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are not the facilitator or meeting leader.</a:t>
            </a:r>
          </a:p>
          <a:p>
            <a:pPr lvl="0"/>
            <a:r>
              <a:rPr lang="en-US" sz="1200" kern="1200" dirty="0">
                <a:solidFill>
                  <a:schemeClr val="tx1"/>
                </a:solidFill>
                <a:effectLst/>
                <a:latin typeface="+mn-lt"/>
                <a:ea typeface="+mn-ea"/>
                <a:cs typeface="+mn-cs"/>
              </a:rPr>
              <a:t>You do not have authority to set rules or procedures.</a:t>
            </a:r>
          </a:p>
          <a:p>
            <a:pPr lvl="0"/>
            <a:r>
              <a:rPr lang="en-US" sz="1200" kern="1200" dirty="0">
                <a:solidFill>
                  <a:schemeClr val="tx1"/>
                </a:solidFill>
                <a:effectLst/>
                <a:latin typeface="+mn-lt"/>
                <a:ea typeface="+mn-ea"/>
                <a:cs typeface="+mn-cs"/>
              </a:rPr>
              <a:t>You want to keep this meeting moving, not derail it.</a:t>
            </a:r>
          </a:p>
          <a:p>
            <a:r>
              <a:rPr lang="en-US" sz="1200" kern="1200" dirty="0">
                <a:solidFill>
                  <a:schemeClr val="tx1"/>
                </a:solidFill>
                <a:effectLst/>
                <a:latin typeface="+mn-lt"/>
                <a:ea typeface="+mn-ea"/>
                <a:cs typeface="+mn-cs"/>
              </a:rPr>
              <a:t>Given the context:</a:t>
            </a:r>
          </a:p>
          <a:p>
            <a:pPr lvl="0"/>
            <a:r>
              <a:rPr lang="en-US" sz="1200" kern="1200" dirty="0">
                <a:solidFill>
                  <a:schemeClr val="tx1"/>
                </a:solidFill>
                <a:effectLst/>
                <a:latin typeface="+mn-lt"/>
                <a:ea typeface="+mn-ea"/>
                <a:cs typeface="+mn-cs"/>
              </a:rPr>
              <a:t>You have about 90 seconds total.</a:t>
            </a:r>
          </a:p>
          <a:p>
            <a:pPr lvl="0"/>
            <a:r>
              <a:rPr lang="en-US" sz="1200" kern="1200" dirty="0">
                <a:solidFill>
                  <a:schemeClr val="tx1"/>
                </a:solidFill>
                <a:effectLst/>
                <a:latin typeface="+mn-lt"/>
                <a:ea typeface="+mn-ea"/>
                <a:cs typeface="+mn-cs"/>
              </a:rPr>
              <a:t>Your goal is to interrupt bias just enough to slow the moment.</a:t>
            </a:r>
          </a:p>
          <a:p>
            <a:pPr lvl="0"/>
            <a:r>
              <a:rPr lang="en-US" sz="1200" kern="1200" dirty="0">
                <a:solidFill>
                  <a:schemeClr val="tx1"/>
                </a:solidFill>
                <a:effectLst/>
                <a:latin typeface="+mn-lt"/>
                <a:ea typeface="+mn-ea"/>
                <a:cs typeface="+mn-cs"/>
              </a:rPr>
              <a:t>You are not trying to persuade, debate, or reach an agreement.</a:t>
            </a:r>
          </a:p>
          <a:p>
            <a:r>
              <a:rPr lang="en-US" sz="1200" b="1" kern="1200" dirty="0">
                <a:solidFill>
                  <a:schemeClr val="tx1"/>
                </a:solidFill>
                <a:effectLst/>
                <a:latin typeface="+mn-lt"/>
                <a:ea typeface="+mn-ea"/>
                <a:cs typeface="+mn-cs"/>
              </a:rPr>
              <a:t>Constraints for the Speaker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Deliver dismissive comment once.</a:t>
            </a:r>
          </a:p>
          <a:p>
            <a:pPr lvl="0"/>
            <a:r>
              <a:rPr lang="en-US" sz="1200" kern="1200" dirty="0">
                <a:solidFill>
                  <a:schemeClr val="tx1"/>
                </a:solidFill>
                <a:effectLst/>
                <a:latin typeface="+mn-lt"/>
                <a:ea typeface="+mn-ea"/>
                <a:cs typeface="+mn-cs"/>
              </a:rPr>
              <a:t>Assume you are trying to be practical, not offensive.</a:t>
            </a:r>
          </a:p>
          <a:p>
            <a:pPr lvl="0"/>
            <a:r>
              <a:rPr lang="en-US" sz="1200" kern="1200" dirty="0">
                <a:solidFill>
                  <a:schemeClr val="tx1"/>
                </a:solidFill>
                <a:effectLst/>
                <a:latin typeface="+mn-lt"/>
                <a:ea typeface="+mn-ea"/>
                <a:cs typeface="+mn-cs"/>
              </a:rPr>
              <a:t>Respond naturally if asked to clarify or rephrase.</a:t>
            </a:r>
          </a:p>
          <a:p>
            <a:r>
              <a:rPr lang="en-US" sz="1200" b="1" kern="1200" dirty="0">
                <a:solidFill>
                  <a:schemeClr val="tx1"/>
                </a:solidFill>
                <a:effectLst/>
                <a:latin typeface="+mn-lt"/>
                <a:ea typeface="+mn-ea"/>
                <a:cs typeface="+mn-cs"/>
              </a:rPr>
              <a:t>Constraints for the Observers: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Observe silently. </a:t>
            </a:r>
          </a:p>
          <a:p>
            <a:pPr lvl="0"/>
            <a:r>
              <a:rPr lang="en-US" sz="1200" kern="1200" dirty="0">
                <a:solidFill>
                  <a:schemeClr val="tx1"/>
                </a:solidFill>
                <a:effectLst/>
                <a:latin typeface="+mn-lt"/>
                <a:ea typeface="+mn-ea"/>
                <a:cs typeface="+mn-cs"/>
              </a:rPr>
              <a:t>Do not coach, correct, or intervene.</a:t>
            </a:r>
          </a:p>
          <a:p>
            <a:pPr lvl="0"/>
            <a:r>
              <a:rPr lang="en-US" sz="1200" kern="1200" dirty="0">
                <a:solidFill>
                  <a:schemeClr val="tx1"/>
                </a:solidFill>
                <a:effectLst/>
                <a:latin typeface="+mn-lt"/>
                <a:ea typeface="+mn-ea"/>
                <a:cs typeface="+mn-cs"/>
              </a:rPr>
              <a:t>Listen for specific phrases.</a:t>
            </a:r>
          </a:p>
          <a:p>
            <a:r>
              <a:rPr lang="en-US" sz="1200" kern="1200" dirty="0">
                <a:solidFill>
                  <a:schemeClr val="tx1"/>
                </a:solidFill>
                <a:effectLst/>
                <a:latin typeface="+mn-lt"/>
                <a:ea typeface="+mn-ea"/>
                <a:cs typeface="+mn-cs"/>
              </a:rPr>
              <a:t>Note at what moments the responders decide to shift from each step.</a:t>
            </a:r>
          </a:p>
          <a:p>
            <a:r>
              <a:rPr lang="en-US" sz="1200" kern="1200" dirty="0">
                <a:solidFill>
                  <a:schemeClr val="tx1"/>
                </a:solidFill>
                <a:effectLst/>
                <a:latin typeface="+mn-lt"/>
                <a:ea typeface="+mn-ea"/>
                <a:cs typeface="+mn-cs"/>
              </a:rPr>
              <a:t>Debrief: </a:t>
            </a:r>
          </a:p>
          <a:p>
            <a:r>
              <a:rPr lang="en-US" sz="1200" i="1" kern="1200" dirty="0">
                <a:solidFill>
                  <a:schemeClr val="tx1"/>
                </a:solidFill>
                <a:effectLst/>
                <a:latin typeface="+mn-lt"/>
                <a:ea typeface="+mn-ea"/>
                <a:cs typeface="+mn-cs"/>
              </a:rPr>
              <a:t>Start with Observers: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one phrase you heard that felt realistic and useful in a setting like this?</a:t>
            </a:r>
          </a:p>
          <a:p>
            <a:pPr lvl="0"/>
            <a:r>
              <a:rPr lang="en-US" sz="1200" kern="1200" dirty="0">
                <a:solidFill>
                  <a:schemeClr val="tx1"/>
                </a:solidFill>
                <a:effectLst/>
                <a:latin typeface="+mn-lt"/>
                <a:ea typeface="+mn-ea"/>
                <a:cs typeface="+mn-cs"/>
              </a:rPr>
              <a:t>Where did the interaction slow down or shift?</a:t>
            </a:r>
          </a:p>
          <a:p>
            <a:r>
              <a:rPr lang="en-US" sz="1200" i="1" kern="1200" dirty="0">
                <a:solidFill>
                  <a:schemeClr val="tx1"/>
                </a:solidFill>
                <a:effectLst/>
                <a:latin typeface="+mn-lt"/>
                <a:ea typeface="+mn-ea"/>
                <a:cs typeface="+mn-cs"/>
              </a:rPr>
              <a:t>Then invite responders: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Which step of the sequence felt easiest to use here?</a:t>
            </a:r>
          </a:p>
          <a:p>
            <a:pPr lvl="0"/>
            <a:r>
              <a:rPr lang="en-US" sz="1200" kern="1200" dirty="0">
                <a:solidFill>
                  <a:schemeClr val="tx1"/>
                </a:solidFill>
                <a:effectLst/>
                <a:latin typeface="+mn-lt"/>
                <a:ea typeface="+mn-ea"/>
                <a:cs typeface="+mn-cs"/>
              </a:rPr>
              <a:t>Which step felt hardest under time or social pressure?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14</a:t>
            </a:fld>
            <a:endParaRPr lang="en-US"/>
          </a:p>
        </p:txBody>
      </p:sp>
    </p:spTree>
    <p:extLst>
      <p:ext uri="{BB962C8B-B14F-4D97-AF65-F5344CB8AC3E}">
        <p14:creationId xmlns:p14="http://schemas.microsoft.com/office/powerpoint/2010/main" val="3785507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15</a:t>
            </a:fld>
            <a:endParaRPr lang="en-US"/>
          </a:p>
        </p:txBody>
      </p:sp>
    </p:spTree>
    <p:extLst>
      <p:ext uri="{BB962C8B-B14F-4D97-AF65-F5344CB8AC3E}">
        <p14:creationId xmlns:p14="http://schemas.microsoft.com/office/powerpoint/2010/main" val="2952561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Integrating Strategies</a:t>
            </a:r>
            <a:r>
              <a:rPr lang="en-US" sz="1200" kern="1200" dirty="0">
                <a:solidFill>
                  <a:schemeClr val="tx1"/>
                </a:solidFill>
                <a:effectLst/>
                <a:latin typeface="+mn-lt"/>
                <a:ea typeface="+mn-ea"/>
                <a:cs typeface="+mn-cs"/>
              </a:rPr>
              <a:t> (3 Minutes)</a:t>
            </a:r>
          </a:p>
          <a:p>
            <a:r>
              <a:rPr lang="en-US" sz="1200" u="sng" kern="1200" dirty="0">
                <a:solidFill>
                  <a:schemeClr val="tx1"/>
                </a:solidFill>
                <a:effectLst/>
                <a:latin typeface="+mn-lt"/>
                <a:ea typeface="+mn-ea"/>
                <a:cs typeface="+mn-cs"/>
              </a:rPr>
              <a:t>Reflection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As a whole group, invite participants to reflect on what they learned.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wrap up, let’s take a moment to reflect on what we just practiced.</a:t>
            </a:r>
          </a:p>
          <a:p>
            <a:r>
              <a:rPr lang="en-US" sz="1200" i="1" kern="1200" dirty="0">
                <a:solidFill>
                  <a:schemeClr val="tx1"/>
                </a:solidFill>
                <a:effectLst/>
                <a:latin typeface="+mn-lt"/>
                <a:ea typeface="+mn-ea"/>
                <a:cs typeface="+mn-cs"/>
              </a:rPr>
              <a:t>Ask 2-3 of the following questions, depending on time: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Which step of the sequence felt most natural for you to use?</a:t>
            </a:r>
          </a:p>
          <a:p>
            <a:pPr lvl="0"/>
            <a:r>
              <a:rPr lang="en-US" sz="1200" kern="1200" dirty="0">
                <a:solidFill>
                  <a:schemeClr val="tx1"/>
                </a:solidFill>
                <a:effectLst/>
                <a:latin typeface="+mn-lt"/>
                <a:ea typeface="+mn-ea"/>
                <a:cs typeface="+mn-cs"/>
              </a:rPr>
              <a:t>Which step felt the hardest to reach in the moment?</a:t>
            </a:r>
          </a:p>
          <a:p>
            <a:pPr lvl="0"/>
            <a:r>
              <a:rPr lang="en-US" sz="1200" kern="1200" dirty="0">
                <a:solidFill>
                  <a:schemeClr val="tx1"/>
                </a:solidFill>
                <a:effectLst/>
                <a:latin typeface="+mn-lt"/>
                <a:ea typeface="+mn-ea"/>
                <a:cs typeface="+mn-cs"/>
              </a:rPr>
              <a:t>Was there a phrase you heard today that you could imagine using outside this room?</a:t>
            </a:r>
          </a:p>
          <a:p>
            <a:pPr lvl="0"/>
            <a:r>
              <a:rPr lang="en-US" sz="1200" kern="1200" dirty="0">
                <a:solidFill>
                  <a:schemeClr val="tx1"/>
                </a:solidFill>
                <a:effectLst/>
                <a:latin typeface="+mn-lt"/>
                <a:ea typeface="+mn-ea"/>
                <a:cs typeface="+mn-cs"/>
              </a:rPr>
              <a:t>Where do you think this kind of interruption would be most useful in your own life?</a:t>
            </a:r>
          </a:p>
          <a:p>
            <a:r>
              <a:rPr lang="en-US" sz="1200" i="1" kern="1200" dirty="0">
                <a:solidFill>
                  <a:schemeClr val="tx1"/>
                </a:solidFill>
                <a:effectLst/>
                <a:latin typeface="+mn-lt"/>
                <a:ea typeface="+mn-ea"/>
                <a:cs typeface="+mn-cs"/>
              </a:rPr>
              <a:t>Allow 2-4 brief responses.</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16</a:t>
            </a:fld>
            <a:endParaRPr lang="en-US"/>
          </a:p>
        </p:txBody>
      </p:sp>
    </p:spTree>
    <p:extLst>
      <p:ext uri="{BB962C8B-B14F-4D97-AF65-F5344CB8AC3E}">
        <p14:creationId xmlns:p14="http://schemas.microsoft.com/office/powerpoint/2010/main" val="3043333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BF2B-1B3B-F4AC-F954-753C48655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D89F6-2CC1-F467-AE20-138005FA8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0E8A3-2080-EA8D-EACB-485284D3C6F2}"/>
              </a:ext>
            </a:extLst>
          </p:cNvPr>
          <p:cNvSpPr>
            <a:spLocks noGrp="1"/>
          </p:cNvSpPr>
          <p:nvPr>
            <p:ph type="body" idx="1"/>
          </p:nvPr>
        </p:nvSpPr>
        <p:spPr/>
        <p:txBody>
          <a:bodyPr/>
          <a:lstStyle/>
          <a:p>
            <a:r>
              <a:rPr lang="en-US" dirty="0"/>
              <a:t>Go to Next Slide</a:t>
            </a:r>
          </a:p>
        </p:txBody>
      </p:sp>
      <p:sp>
        <p:nvSpPr>
          <p:cNvPr id="4" name="Slide Number Placeholder 3">
            <a:extLst>
              <a:ext uri="{FF2B5EF4-FFF2-40B4-BE49-F238E27FC236}">
                <a16:creationId xmlns:a16="http://schemas.microsoft.com/office/drawing/2014/main" id="{FB18573E-FBAB-E985-804E-A5CFD3667710}"/>
              </a:ext>
            </a:extLst>
          </p:cNvPr>
          <p:cNvSpPr>
            <a:spLocks noGrp="1"/>
          </p:cNvSpPr>
          <p:nvPr>
            <p:ph type="sldNum" sz="quarter" idx="5"/>
          </p:nvPr>
        </p:nvSpPr>
        <p:spPr/>
        <p:txBody>
          <a:bodyPr/>
          <a:lstStyle/>
          <a:p>
            <a:fld id="{A640393A-23D1-044A-900D-DE612A738F71}" type="slidenum">
              <a:rPr lang="en-US" smtClean="0"/>
              <a:t>17</a:t>
            </a:fld>
            <a:endParaRPr lang="en-US"/>
          </a:p>
        </p:txBody>
      </p:sp>
    </p:spTree>
    <p:extLst>
      <p:ext uri="{BB962C8B-B14F-4D97-AF65-F5344CB8AC3E}">
        <p14:creationId xmlns:p14="http://schemas.microsoft.com/office/powerpoint/2010/main" val="175405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Call to Action </a:t>
            </a:r>
            <a:r>
              <a:rPr lang="en-US" sz="1200" kern="1200" dirty="0">
                <a:solidFill>
                  <a:schemeClr val="tx1"/>
                </a:solidFill>
                <a:effectLst/>
                <a:latin typeface="+mn-lt"/>
                <a:ea typeface="+mn-ea"/>
                <a:cs typeface="+mn-cs"/>
              </a:rPr>
              <a:t>(8 Minutes)</a:t>
            </a:r>
          </a:p>
          <a:p>
            <a:r>
              <a:rPr lang="en-US" sz="1200" b="1" kern="1200" dirty="0">
                <a:solidFill>
                  <a:schemeClr val="tx1"/>
                </a:solidFill>
                <a:effectLst/>
                <a:latin typeface="+mn-lt"/>
                <a:ea typeface="+mn-ea"/>
                <a:cs typeface="+mn-cs"/>
              </a:rPr>
              <a:t>Key Takeaways</a:t>
            </a:r>
            <a:r>
              <a:rPr lang="en-US" sz="1200" kern="1200" dirty="0">
                <a:solidFill>
                  <a:schemeClr val="tx1"/>
                </a:solidFill>
                <a:effectLst/>
                <a:latin typeface="+mn-lt"/>
                <a:ea typeface="+mn-ea"/>
                <a:cs typeface="+mn-cs"/>
              </a:rPr>
              <a:t> (1 Minute)</a:t>
            </a:r>
          </a:p>
          <a:p>
            <a:r>
              <a:rPr lang="en-US" sz="1200" u="sng" kern="1200" dirty="0">
                <a:solidFill>
                  <a:schemeClr val="tx1"/>
                </a:solidFill>
                <a:effectLst/>
                <a:latin typeface="+mn-lt"/>
                <a:ea typeface="+mn-ea"/>
                <a:cs typeface="+mn-cs"/>
              </a:rPr>
              <a:t>Call to Action</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Key Takeaways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close, I want to reinforce that moments of bias or dismissal in interfaith conversations frequently arise without warning. They happen quickly, casually, and often when people are trying to move on.</a:t>
            </a:r>
          </a:p>
          <a:p>
            <a:r>
              <a:rPr lang="en-US" sz="1200" kern="1200" dirty="0">
                <a:solidFill>
                  <a:schemeClr val="tx1"/>
                </a:solidFill>
                <a:effectLst/>
                <a:latin typeface="+mn-lt"/>
                <a:ea typeface="+mn-ea"/>
                <a:cs typeface="+mn-cs"/>
              </a:rPr>
              <a:t>What we practiced today is a way to interrupt those moments without escalating them. You now have a simple sequence that you can use when bias shows up: </a:t>
            </a:r>
            <a:r>
              <a:rPr lang="en-US" sz="1200" b="1" kern="1200" dirty="0">
                <a:solidFill>
                  <a:schemeClr val="tx1"/>
                </a:solidFill>
                <a:effectLst/>
                <a:latin typeface="+mn-lt"/>
                <a:ea typeface="+mn-ea"/>
                <a:cs typeface="+mn-cs"/>
              </a:rPr>
              <a:t>Slow the claim </a:t>
            </a:r>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 Make the assumption explicit </a:t>
            </a:r>
            <a:r>
              <a:rPr lang="en-US" sz="1200" b="1" kern="1200" dirty="0">
                <a:solidFill>
                  <a:schemeClr val="tx1"/>
                </a:solidFill>
                <a:effectLst/>
                <a:latin typeface="+mn-lt"/>
                <a:ea typeface="+mn-ea"/>
                <a:cs typeface="+mn-cs"/>
                <a:sym typeface="Wingdings" panose="05000000000000000000" pitchFamily="2" charset="2"/>
              </a:rPr>
              <a:t></a:t>
            </a:r>
            <a:r>
              <a:rPr lang="en-US" sz="1200" b="1" kern="1200" dirty="0">
                <a:solidFill>
                  <a:schemeClr val="tx1"/>
                </a:solidFill>
                <a:effectLst/>
                <a:latin typeface="+mn-lt"/>
                <a:ea typeface="+mn-ea"/>
                <a:cs typeface="+mn-cs"/>
              </a:rPr>
              <a:t> Offer a repair path.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don’t need to use every step every time. Even one well-places sentence can make a difference.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18</a:t>
            </a:fld>
            <a:endParaRPr lang="en-US"/>
          </a:p>
        </p:txBody>
      </p:sp>
    </p:spTree>
    <p:extLst>
      <p:ext uri="{BB962C8B-B14F-4D97-AF65-F5344CB8AC3E}">
        <p14:creationId xmlns:p14="http://schemas.microsoft.com/office/powerpoint/2010/main" val="222840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Distribute session summary sheets to participants.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has prepared information for you to take with you. It has QR codes and weblinks to actions to continue what we started today.</a:t>
            </a:r>
          </a:p>
          <a:p>
            <a:endParaRPr lang="en-US" dirty="0"/>
          </a:p>
          <a:p>
            <a:r>
              <a:rPr lang="en-US" sz="1200" kern="1200" dirty="0">
                <a:solidFill>
                  <a:schemeClr val="tx1"/>
                </a:solidFill>
                <a:effectLst/>
                <a:latin typeface="+mn-lt"/>
                <a:ea typeface="+mn-ea"/>
                <a:cs typeface="+mn-cs"/>
              </a:rPr>
              <a:t>Peace Through Action asks you to complete a brief survey about what you learned from this session. It helps them figure out if this session is doing what it’s supposed to. It also helps them report to donors and supporters.</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post session surveys…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the survey now.</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post-session survey…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complete the survey online (if using the PowerPoint presentation) or scan the QR code on this slide and complete the survey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going to give us time to complete the survey before we go.</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3 minutes while participants complete post-session survey.</a:t>
            </a:r>
            <a:endParaRPr lang="en-US" sz="1200" kern="1200" dirty="0">
              <a:solidFill>
                <a:schemeClr val="tx1"/>
              </a:solidFill>
              <a:effectLst/>
              <a:latin typeface="+mn-lt"/>
              <a:ea typeface="+mn-ea"/>
              <a:cs typeface="+mn-cs"/>
            </a:endParaRP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19</a:t>
            </a:fld>
            <a:endParaRPr lang="en-US"/>
          </a:p>
        </p:txBody>
      </p:sp>
    </p:spTree>
    <p:extLst>
      <p:ext uri="{BB962C8B-B14F-4D97-AF65-F5344CB8AC3E}">
        <p14:creationId xmlns:p14="http://schemas.microsoft.com/office/powerpoint/2010/main" val="51281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Peace Through Action helps everyday people, like us gathered now, do something to increase peace in our relationships and communities.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a:t>
            </a:fld>
            <a:endParaRPr lang="en-US"/>
          </a:p>
        </p:txBody>
      </p:sp>
    </p:spTree>
    <p:extLst>
      <p:ext uri="{BB962C8B-B14F-4D97-AF65-F5344CB8AC3E}">
        <p14:creationId xmlns:p14="http://schemas.microsoft.com/office/powerpoint/2010/main" val="3394435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Also, Peace Through Action requests your email addresses so that they can follow up with you after this session and explore how they can help you continue your interest. Providing contact information is voluntary, of course, but I hope you will consider it. You can unsubscribe from their email any time.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a print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passing around a sign-up sheet.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Pass around the sign-up sheet.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sign-up sheet…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or slide and sign up online.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20</a:t>
            </a:fld>
            <a:endParaRPr lang="en-US"/>
          </a:p>
        </p:txBody>
      </p:sp>
    </p:spTree>
    <p:extLst>
      <p:ext uri="{BB962C8B-B14F-4D97-AF65-F5344CB8AC3E}">
        <p14:creationId xmlns:p14="http://schemas.microsoft.com/office/powerpoint/2010/main" val="77294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If a group or individual picture will be taken at the conclusion of the session…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go, I’d like to take a picture of our group. The picture will be a resource for Peace Through Action to show off our action and for us to share out with our friends and colleagues. Would that be okay?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all or most participants consent…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Peace Through Action does request each of us to complete a media release so that they know your intentions with any pictures or videos taken today.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passing out print media release forms…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Take a moment now to read and complete the media release form.</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 are also directing/only directing participants to an online media releasee form.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scan the QR code on the session summary or the slide and complete the media release form online.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while participants complete media release forms.</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21</a:t>
            </a:fld>
            <a:endParaRPr lang="en-US"/>
          </a:p>
        </p:txBody>
      </p:sp>
    </p:spTree>
    <p:extLst>
      <p:ext uri="{BB962C8B-B14F-4D97-AF65-F5344CB8AC3E}">
        <p14:creationId xmlns:p14="http://schemas.microsoft.com/office/powerpoint/2010/main" val="338341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things you can do with Peace Through Action, all of which are covered in the session summary, include connecting with them on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22</a:t>
            </a:fld>
            <a:endParaRPr lang="en-US"/>
          </a:p>
        </p:txBody>
      </p:sp>
    </p:spTree>
    <p:extLst>
      <p:ext uri="{BB962C8B-B14F-4D97-AF65-F5344CB8AC3E}">
        <p14:creationId xmlns:p14="http://schemas.microsoft.com/office/powerpoint/2010/main" val="2041615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…volunteering as an activity leader like I’m doing today…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23</a:t>
            </a:fld>
            <a:endParaRPr lang="en-US"/>
          </a:p>
        </p:txBody>
      </p:sp>
    </p:spTree>
    <p:extLst>
      <p:ext uri="{BB962C8B-B14F-4D97-AF65-F5344CB8AC3E}">
        <p14:creationId xmlns:p14="http://schemas.microsoft.com/office/powerpoint/2010/main" val="2860555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or giving a gift of money to support their mission work.</a:t>
            </a: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24</a:t>
            </a:fld>
            <a:endParaRPr lang="en-US"/>
          </a:p>
        </p:txBody>
      </p:sp>
    </p:spTree>
    <p:extLst>
      <p:ext uri="{BB962C8B-B14F-4D97-AF65-F5344CB8AC3E}">
        <p14:creationId xmlns:p14="http://schemas.microsoft.com/office/powerpoint/2010/main" val="263274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hope you have found this time together pleasant, useful, and meaningful. I can’t thank you enough for making time to learn about what you can do, and that we can do together, to increase peace in our relationships and communities. Thank you!</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25</a:t>
            </a:fld>
            <a:endParaRPr lang="en-US"/>
          </a:p>
        </p:txBody>
      </p:sp>
    </p:spTree>
    <p:extLst>
      <p:ext uri="{BB962C8B-B14F-4D97-AF65-F5344CB8AC3E}">
        <p14:creationId xmlns:p14="http://schemas.microsoft.com/office/powerpoint/2010/main" val="352169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go about their mission work several ways, including by producing sessions like this and supporting volunteers like me to present them.</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3</a:t>
            </a:fld>
            <a:endParaRPr lang="en-US"/>
          </a:p>
        </p:txBody>
      </p:sp>
    </p:spTree>
    <p:extLst>
      <p:ext uri="{BB962C8B-B14F-4D97-AF65-F5344CB8AC3E}">
        <p14:creationId xmlns:p14="http://schemas.microsoft.com/office/powerpoint/2010/main" val="145765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Activity developer, write an alternative session outline on the slide and in these notes if the PS module has a different structure or part names than our standard training structure and part names Otherwise, remove this paragraph and keep the standard note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review the session agenda. First up is an orientation to the rules of the road. Then I will present a short lesson. After that we will do what’s called guided practice to get comfortable with the real-life situation we are considering. After that we will do an applied practice to uncover a practical solution. We will take a moment to reflect on what we learned. And close out with a call to action. We should wrap up in about 30 minutes.</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4</a:t>
            </a:fld>
            <a:endParaRPr lang="en-US"/>
          </a:p>
        </p:txBody>
      </p:sp>
    </p:spTree>
    <p:extLst>
      <p:ext uri="{BB962C8B-B14F-4D97-AF65-F5344CB8AC3E}">
        <p14:creationId xmlns:p14="http://schemas.microsoft.com/office/powerpoint/2010/main" val="414317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5</a:t>
            </a:fld>
            <a:endParaRPr lang="en-US"/>
          </a:p>
        </p:txBody>
      </p:sp>
    </p:spTree>
    <p:extLst>
      <p:ext uri="{BB962C8B-B14F-4D97-AF65-F5344CB8AC3E}">
        <p14:creationId xmlns:p14="http://schemas.microsoft.com/office/powerpoint/2010/main" val="161442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 </a:t>
            </a:r>
            <a:r>
              <a:rPr lang="en-US" sz="1200" i="1" u="sng" kern="1200" dirty="0">
                <a:solidFill>
                  <a:schemeClr val="tx1"/>
                </a:solidFill>
                <a:effectLst/>
                <a:latin typeface="+mn-lt"/>
                <a:ea typeface="+mn-ea"/>
                <a:cs typeface="+mn-cs"/>
              </a:rPr>
              <a:t>virtual</a:t>
            </a:r>
            <a:r>
              <a:rPr lang="en-US" sz="1200" i="1" kern="1200" dirty="0">
                <a:solidFill>
                  <a:schemeClr val="tx1"/>
                </a:solidFill>
                <a:effectLst/>
                <a:latin typeface="+mn-lt"/>
                <a:ea typeface="+mn-ea"/>
                <a:cs typeface="+mn-cs"/>
              </a:rPr>
              <a:t> presentation. Otherwise, delete this slide and use the next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hope we can connect with each other even in this virtual format. Please introduce yourself in the chat, sharing whatever information you want.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Unless you wish to stay anonymous. In that case, I recommend you change your participant name, mute your microphone, and keep your video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session may be recorded.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recommend you turn on Speakers view or Gallery 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to not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6</a:t>
            </a:fld>
            <a:endParaRPr lang="en-US"/>
          </a:p>
        </p:txBody>
      </p:sp>
    </p:spTree>
    <p:extLst>
      <p:ext uri="{BB962C8B-B14F-4D97-AF65-F5344CB8AC3E}">
        <p14:creationId xmlns:p14="http://schemas.microsoft.com/office/powerpoint/2010/main" val="304654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Activity Leader: Show this slide and read the sentences below if you are making an </a:t>
            </a:r>
            <a:r>
              <a:rPr lang="en-US" sz="1200" i="1" u="sng" kern="1200" dirty="0">
                <a:solidFill>
                  <a:schemeClr val="tx1"/>
                </a:solidFill>
                <a:effectLst/>
                <a:latin typeface="+mn-lt"/>
                <a:ea typeface="+mn-ea"/>
                <a:cs typeface="+mn-cs"/>
              </a:rPr>
              <a:t>in-person</a:t>
            </a:r>
            <a:r>
              <a:rPr lang="en-US" sz="1200" i="1" kern="1200" dirty="0">
                <a:solidFill>
                  <a:schemeClr val="tx1"/>
                </a:solidFill>
                <a:effectLst/>
                <a:latin typeface="+mn-lt"/>
                <a:ea typeface="+mn-ea"/>
                <a:cs typeface="+mn-cs"/>
              </a:rPr>
              <a:t> presentation. Otherwise, delete this slide and use the prior slide instead.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want to review the conditions we will have in place to ensure this session is safe and comfortable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comfortable! Sit, stand, and stretch as you wish. Step away if you need.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Restrooms are located [provide direction]. A water fountain [or other water source] is located [provide direction]. If we would need to leave due to an emergency, the nearest exit is [provide direction.]</a:t>
            </a:r>
          </a:p>
          <a:p>
            <a:endParaRPr lang="en-US" dirty="0"/>
          </a:p>
          <a:p>
            <a:r>
              <a:rPr lang="en-US" sz="1200" kern="1200" dirty="0">
                <a:solidFill>
                  <a:schemeClr val="tx1"/>
                </a:solidFill>
                <a:effectLst/>
                <a:latin typeface="+mn-lt"/>
                <a:ea typeface="+mn-ea"/>
                <a:cs typeface="+mn-cs"/>
              </a:rPr>
              <a:t>Let me propose a few ways we can make sure everyone feels safe, respected, and heard.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we will practice mutual respect. We will show kindness toward each other and listen to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we will use “I” statements and not speak for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we will be mindful to not dominate the discussion. We will take turns when sharing. At the same time, we don’t want to pressure anyone to share.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Fourth, we will assume confidentiality. What is shared stays. What is learned leaves.</a:t>
            </a:r>
          </a:p>
          <a:p>
            <a:endParaRPr lang="en-US" dirty="0"/>
          </a:p>
          <a:p>
            <a:r>
              <a:rPr lang="en-US" sz="1200" i="1" kern="1200" dirty="0">
                <a:solidFill>
                  <a:schemeClr val="tx1"/>
                </a:solidFill>
                <a:effectLst/>
                <a:latin typeface="+mn-lt"/>
                <a:ea typeface="+mn-ea"/>
                <a:cs typeface="+mn-cs"/>
              </a:rPr>
              <a:t>You may skip participant introductions if all participants know each other.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go around the group and introduce ourselves by our names. If you would rather not disclose your name or other information, that’s okay too.</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7</a:t>
            </a:fld>
            <a:endParaRPr lang="en-US"/>
          </a:p>
        </p:txBody>
      </p:sp>
    </p:spTree>
    <p:extLst>
      <p:ext uri="{BB962C8B-B14F-4D97-AF65-F5344CB8AC3E}">
        <p14:creationId xmlns:p14="http://schemas.microsoft.com/office/powerpoint/2010/main" val="410987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Session Purpose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State the purpose of the session.</a:t>
            </a:r>
            <a:endParaRPr lang="en-US" sz="1200" kern="1200" dirty="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a:t>
            </a:r>
            <a:r>
              <a:rPr lang="en-US" sz="1200" kern="1200" dirty="0">
                <a:solidFill>
                  <a:schemeClr val="tx1"/>
                </a:solidFill>
                <a:effectLst/>
                <a:latin typeface="+mn-lt"/>
                <a:ea typeface="+mn-ea"/>
                <a:cs typeface="+mn-cs"/>
              </a:rPr>
              <a:t>this session, we are going to practice how to interrupt bias in interfaith conversations without escalating the conversation into tension or conflict.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situations often happen quickly, casually, and under time pressure. Someone makes a comment, a joke, or a dismissal, and we’re left deciding whether to let it slide or risk making things awkward.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focus on a short, practical sequence you can use in those moments to slow the interaction, examine assumptions, and reduce harm even if the conversation doesn’t fully resolve.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end of this session, you will be able to:</a:t>
            </a:r>
          </a:p>
          <a:p>
            <a:pPr lvl="0"/>
            <a:r>
              <a:rPr lang="en-US" sz="1200" kern="1200" dirty="0">
                <a:solidFill>
                  <a:schemeClr val="tx1"/>
                </a:solidFill>
                <a:effectLst/>
                <a:latin typeface="+mn-lt"/>
                <a:ea typeface="+mn-ea"/>
                <a:cs typeface="+mn-cs"/>
              </a:rPr>
              <a:t>Recognize when bias or assumptions are showing up through assumptions or generalizations.</a:t>
            </a:r>
          </a:p>
          <a:p>
            <a:pPr lvl="0"/>
            <a:r>
              <a:rPr lang="en-US" sz="1200" kern="1200" dirty="0">
                <a:solidFill>
                  <a:schemeClr val="tx1"/>
                </a:solidFill>
                <a:effectLst/>
                <a:latin typeface="+mn-lt"/>
                <a:ea typeface="+mn-ea"/>
                <a:cs typeface="+mn-cs"/>
              </a:rPr>
              <a:t>Use a simple three-step strategy sequence to interrupt bias in real time.</a:t>
            </a:r>
          </a:p>
          <a:p>
            <a:pPr lvl="0"/>
            <a:r>
              <a:rPr lang="en-US" sz="1200" kern="1200" dirty="0">
                <a:solidFill>
                  <a:schemeClr val="tx1"/>
                </a:solidFill>
                <a:effectLst/>
                <a:latin typeface="+mn-lt"/>
                <a:ea typeface="+mn-ea"/>
                <a:cs typeface="+mn-cs"/>
              </a:rPr>
              <a:t>Respond constructively even when the situation is imperfect or uncomfortable.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A640393A-23D1-044A-900D-DE612A738F71}" type="slidenum">
              <a:rPr lang="en-US" smtClean="0"/>
              <a:t>8</a:t>
            </a:fld>
            <a:endParaRPr lang="en-US"/>
          </a:p>
        </p:txBody>
      </p:sp>
    </p:spTree>
    <p:extLst>
      <p:ext uri="{BB962C8B-B14F-4D97-AF65-F5344CB8AC3E}">
        <p14:creationId xmlns:p14="http://schemas.microsoft.com/office/powerpoint/2010/main" val="48062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a:t>
            </a:r>
          </a:p>
        </p:txBody>
      </p:sp>
      <p:sp>
        <p:nvSpPr>
          <p:cNvPr id="4" name="Slide Number Placeholder 3"/>
          <p:cNvSpPr>
            <a:spLocks noGrp="1"/>
          </p:cNvSpPr>
          <p:nvPr>
            <p:ph type="sldNum" sz="quarter" idx="5"/>
          </p:nvPr>
        </p:nvSpPr>
        <p:spPr/>
        <p:txBody>
          <a:bodyPr/>
          <a:lstStyle/>
          <a:p>
            <a:fld id="{A640393A-23D1-044A-900D-DE612A738F71}" type="slidenum">
              <a:rPr lang="en-US" smtClean="0"/>
              <a:t>9</a:t>
            </a:fld>
            <a:endParaRPr lang="en-US"/>
          </a:p>
        </p:txBody>
      </p:sp>
    </p:spTree>
    <p:extLst>
      <p:ext uri="{BB962C8B-B14F-4D97-AF65-F5344CB8AC3E}">
        <p14:creationId xmlns:p14="http://schemas.microsoft.com/office/powerpoint/2010/main" val="133950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9117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569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638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3887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2691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0895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400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0287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1845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31220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0603-6800-F9F1-6F09-958C5B80B9F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00313A1-8BC2-D2AD-6B67-2233832FAF7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2F5AC90-E221-F682-1160-C8B4CEF5607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093C4D8-BB0A-67D2-C052-8EBE028E5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D0CE5-4D2D-C403-E204-0680E60E0F40}"/>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2398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9792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F1CE-3ACC-9046-1641-A140BCF01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ADC93-5505-2528-8BB7-269CB968E3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1F001-68E3-A3A1-6DFA-BCB84FEDB33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E60D08-2171-168C-0554-B2D911D08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316CF-C44F-6D5E-7217-1C9E7723865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9016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4123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779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12611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01202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8103817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74208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3892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0294-523D-A263-3A63-07E70A84A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CF1F1-C3A4-8F53-736B-AC5B4B9B25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0B942-EC77-7AE6-3A6E-AB4A033AC21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9A19CF-FFA5-34FC-1CBF-86BCBCADA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84CEA-1C03-009C-21DF-E7E4CE5BFC2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039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6921CB-A200-BC88-4D99-B648A7C677E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ED1CC-EFBE-8AE9-6622-96BCCA8BFB40}"/>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B5C6A-1E78-365C-B65B-26E5EA0BA4E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76D48A5-A83F-0536-DBC0-B2BEC57D1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37B5-ADBE-C53D-0D3C-8F301A782E81}"/>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7178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9F4-6DF0-2635-A0FF-E469FB3E94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EAB3D15A-2BF6-9CC3-4730-1D7371148C3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AF9B4-6DBA-C7FA-F0ED-64B7B024F5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3C9BA50-DD9B-C214-7B63-B59C856BA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0F840-A1F1-1B46-6F1A-77D77C83584A}"/>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682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A090005-DE60-F148-94E1-0DBD43381A88}"/>
              </a:ext>
            </a:extLst>
          </p:cNvPr>
          <p:cNvSpPr>
            <a:spLocks noGrp="1"/>
          </p:cNvSpPr>
          <p:nvPr>
            <p:ph type="body" sz="quarter" idx="13"/>
          </p:nvPr>
        </p:nvSpPr>
        <p:spPr>
          <a:xfrm>
            <a:off x="4043454" y="1556226"/>
            <a:ext cx="13571471" cy="7331741"/>
          </a:xfrm>
        </p:spPr>
        <p:txBody>
          <a:bodyPr>
            <a:normAutofit/>
          </a:bodyPr>
          <a:lstStyle>
            <a:lvl1pPr>
              <a:buClr>
                <a:srgbClr val="767779"/>
              </a:buClr>
              <a:defRPr sz="2400"/>
            </a:lvl1pPr>
            <a:lvl2pPr>
              <a:buClr>
                <a:srgbClr val="767779"/>
              </a:buClr>
              <a:defRPr sz="2400"/>
            </a:lvl2pPr>
            <a:lvl3pPr>
              <a:buClr>
                <a:srgbClr val="767779"/>
              </a:buClr>
              <a:defRPr sz="2400"/>
            </a:lvl3pPr>
            <a:lvl4pPr>
              <a:buClr>
                <a:srgbClr val="767779"/>
              </a:buClr>
              <a:defRPr sz="2400"/>
            </a:lvl4pPr>
            <a:lvl5pPr>
              <a:buClr>
                <a:srgbClr val="767779"/>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3">
            <a:extLst>
              <a:ext uri="{FF2B5EF4-FFF2-40B4-BE49-F238E27FC236}">
                <a16:creationId xmlns:a16="http://schemas.microsoft.com/office/drawing/2014/main" id="{36455EAB-2694-9D8F-0A50-ED30D5BD6FF9}"/>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3" name="Slide Number Placeholder 5">
            <a:extLst>
              <a:ext uri="{FF2B5EF4-FFF2-40B4-BE49-F238E27FC236}">
                <a16:creationId xmlns:a16="http://schemas.microsoft.com/office/drawing/2014/main" id="{302F8AC2-F03E-F9B4-8EB2-3805E178A1A7}"/>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1241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C7080C-F74C-1943-9C92-AA8914BB341C}"/>
              </a:ext>
            </a:extLst>
          </p:cNvPr>
          <p:cNvSpPr>
            <a:spLocks noGrp="1"/>
          </p:cNvSpPr>
          <p:nvPr>
            <p:ph type="subTitle" idx="1"/>
          </p:nvPr>
        </p:nvSpPr>
        <p:spPr>
          <a:xfrm>
            <a:off x="4043454" y="5403057"/>
            <a:ext cx="11958546"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2" name="Date Placeholder 3">
            <a:extLst>
              <a:ext uri="{FF2B5EF4-FFF2-40B4-BE49-F238E27FC236}">
                <a16:creationId xmlns:a16="http://schemas.microsoft.com/office/drawing/2014/main" id="{9F7D8E97-2209-0396-35D9-8FBD6C1FD304}"/>
              </a:ext>
            </a:extLst>
          </p:cNvPr>
          <p:cNvSpPr txBox="1">
            <a:spLocks/>
          </p:cNvSpPr>
          <p:nvPr userDrawn="1"/>
        </p:nvSpPr>
        <p:spPr>
          <a:xfrm>
            <a:off x="1409700" y="9442610"/>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YYYY Peace Through Action ® USA</a:t>
            </a:r>
          </a:p>
        </p:txBody>
      </p:sp>
      <p:sp>
        <p:nvSpPr>
          <p:cNvPr id="7" name="Slide Number Placeholder 5">
            <a:extLst>
              <a:ext uri="{FF2B5EF4-FFF2-40B4-BE49-F238E27FC236}">
                <a16:creationId xmlns:a16="http://schemas.microsoft.com/office/drawing/2014/main" id="{356F0685-64E2-478C-C0AB-D6BB1C500E7A}"/>
              </a:ext>
            </a:extLst>
          </p:cNvPr>
          <p:cNvSpPr txBox="1">
            <a:spLocks/>
          </p:cNvSpPr>
          <p:nvPr userDrawn="1"/>
        </p:nvSpPr>
        <p:spPr>
          <a:xfrm>
            <a:off x="7239000" y="9442610"/>
            <a:ext cx="4114800" cy="547688"/>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89905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54E1-9482-B64E-8172-92D9DA3A7357}"/>
              </a:ext>
            </a:extLst>
          </p:cNvPr>
          <p:cNvSpPr>
            <a:spLocks noGrp="1"/>
          </p:cNvSpPr>
          <p:nvPr>
            <p:ph type="title"/>
          </p:nvPr>
        </p:nvSpPr>
        <p:spPr>
          <a:xfrm>
            <a:off x="1257300" y="493768"/>
            <a:ext cx="12977721" cy="5293805"/>
          </a:xfrm>
        </p:spPr>
        <p:txBody>
          <a:bodyPr anchor="b"/>
          <a:lstStyle>
            <a:lvl1pPr>
              <a:defRPr sz="9000"/>
            </a:lvl1pPr>
          </a:lstStyle>
          <a:p>
            <a:r>
              <a:rPr lang="en-US" dirty="0"/>
              <a:t>Click to edit Master title style</a:t>
            </a:r>
          </a:p>
        </p:txBody>
      </p:sp>
      <p:sp>
        <p:nvSpPr>
          <p:cNvPr id="3" name="Text Placeholder 2">
            <a:extLst>
              <a:ext uri="{FF2B5EF4-FFF2-40B4-BE49-F238E27FC236}">
                <a16:creationId xmlns:a16="http://schemas.microsoft.com/office/drawing/2014/main" id="{4EA1AF37-596B-804C-AE48-DA89D465AEC9}"/>
              </a:ext>
            </a:extLst>
          </p:cNvPr>
          <p:cNvSpPr>
            <a:spLocks noGrp="1"/>
          </p:cNvSpPr>
          <p:nvPr>
            <p:ph type="body" idx="1"/>
          </p:nvPr>
        </p:nvSpPr>
        <p:spPr>
          <a:xfrm>
            <a:off x="1257299" y="6057900"/>
            <a:ext cx="12977721"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69FAB-366D-A444-9A9C-587463316812}"/>
              </a:ext>
            </a:extLst>
          </p:cNvPr>
          <p:cNvSpPr>
            <a:spLocks noGrp="1"/>
          </p:cNvSpPr>
          <p:nvPr>
            <p:ph type="dt" sz="half" idx="2"/>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3AF0B9AA-7E7C-BE79-EDDE-E6BE1E7C3C58}"/>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47497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09C0-7F42-814C-BAB4-940F00CE6C8D}"/>
              </a:ext>
            </a:extLst>
          </p:cNvPr>
          <p:cNvSpPr>
            <a:spLocks noGrp="1"/>
          </p:cNvSpPr>
          <p:nvPr>
            <p:ph type="title"/>
          </p:nvPr>
        </p:nvSpPr>
        <p:spPr>
          <a:xfrm>
            <a:off x="1257300" y="876300"/>
            <a:ext cx="12987246" cy="1111275"/>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951C2FA-8064-2D45-8CF2-98583E069A8D}"/>
              </a:ext>
            </a:extLst>
          </p:cNvPr>
          <p:cNvSpPr>
            <a:spLocks noGrp="1"/>
          </p:cNvSpPr>
          <p:nvPr>
            <p:ph sz="half" idx="1"/>
          </p:nvPr>
        </p:nvSpPr>
        <p:spPr>
          <a:xfrm>
            <a:off x="1257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2A71DD5-D980-4448-8BCC-B1F43B7331DE}"/>
              </a:ext>
            </a:extLst>
          </p:cNvPr>
          <p:cNvSpPr>
            <a:spLocks noGrp="1"/>
          </p:cNvSpPr>
          <p:nvPr>
            <p:ph sz="half" idx="2"/>
          </p:nvPr>
        </p:nvSpPr>
        <p:spPr>
          <a:xfrm>
            <a:off x="9258300" y="2189980"/>
            <a:ext cx="4986246" cy="6527007"/>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1937681F-15C6-CD07-5338-60472B8135C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34890E-5B50-C1C5-2214-408825A8846C}"/>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0938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16E1-3C00-C641-A7E3-D838FB49D3F6}"/>
              </a:ext>
            </a:extLst>
          </p:cNvPr>
          <p:cNvSpPr>
            <a:spLocks noGrp="1"/>
          </p:cNvSpPr>
          <p:nvPr>
            <p:ph type="title"/>
          </p:nvPr>
        </p:nvSpPr>
        <p:spPr>
          <a:xfrm>
            <a:off x="1676400" y="800100"/>
            <a:ext cx="12989628" cy="12358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04504C-A418-4A4A-9C95-6315C8B30C9E}"/>
              </a:ext>
            </a:extLst>
          </p:cNvPr>
          <p:cNvSpPr>
            <a:spLocks noGrp="1"/>
          </p:cNvSpPr>
          <p:nvPr>
            <p:ph type="body" idx="1"/>
          </p:nvPr>
        </p:nvSpPr>
        <p:spPr>
          <a:xfrm>
            <a:off x="1676401" y="2021681"/>
            <a:ext cx="495290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8BABD32-41DA-904E-894F-5883FD3361A7}"/>
              </a:ext>
            </a:extLst>
          </p:cNvPr>
          <p:cNvSpPr>
            <a:spLocks noGrp="1"/>
          </p:cNvSpPr>
          <p:nvPr>
            <p:ph sz="half" idx="2"/>
          </p:nvPr>
        </p:nvSpPr>
        <p:spPr>
          <a:xfrm>
            <a:off x="1676401" y="3257549"/>
            <a:ext cx="4952909"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B9D7F5-11F1-EF4B-9D09-A32434BF206F}"/>
              </a:ext>
            </a:extLst>
          </p:cNvPr>
          <p:cNvSpPr>
            <a:spLocks noGrp="1"/>
          </p:cNvSpPr>
          <p:nvPr>
            <p:ph type="body" sz="quarter" idx="3"/>
          </p:nvPr>
        </p:nvSpPr>
        <p:spPr>
          <a:xfrm>
            <a:off x="6891246" y="2021681"/>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09E39E07-5DF9-684E-9318-6E258D3ED050}"/>
              </a:ext>
            </a:extLst>
          </p:cNvPr>
          <p:cNvSpPr>
            <a:spLocks noGrp="1"/>
          </p:cNvSpPr>
          <p:nvPr>
            <p:ph sz="quarter" idx="4"/>
          </p:nvPr>
        </p:nvSpPr>
        <p:spPr>
          <a:xfrm>
            <a:off x="6891246" y="323095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D52748F3-C964-744A-96C5-13D18F146349}"/>
              </a:ext>
            </a:extLst>
          </p:cNvPr>
          <p:cNvSpPr/>
          <p:nvPr/>
        </p:nvSpPr>
        <p:spPr>
          <a:xfrm>
            <a:off x="0" y="5259587"/>
            <a:ext cx="3426234" cy="505062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Date Placeholder 3">
            <a:extLst>
              <a:ext uri="{FF2B5EF4-FFF2-40B4-BE49-F238E27FC236}">
                <a16:creationId xmlns:a16="http://schemas.microsoft.com/office/drawing/2014/main" id="{D4F8F6ED-DD74-63F9-7220-B3DF99BBC3B6}"/>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DEA195C-D9A9-C0E3-1676-8DF5541BBB67}"/>
              </a:ext>
            </a:extLst>
          </p:cNvPr>
          <p:cNvSpPr>
            <a:spLocks noGrp="1"/>
          </p:cNvSpPr>
          <p:nvPr>
            <p:ph type="sldNum" sz="quarter" idx="11"/>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8036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B94-8386-FA42-A2C9-85F8391DF561}"/>
              </a:ext>
            </a:extLst>
          </p:cNvPr>
          <p:cNvSpPr>
            <a:spLocks noGrp="1"/>
          </p:cNvSpPr>
          <p:nvPr>
            <p:ph type="title"/>
          </p:nvPr>
        </p:nvSpPr>
        <p:spPr>
          <a:xfrm>
            <a:off x="1986054" y="1028700"/>
            <a:ext cx="4693638" cy="1604961"/>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40B1757-6727-BB4D-9F32-71D02E8BD117}"/>
              </a:ext>
            </a:extLst>
          </p:cNvPr>
          <p:cNvSpPr>
            <a:spLocks noGrp="1"/>
          </p:cNvSpPr>
          <p:nvPr>
            <p:ph idx="1"/>
          </p:nvPr>
        </p:nvSpPr>
        <p:spPr>
          <a:xfrm>
            <a:off x="7086600" y="1028700"/>
            <a:ext cx="7889082" cy="7310438"/>
          </a:xfrm>
        </p:spPr>
        <p:txBody>
          <a:bodyPr>
            <a:normAutofit/>
          </a:bodyPr>
          <a:lstStyle>
            <a:lvl1pPr>
              <a:defRPr sz="2400"/>
            </a:lvl1pPr>
            <a:lvl2pPr>
              <a:defRPr sz="2400"/>
            </a:lvl2pPr>
            <a:lvl3pPr>
              <a:defRPr sz="2400"/>
            </a:lvl3pPr>
            <a:lvl4pPr>
              <a:defRPr sz="2400"/>
            </a:lvl4pPr>
            <a:lvl5pPr>
              <a:defRPr sz="24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B51F9F1-55F7-7244-A9C2-FC0681DAF105}"/>
              </a:ext>
            </a:extLst>
          </p:cNvPr>
          <p:cNvSpPr>
            <a:spLocks noGrp="1"/>
          </p:cNvSpPr>
          <p:nvPr>
            <p:ph type="body" sz="half" idx="2"/>
          </p:nvPr>
        </p:nvSpPr>
        <p:spPr>
          <a:xfrm>
            <a:off x="1986054" y="2866834"/>
            <a:ext cx="4693638" cy="5484210"/>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D938FA08-5AF9-6245-16EE-A65BDB87FB91}"/>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58ED40-7F67-0CB4-53BC-E34763DDAA8E}"/>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29016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72D6-BC56-3740-9281-C99986EC7EA6}"/>
              </a:ext>
            </a:extLst>
          </p:cNvPr>
          <p:cNvSpPr>
            <a:spLocks noGrp="1"/>
          </p:cNvSpPr>
          <p:nvPr>
            <p:ph type="title"/>
          </p:nvPr>
        </p:nvSpPr>
        <p:spPr>
          <a:xfrm>
            <a:off x="2364672" y="1181099"/>
            <a:ext cx="3114584" cy="1604963"/>
          </a:xfrm>
        </p:spPr>
        <p:txBody>
          <a:bodyPr anchor="b">
            <a:noAutofit/>
          </a:bodyPr>
          <a:lstStyle>
            <a:lvl1pPr>
              <a:defRPr sz="4200"/>
            </a:lvl1pPr>
          </a:lstStyle>
          <a:p>
            <a:r>
              <a:rPr lang="en-US" dirty="0"/>
              <a:t>Click to edit Master title style</a:t>
            </a:r>
          </a:p>
        </p:txBody>
      </p:sp>
      <p:sp>
        <p:nvSpPr>
          <p:cNvPr id="3" name="Picture Placeholder 2">
            <a:extLst>
              <a:ext uri="{FF2B5EF4-FFF2-40B4-BE49-F238E27FC236}">
                <a16:creationId xmlns:a16="http://schemas.microsoft.com/office/drawing/2014/main" id="{80CAE032-B182-884C-A2FE-C426300DE88D}"/>
              </a:ext>
            </a:extLst>
          </p:cNvPr>
          <p:cNvSpPr>
            <a:spLocks noGrp="1"/>
          </p:cNvSpPr>
          <p:nvPr>
            <p:ph type="pic" idx="1"/>
          </p:nvPr>
        </p:nvSpPr>
        <p:spPr>
          <a:xfrm>
            <a:off x="6096000" y="118110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B1EFC872-01E2-8F4D-A461-C42374A4C4CA}"/>
              </a:ext>
            </a:extLst>
          </p:cNvPr>
          <p:cNvSpPr>
            <a:spLocks noGrp="1"/>
          </p:cNvSpPr>
          <p:nvPr>
            <p:ph type="body" sz="half" idx="2"/>
          </p:nvPr>
        </p:nvSpPr>
        <p:spPr>
          <a:xfrm>
            <a:off x="2364672" y="3074098"/>
            <a:ext cx="3114584" cy="542934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3">
            <a:extLst>
              <a:ext uri="{FF2B5EF4-FFF2-40B4-BE49-F238E27FC236}">
                <a16:creationId xmlns:a16="http://schemas.microsoft.com/office/drawing/2014/main" id="{2082E575-79F2-F0E2-5748-68737DF38619}"/>
              </a:ext>
            </a:extLst>
          </p:cNvPr>
          <p:cNvSpPr>
            <a:spLocks noGrp="1"/>
          </p:cNvSpPr>
          <p:nvPr>
            <p:ph type="dt" sz="half" idx="10"/>
          </p:nvPr>
        </p:nvSpPr>
        <p:spPr>
          <a:xfrm>
            <a:off x="1257300" y="9290210"/>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0B28F3-03BF-AFC2-7564-60F472EC8A24}"/>
              </a:ext>
            </a:extLst>
          </p:cNvPr>
          <p:cNvSpPr>
            <a:spLocks noGrp="1"/>
          </p:cNvSpPr>
          <p:nvPr>
            <p:ph type="sldNum" sz="quarter" idx="4"/>
          </p:nvPr>
        </p:nvSpPr>
        <p:spPr>
          <a:xfrm>
            <a:off x="7086600" y="9290210"/>
            <a:ext cx="41148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245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73C-788A-D059-FA69-206E4F78F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B4091-D29D-D3AC-0A35-8D1D32DF6B1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A0D25B-14E3-09DF-53A5-004D74103D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15A65A-CAEF-A930-A51F-875B7E259C3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F02B07-2D62-9C15-34FF-A210A8DB8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7777-4E83-6D7C-82A7-3FD6B89D5C0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83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9FB9-3280-E1BA-6A4D-FA7526818CD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551067-20C9-65A6-CEA7-C3D6D2D133C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C87F8-1F2D-FADC-4E27-9E4916A81C0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220C6-B691-4BC6-6A24-8B679F3B16A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EAD2D001-41FD-3627-5E37-5F6442B3914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3174A7-3885-DC98-8A44-4CCABD7FDD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D949C0-FE71-9DC7-2135-67323934A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05F85-7824-809F-A81A-420CD62A03EF}"/>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236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8A56-CE6C-2789-36B5-329631D68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3D230-0F8B-9586-38BE-319CBFFEC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B9C517-11B9-E6D6-CBF1-20DF042161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EF0FB-B703-C1D5-FE6D-3C4B91054875}"/>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863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3D39B-17E2-2FA1-117D-19BC6B23B8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F887F32-35E0-79EE-9E04-5D532461A8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1FB8C-8125-C490-731C-C5FA5055F06C}"/>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790811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5084-126B-390D-5CA7-B06FE226F01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CD85C-C6ED-8B59-BD5D-D5346862C71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653EC-73E0-29EF-823E-56FD720DE64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231E566-2FE7-43F4-8D8E-6361F21B55E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B29A803-9829-418C-FD8C-653D99CB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9B5B6-B758-0F2A-00C8-9BF8AE7A7ACB}"/>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108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B6D5-5375-F5F5-A1D7-BF3F810622D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0C9E2686-AD89-5FB0-1AB8-EA20DDC6DA1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3DB1FE86-820B-CE0F-8902-10FB928BB5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77783FD-994E-4239-2318-DCB00F07FAB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F566D6B-1B69-4DCE-8DA0-DB6474EEE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570F0-4CF2-CC8B-5D16-D232360A346E}"/>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14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1186927280"/>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698" r:id="rId14"/>
    <p:sldLayoutId id="2147483699" r:id="rId15"/>
    <p:sldLayoutId id="2147483700" r:id="rId16"/>
    <p:sldLayoutId id="2147483702" r:id="rId17"/>
    <p:sldLayoutId id="2147483703"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DA15F-87DF-C5DF-7B2F-353EE44E8F2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55064-AC89-4887-58E5-82D0B2AD12D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96364-633C-E372-4CD4-B42801FD004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3B6EE98A-FD36-290D-7C5E-449940639BE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01AA2D-4DCE-7B73-9C22-B176BA5F685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dirty="0"/>
          </a:p>
        </p:txBody>
      </p:sp>
      <p:pic>
        <p:nvPicPr>
          <p:cNvPr id="7" name="Picture 6" descr="A logo with text on it&#10;&#10;AI-generated content may be incorrect.">
            <a:extLst>
              <a:ext uri="{FF2B5EF4-FFF2-40B4-BE49-F238E27FC236}">
                <a16:creationId xmlns:a16="http://schemas.microsoft.com/office/drawing/2014/main" id="{104253AF-E217-12D3-2A8D-06D67045250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554200" y="8484577"/>
            <a:ext cx="2654656" cy="1433514"/>
          </a:xfrm>
          <a:prstGeom prst="rect">
            <a:avLst/>
          </a:prstGeom>
        </p:spPr>
      </p:pic>
    </p:spTree>
    <p:extLst>
      <p:ext uri="{BB962C8B-B14F-4D97-AF65-F5344CB8AC3E}">
        <p14:creationId xmlns:p14="http://schemas.microsoft.com/office/powerpoint/2010/main" val="2270967618"/>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hf hdr="0" ftr="0" dt="0"/>
  <p:txStyles>
    <p:titleStyle>
      <a:lvl1pPr algn="l" defTabSz="1371600" rtl="0" eaLnBrk="1" latinLnBrk="0" hangingPunct="1">
        <a:lnSpc>
          <a:spcPct val="90000"/>
        </a:lnSpc>
        <a:spcBef>
          <a:spcPct val="0"/>
        </a:spcBef>
        <a:buNone/>
        <a:defRPr sz="6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6.png"/><Relationship Id="rId21" Type="http://schemas.openxmlformats.org/officeDocument/2006/relationships/image" Target="../media/image32.png"/><Relationship Id="rId7" Type="http://schemas.openxmlformats.org/officeDocument/2006/relationships/image" Target="../media/image10.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8.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13.svg"/><Relationship Id="rId19" Type="http://schemas.openxmlformats.org/officeDocument/2006/relationships/image" Target="../media/image30.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25.svg"/><Relationship Id="rId22"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5371AC-F715-8040-26B4-D55AC8C2E4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F20A8D-6A74-F730-9994-9B45F0900889}"/>
              </a:ext>
            </a:extLst>
          </p:cNvPr>
          <p:cNvSpPr/>
          <p:nvPr/>
        </p:nvSpPr>
        <p:spPr>
          <a:xfrm>
            <a:off x="9185609" y="3929763"/>
            <a:ext cx="695910" cy="375791"/>
          </a:xfrm>
          <a:custGeom>
            <a:avLst/>
            <a:gdLst/>
            <a:ahLst/>
            <a:cxnLst/>
            <a:rect l="l" t="t" r="r" b="b"/>
            <a:pathLst>
              <a:path w="695910" h="375791">
                <a:moveTo>
                  <a:pt x="0" y="0"/>
                </a:moveTo>
                <a:lnTo>
                  <a:pt x="695910" y="0"/>
                </a:lnTo>
                <a:lnTo>
                  <a:pt x="695910" y="375791"/>
                </a:lnTo>
                <a:lnTo>
                  <a:pt x="0" y="37579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pSp>
        <p:nvGrpSpPr>
          <p:cNvPr id="3" name="Group 3">
            <a:extLst>
              <a:ext uri="{FF2B5EF4-FFF2-40B4-BE49-F238E27FC236}">
                <a16:creationId xmlns:a16="http://schemas.microsoft.com/office/drawing/2014/main" id="{B9914849-DD04-C43D-84D1-94DA3F76588B}"/>
              </a:ext>
            </a:extLst>
          </p:cNvPr>
          <p:cNvGrpSpPr/>
          <p:nvPr/>
        </p:nvGrpSpPr>
        <p:grpSpPr>
          <a:xfrm>
            <a:off x="-519916" y="-755522"/>
            <a:ext cx="20556550" cy="12040595"/>
            <a:chOff x="0" y="0"/>
            <a:chExt cx="15764500" cy="9233746"/>
          </a:xfrm>
        </p:grpSpPr>
        <p:sp>
          <p:nvSpPr>
            <p:cNvPr id="4" name="Freeform 4">
              <a:extLst>
                <a:ext uri="{FF2B5EF4-FFF2-40B4-BE49-F238E27FC236}">
                  <a16:creationId xmlns:a16="http://schemas.microsoft.com/office/drawing/2014/main" id="{DB86FD26-6D91-D43D-1C6D-7A033401194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solidFill>
              <a:srgbClr val="6766B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5" name="TextBox 5">
              <a:extLst>
                <a:ext uri="{FF2B5EF4-FFF2-40B4-BE49-F238E27FC236}">
                  <a16:creationId xmlns:a16="http://schemas.microsoft.com/office/drawing/2014/main" id="{F591E401-0B47-217B-B51E-6C9D9C2D9FDE}"/>
                </a:ext>
              </a:extLst>
            </p:cNvPr>
            <p:cNvSpPr txBox="1"/>
            <p:nvPr/>
          </p:nvSpPr>
          <p:spPr>
            <a:xfrm>
              <a:off x="0" y="-28575"/>
              <a:ext cx="15764500" cy="9262321"/>
            </a:xfrm>
            <a:prstGeom prst="rect">
              <a:avLst/>
            </a:prstGeom>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E1841667-08AD-3597-1B99-E968372FE36A}"/>
              </a:ext>
            </a:extLst>
          </p:cNvPr>
          <p:cNvGrpSpPr/>
          <p:nvPr/>
        </p:nvGrpSpPr>
        <p:grpSpPr>
          <a:xfrm>
            <a:off x="-2143719" y="-1737066"/>
            <a:ext cx="22225824" cy="12776878"/>
            <a:chOff x="1565649" y="71043"/>
            <a:chExt cx="29634432" cy="17035837"/>
          </a:xfrm>
        </p:grpSpPr>
        <p:sp>
          <p:nvSpPr>
            <p:cNvPr id="7" name="Freeform 7">
              <a:extLst>
                <a:ext uri="{FF2B5EF4-FFF2-40B4-BE49-F238E27FC236}">
                  <a16:creationId xmlns:a16="http://schemas.microsoft.com/office/drawing/2014/main" id="{8485F428-656D-42DF-B7CE-E12219449C45}"/>
                </a:ext>
              </a:extLst>
            </p:cNvPr>
            <p:cNvSpPr/>
            <p:nvPr/>
          </p:nvSpPr>
          <p:spPr>
            <a:xfrm rot="20940360">
              <a:off x="17287497" y="71043"/>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8" name="Freeform 8">
              <a:extLst>
                <a:ext uri="{FF2B5EF4-FFF2-40B4-BE49-F238E27FC236}">
                  <a16:creationId xmlns:a16="http://schemas.microsoft.com/office/drawing/2014/main" id="{28B4BB9C-4E67-568A-A896-7EFA2D0BF48F}"/>
                </a:ext>
              </a:extLst>
            </p:cNvPr>
            <p:cNvSpPr/>
            <p:nvPr/>
          </p:nvSpPr>
          <p:spPr>
            <a:xfrm rot="20940360">
              <a:off x="1565649" y="1995339"/>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4">
                <a:alphaModFix amt="17000"/>
              </a:blip>
              <a:stretch>
                <a:fillRect l="-6655" r="-665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pSp>
      <p:sp>
        <p:nvSpPr>
          <p:cNvPr id="15" name="TextBox 15">
            <a:extLst>
              <a:ext uri="{FF2B5EF4-FFF2-40B4-BE49-F238E27FC236}">
                <a16:creationId xmlns:a16="http://schemas.microsoft.com/office/drawing/2014/main" id="{BB5188FD-49D3-78C6-2C44-0E616B962924}"/>
              </a:ext>
            </a:extLst>
          </p:cNvPr>
          <p:cNvSpPr txBox="1"/>
          <p:nvPr/>
        </p:nvSpPr>
        <p:spPr>
          <a:xfrm>
            <a:off x="2103403" y="1223814"/>
            <a:ext cx="14164411" cy="3462486"/>
          </a:xfrm>
          <a:prstGeom prst="rect">
            <a:avLst/>
          </a:prstGeom>
        </p:spPr>
        <p:txBody>
          <a:bodyPr wrap="square"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HOW TO REDUCE BIAS IN INTERFAITH CONVERSATIONS</a:t>
            </a:r>
          </a:p>
        </p:txBody>
      </p:sp>
      <p:sp>
        <p:nvSpPr>
          <p:cNvPr id="16" name="TextBox 16">
            <a:extLst>
              <a:ext uri="{FF2B5EF4-FFF2-40B4-BE49-F238E27FC236}">
                <a16:creationId xmlns:a16="http://schemas.microsoft.com/office/drawing/2014/main" id="{C2DB5695-F1AF-431E-AAF4-91FC53652BBA}"/>
              </a:ext>
            </a:extLst>
          </p:cNvPr>
          <p:cNvSpPr txBox="1"/>
          <p:nvPr/>
        </p:nvSpPr>
        <p:spPr>
          <a:xfrm>
            <a:off x="2061794" y="5739684"/>
            <a:ext cx="16686787" cy="546816"/>
          </a:xfrm>
          <a:prstGeom prst="rect">
            <a:avLst/>
          </a:prstGeom>
        </p:spPr>
        <p:txBody>
          <a:bodyPr wrap="square" lIns="0" tIns="0" rIns="0" bIns="0" rtlCol="0" anchor="t">
            <a:spAutoFit/>
          </a:bodyPr>
          <a:lstStyle/>
          <a:p>
            <a:pPr marL="0" marR="0" lvl="0" indent="0" algn="l" defTabSz="914400" rtl="0" eaLnBrk="1" fontAlgn="auto" latinLnBrk="0" hangingPunct="1">
              <a:lnSpc>
                <a:spcPts val="345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a:ea typeface="Arial"/>
                <a:cs typeface="Arial"/>
                <a:sym typeface="Arial"/>
              </a:rPr>
              <a:t>Practical Peace Solutions Session</a:t>
            </a:r>
          </a:p>
        </p:txBody>
      </p:sp>
      <p:sp>
        <p:nvSpPr>
          <p:cNvPr id="18" name="Rectangle 17">
            <a:extLst>
              <a:ext uri="{FF2B5EF4-FFF2-40B4-BE49-F238E27FC236}">
                <a16:creationId xmlns:a16="http://schemas.microsoft.com/office/drawing/2014/main" id="{A0D6A2C3-8978-3A3A-341F-1BDADC341254}"/>
              </a:ext>
            </a:extLst>
          </p:cNvPr>
          <p:cNvSpPr/>
          <p:nvPr/>
        </p:nvSpPr>
        <p:spPr>
          <a:xfrm>
            <a:off x="-519916" y="7931902"/>
            <a:ext cx="20556550" cy="3353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pic>
        <p:nvPicPr>
          <p:cNvPr id="10" name="Picture 9" descr="A logo with white text&#10;&#10;AI-generated content may be incorrect.">
            <a:extLst>
              <a:ext uri="{FF2B5EF4-FFF2-40B4-BE49-F238E27FC236}">
                <a16:creationId xmlns:a16="http://schemas.microsoft.com/office/drawing/2014/main" id="{B2ACED8B-12FB-BA38-5B4A-ABC8E3B9F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21" name="TextBox 20">
            <a:extLst>
              <a:ext uri="{FF2B5EF4-FFF2-40B4-BE49-F238E27FC236}">
                <a16:creationId xmlns:a16="http://schemas.microsoft.com/office/drawing/2014/main" id="{DEF08BD4-5E6A-CB76-8553-98E64DFDE991}"/>
              </a:ext>
            </a:extLst>
          </p:cNvPr>
          <p:cNvSpPr txBox="1"/>
          <p:nvPr/>
        </p:nvSpPr>
        <p:spPr>
          <a:xfrm>
            <a:off x="457200" y="9784080"/>
            <a:ext cx="411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 2026 Peace Through Action ® USA</a:t>
            </a:r>
          </a:p>
        </p:txBody>
      </p:sp>
    </p:spTree>
    <p:extLst>
      <p:ext uri="{BB962C8B-B14F-4D97-AF65-F5344CB8AC3E}">
        <p14:creationId xmlns:p14="http://schemas.microsoft.com/office/powerpoint/2010/main" val="4992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CF38-073C-A40E-AB15-7471E4446B5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5F4F7550-C314-7D35-C680-51BAADBC32AC}"/>
              </a:ext>
            </a:extLst>
          </p:cNvPr>
          <p:cNvSpPr txBox="1"/>
          <p:nvPr/>
        </p:nvSpPr>
        <p:spPr>
          <a:xfrm>
            <a:off x="1638300" y="885825"/>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Three Practical Tools for Interrupting Bias </a:t>
            </a:r>
          </a:p>
        </p:txBody>
      </p:sp>
      <p:sp>
        <p:nvSpPr>
          <p:cNvPr id="24" name="TextBox 5">
            <a:extLst>
              <a:ext uri="{FF2B5EF4-FFF2-40B4-BE49-F238E27FC236}">
                <a16:creationId xmlns:a16="http://schemas.microsoft.com/office/drawing/2014/main" id="{513C2710-815E-D8FB-9188-B57F367F2421}"/>
              </a:ext>
            </a:extLst>
          </p:cNvPr>
          <p:cNvSpPr txBox="1"/>
          <p:nvPr/>
        </p:nvSpPr>
        <p:spPr>
          <a:xfrm>
            <a:off x="1251855" y="3114115"/>
            <a:ext cx="15849600" cy="2269147"/>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Slow the claim</a:t>
            </a:r>
          </a:p>
          <a:p>
            <a:pPr marL="690871" lvl="1" indent="-345435">
              <a:lnSpc>
                <a:spcPts val="4479"/>
              </a:lnSpc>
              <a:buFont typeface="Arial"/>
              <a:buChar char="•"/>
            </a:pPr>
            <a:r>
              <a:rPr lang="en-US" sz="3600" dirty="0">
                <a:solidFill>
                  <a:schemeClr val="bg1"/>
                </a:solidFill>
                <a:latin typeface="+mj-lt"/>
              </a:rPr>
              <a:t>Make the assumption explicit</a:t>
            </a:r>
          </a:p>
          <a:p>
            <a:pPr marL="690871" lvl="1" indent="-345435">
              <a:lnSpc>
                <a:spcPts val="4479"/>
              </a:lnSpc>
              <a:buFont typeface="Arial"/>
              <a:buChar char="•"/>
            </a:pPr>
            <a:r>
              <a:rPr lang="en-US" sz="3600" dirty="0">
                <a:solidFill>
                  <a:schemeClr val="bg1"/>
                </a:solidFill>
                <a:latin typeface="+mj-lt"/>
              </a:rPr>
              <a:t>Offer a repair path</a:t>
            </a:r>
          </a:p>
        </p:txBody>
      </p:sp>
      <p:sp>
        <p:nvSpPr>
          <p:cNvPr id="2" name="AutoShape 2">
            <a:extLst>
              <a:ext uri="{FF2B5EF4-FFF2-40B4-BE49-F238E27FC236}">
                <a16:creationId xmlns:a16="http://schemas.microsoft.com/office/drawing/2014/main" id="{D97CEE47-E051-C425-60A3-AEFC25C5703A}"/>
              </a:ext>
            </a:extLst>
          </p:cNvPr>
          <p:cNvSpPr/>
          <p:nvPr/>
        </p:nvSpPr>
        <p:spPr>
          <a:xfrm>
            <a:off x="0" y="0"/>
            <a:ext cx="406854" cy="10287000"/>
          </a:xfrm>
          <a:prstGeom prst="rect">
            <a:avLst/>
          </a:prstGeom>
          <a:solidFill>
            <a:srgbClr val="6766BE"/>
          </a:solidFill>
          <a:ln>
            <a:noFill/>
          </a:ln>
        </p:spPr>
        <p:txBody>
          <a:bodyPr/>
          <a:lstStyle/>
          <a:p>
            <a:endParaRPr lang="en-US" dirty="0"/>
          </a:p>
        </p:txBody>
      </p:sp>
      <p:sp>
        <p:nvSpPr>
          <p:cNvPr id="6" name="TextBox 5">
            <a:extLst>
              <a:ext uri="{FF2B5EF4-FFF2-40B4-BE49-F238E27FC236}">
                <a16:creationId xmlns:a16="http://schemas.microsoft.com/office/drawing/2014/main" id="{5B6DBEE4-2B01-C6A4-F813-C0178C9F1D81}"/>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C7F2F039-B715-0E86-D2FF-E17A78CE5B6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10</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401722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96DF-5BA7-2C4D-43F1-BAE62705F5B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55ED986-3DD7-2E03-D5A2-5B49F61C52CB}"/>
              </a:ext>
            </a:extLst>
          </p:cNvPr>
          <p:cNvGrpSpPr/>
          <p:nvPr/>
        </p:nvGrpSpPr>
        <p:grpSpPr>
          <a:xfrm>
            <a:off x="-519916" y="-755522"/>
            <a:ext cx="20556550" cy="12040595"/>
            <a:chOff x="0" y="0"/>
            <a:chExt cx="15764500" cy="9233746"/>
          </a:xfrm>
          <a:solidFill>
            <a:schemeClr val="accent4"/>
          </a:solidFill>
        </p:grpSpPr>
        <p:sp>
          <p:nvSpPr>
            <p:cNvPr id="4" name="Freeform 4">
              <a:extLst>
                <a:ext uri="{FF2B5EF4-FFF2-40B4-BE49-F238E27FC236}">
                  <a16:creationId xmlns:a16="http://schemas.microsoft.com/office/drawing/2014/main" id="{D3292009-94CD-4CE5-8BBA-3CBD7D5BD97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4B82E38F-28D1-6F87-5E12-1A3F919BEEE4}"/>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884ED1C-7B20-33AA-C7C7-B2ECBAED47A8}"/>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82068C36-4CE6-D458-93C6-7E16521588FB}"/>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D518F490-3C66-92F7-266E-4F1581164C46}"/>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DEA1DFE-1F36-FB4C-0BF1-32120C001E9F}"/>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Guided Practice</a:t>
            </a:r>
          </a:p>
        </p:txBody>
      </p:sp>
      <p:pic>
        <p:nvPicPr>
          <p:cNvPr id="10" name="Picture 9" descr="A logo with white text&#10;&#10;AI-generated content may be incorrect.">
            <a:extLst>
              <a:ext uri="{FF2B5EF4-FFF2-40B4-BE49-F238E27FC236}">
                <a16:creationId xmlns:a16="http://schemas.microsoft.com/office/drawing/2014/main" id="{EAC13E02-4488-713B-9691-E2C5EF5A1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0B8B5553-A68D-C84D-A761-5B186489650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6" name="Slide Number Placeholder 10">
            <a:extLst>
              <a:ext uri="{FF2B5EF4-FFF2-40B4-BE49-F238E27FC236}">
                <a16:creationId xmlns:a16="http://schemas.microsoft.com/office/drawing/2014/main" id="{3EEAAC6C-0904-8548-B183-858407427F60}"/>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11</a:t>
            </a:fld>
            <a:endParaRPr lang="en-US" dirty="0">
              <a:solidFill>
                <a:schemeClr val="tx1"/>
              </a:solidFill>
              <a:latin typeface="+mj-lt"/>
            </a:endParaRPr>
          </a:p>
        </p:txBody>
      </p:sp>
    </p:spTree>
    <p:extLst>
      <p:ext uri="{BB962C8B-B14F-4D97-AF65-F5344CB8AC3E}">
        <p14:creationId xmlns:p14="http://schemas.microsoft.com/office/powerpoint/2010/main" val="23088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5E6D-596F-6A1B-D88F-3F233564457C}"/>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06E2DB83-0EA9-E46F-9CB0-389C94399AEB}"/>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Pairs Role-Play</a:t>
            </a:r>
          </a:p>
        </p:txBody>
      </p:sp>
      <p:sp>
        <p:nvSpPr>
          <p:cNvPr id="24" name="TextBox 5">
            <a:extLst>
              <a:ext uri="{FF2B5EF4-FFF2-40B4-BE49-F238E27FC236}">
                <a16:creationId xmlns:a16="http://schemas.microsoft.com/office/drawing/2014/main" id="{D640D623-67FE-6FAB-328E-D1B339368EF9}"/>
              </a:ext>
            </a:extLst>
          </p:cNvPr>
          <p:cNvSpPr txBox="1"/>
          <p:nvPr/>
        </p:nvSpPr>
        <p:spPr>
          <a:xfrm>
            <a:off x="1251855" y="1638300"/>
            <a:ext cx="15849600" cy="2846228"/>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One speaker, one responder </a:t>
            </a:r>
          </a:p>
          <a:p>
            <a:pPr marL="690871" lvl="1" indent="-345435">
              <a:lnSpc>
                <a:spcPts val="4479"/>
              </a:lnSpc>
              <a:buFont typeface="Arial"/>
              <a:buChar char="•"/>
            </a:pPr>
            <a:r>
              <a:rPr lang="en-US" sz="3600" dirty="0">
                <a:solidFill>
                  <a:schemeClr val="bg1"/>
                </a:solidFill>
                <a:latin typeface="+mj-lt"/>
              </a:rPr>
              <a:t>Practice interrupting bias in real time</a:t>
            </a:r>
          </a:p>
          <a:p>
            <a:pPr marL="690871" lvl="1" indent="-345435">
              <a:lnSpc>
                <a:spcPts val="4479"/>
              </a:lnSpc>
              <a:buFont typeface="Arial"/>
              <a:buChar char="•"/>
            </a:pPr>
            <a:r>
              <a:rPr lang="en-US" sz="3600" dirty="0">
                <a:solidFill>
                  <a:schemeClr val="bg1"/>
                </a:solidFill>
                <a:latin typeface="+mj-lt"/>
              </a:rPr>
              <a:t>Focus on language and assumptions</a:t>
            </a:r>
          </a:p>
          <a:p>
            <a:pPr marL="690871" lvl="1" indent="-345435">
              <a:lnSpc>
                <a:spcPts val="4479"/>
              </a:lnSpc>
              <a:buFont typeface="Arial"/>
              <a:buChar char="•"/>
            </a:pPr>
            <a:r>
              <a:rPr lang="en-US" sz="3600" dirty="0">
                <a:solidFill>
                  <a:schemeClr val="bg1"/>
                </a:solidFill>
                <a:latin typeface="+mj-lt"/>
              </a:rPr>
              <a:t>Goal is interruption, not persuasion</a:t>
            </a:r>
          </a:p>
        </p:txBody>
      </p:sp>
      <p:sp>
        <p:nvSpPr>
          <p:cNvPr id="2" name="AutoShape 2">
            <a:extLst>
              <a:ext uri="{FF2B5EF4-FFF2-40B4-BE49-F238E27FC236}">
                <a16:creationId xmlns:a16="http://schemas.microsoft.com/office/drawing/2014/main" id="{E5FB4B7B-AA06-B6DF-7E62-587EDE56D497}"/>
              </a:ext>
            </a:extLst>
          </p:cNvPr>
          <p:cNvSpPr/>
          <p:nvPr/>
        </p:nvSpPr>
        <p:spPr>
          <a:xfrm>
            <a:off x="0" y="0"/>
            <a:ext cx="406854" cy="10287000"/>
          </a:xfrm>
          <a:prstGeom prst="rect">
            <a:avLst/>
          </a:prstGeom>
          <a:solidFill>
            <a:srgbClr val="FF481E"/>
          </a:solidFill>
          <a:ln>
            <a:noFill/>
          </a:ln>
        </p:spPr>
        <p:txBody>
          <a:bodyPr/>
          <a:lstStyle/>
          <a:p>
            <a:endParaRPr lang="en-US" dirty="0"/>
          </a:p>
        </p:txBody>
      </p:sp>
      <p:sp>
        <p:nvSpPr>
          <p:cNvPr id="6" name="TextBox 5">
            <a:extLst>
              <a:ext uri="{FF2B5EF4-FFF2-40B4-BE49-F238E27FC236}">
                <a16:creationId xmlns:a16="http://schemas.microsoft.com/office/drawing/2014/main" id="{1DA50A25-9D1D-19D2-960F-D338322521DF}"/>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5F02D7F4-A5C9-A5C1-326B-672BE7D46014}"/>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12</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847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BE76-E40E-FFB0-053A-EE6782339E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087B06A-F92C-B307-F633-56BEB95B72D2}"/>
              </a:ext>
            </a:extLst>
          </p:cNvPr>
          <p:cNvGrpSpPr/>
          <p:nvPr/>
        </p:nvGrpSpPr>
        <p:grpSpPr>
          <a:xfrm>
            <a:off x="-519916" y="-755522"/>
            <a:ext cx="20556550" cy="12040595"/>
            <a:chOff x="0" y="0"/>
            <a:chExt cx="15764500" cy="9233746"/>
          </a:xfrm>
          <a:solidFill>
            <a:schemeClr val="accent5"/>
          </a:solidFill>
        </p:grpSpPr>
        <p:sp>
          <p:nvSpPr>
            <p:cNvPr id="4" name="Freeform 4">
              <a:extLst>
                <a:ext uri="{FF2B5EF4-FFF2-40B4-BE49-F238E27FC236}">
                  <a16:creationId xmlns:a16="http://schemas.microsoft.com/office/drawing/2014/main" id="{CA29F110-5408-FD2E-2E64-5DF9F476A505}"/>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82370AB0-4F20-513E-CA8F-5540EB912CE0}"/>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9C50AC03-D560-B0EE-BD09-CB973AEB6A7F}"/>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DC162D17-8D38-48C2-9E63-3D23DDADF763}"/>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7F1E0AF-3F8E-973C-6B1E-CD5E255445A2}"/>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FF88F190-4CC6-B05A-5EA5-4674351749F3}"/>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lang="en-US" sz="9000" b="1" spc="-101" dirty="0">
                <a:solidFill>
                  <a:srgbClr val="221F1F"/>
                </a:solidFill>
                <a:latin typeface="Arial Bold"/>
                <a:ea typeface="Arial Bold"/>
                <a:cs typeface="Arial Bold"/>
                <a:sym typeface="Arial Bold"/>
              </a:rPr>
              <a:t>Applied Practice</a:t>
            </a:r>
            <a:endPar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endParaRPr>
          </a:p>
        </p:txBody>
      </p:sp>
      <p:pic>
        <p:nvPicPr>
          <p:cNvPr id="10" name="Picture 9" descr="A logo with white text&#10;&#10;AI-generated content may be incorrect.">
            <a:extLst>
              <a:ext uri="{FF2B5EF4-FFF2-40B4-BE49-F238E27FC236}">
                <a16:creationId xmlns:a16="http://schemas.microsoft.com/office/drawing/2014/main" id="{2C4890A0-DD5D-5B38-E94D-350CADF520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5FB0E0FE-D5E6-C280-80BE-754CC4DD44ED}"/>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6" name="Slide Number Placeholder 10">
            <a:extLst>
              <a:ext uri="{FF2B5EF4-FFF2-40B4-BE49-F238E27FC236}">
                <a16:creationId xmlns:a16="http://schemas.microsoft.com/office/drawing/2014/main" id="{04D2869B-C3C2-112C-C47A-E2FA8D27A486}"/>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13</a:t>
            </a:fld>
            <a:endParaRPr lang="en-US" dirty="0">
              <a:solidFill>
                <a:schemeClr val="tx1"/>
              </a:solidFill>
              <a:latin typeface="+mj-lt"/>
            </a:endParaRPr>
          </a:p>
        </p:txBody>
      </p:sp>
    </p:spTree>
    <p:extLst>
      <p:ext uri="{BB962C8B-B14F-4D97-AF65-F5344CB8AC3E}">
        <p14:creationId xmlns:p14="http://schemas.microsoft.com/office/powerpoint/2010/main" val="243100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742F-3BA3-8752-2DC7-007A421197B9}"/>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DBF4676B-3266-EFEF-4779-C72DD47498D7}"/>
              </a:ext>
            </a:extLst>
          </p:cNvPr>
          <p:cNvSpPr txBox="1"/>
          <p:nvPr/>
        </p:nvSpPr>
        <p:spPr>
          <a:xfrm>
            <a:off x="1638300" y="885825"/>
            <a:ext cx="14330809" cy="2154436"/>
          </a:xfrm>
          <a:prstGeom prst="rect">
            <a:avLst/>
          </a:prstGeom>
        </p:spPr>
        <p:txBody>
          <a:bodyPr lIns="0" tIns="0" rIns="0" bIns="0" rtlCol="0" anchor="t">
            <a:spAutoFit/>
          </a:bodyPr>
          <a:lstStyle/>
          <a:p>
            <a:pPr>
              <a:lnSpc>
                <a:spcPts val="8400"/>
              </a:lnSpc>
            </a:pPr>
            <a:r>
              <a:rPr lang="en-US" sz="9000" b="1" dirty="0">
                <a:solidFill>
                  <a:schemeClr val="bg1"/>
                </a:solidFill>
                <a:latin typeface="+mj-lt"/>
              </a:rPr>
              <a:t>Small Group Scenario Practice </a:t>
            </a:r>
          </a:p>
        </p:txBody>
      </p:sp>
      <p:sp>
        <p:nvSpPr>
          <p:cNvPr id="24" name="TextBox 5">
            <a:extLst>
              <a:ext uri="{FF2B5EF4-FFF2-40B4-BE49-F238E27FC236}">
                <a16:creationId xmlns:a16="http://schemas.microsoft.com/office/drawing/2014/main" id="{17DAABE8-CEE1-C94F-9908-D6112CB8EAFD}"/>
              </a:ext>
            </a:extLst>
          </p:cNvPr>
          <p:cNvSpPr txBox="1"/>
          <p:nvPr/>
        </p:nvSpPr>
        <p:spPr>
          <a:xfrm>
            <a:off x="1251855" y="3266515"/>
            <a:ext cx="15849600" cy="2846228"/>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Groups of 4-5</a:t>
            </a:r>
          </a:p>
          <a:p>
            <a:pPr marL="690871" lvl="1" indent="-345435">
              <a:lnSpc>
                <a:spcPts val="4479"/>
              </a:lnSpc>
              <a:buFont typeface="Arial"/>
              <a:buChar char="•"/>
            </a:pPr>
            <a:r>
              <a:rPr lang="en-US" sz="3600" dirty="0">
                <a:solidFill>
                  <a:schemeClr val="bg1"/>
                </a:solidFill>
                <a:latin typeface="+mj-lt"/>
              </a:rPr>
              <a:t>One speaker, one responder, observers</a:t>
            </a:r>
          </a:p>
          <a:p>
            <a:pPr marL="690871" lvl="1" indent="-345435">
              <a:lnSpc>
                <a:spcPts val="4479"/>
              </a:lnSpc>
              <a:buFont typeface="Arial"/>
              <a:buChar char="•"/>
            </a:pPr>
            <a:r>
              <a:rPr lang="en-US" sz="3600" dirty="0">
                <a:solidFill>
                  <a:schemeClr val="bg1"/>
                </a:solidFill>
                <a:latin typeface="+mj-lt"/>
              </a:rPr>
              <a:t>Use the three-step sequence</a:t>
            </a:r>
          </a:p>
          <a:p>
            <a:pPr marL="690871" lvl="1" indent="-345435">
              <a:lnSpc>
                <a:spcPts val="4479"/>
              </a:lnSpc>
              <a:buFont typeface="Arial"/>
              <a:buChar char="•"/>
            </a:pPr>
            <a:r>
              <a:rPr lang="en-US" sz="3600" dirty="0">
                <a:solidFill>
                  <a:schemeClr val="bg1"/>
                </a:solidFill>
                <a:latin typeface="+mj-lt"/>
              </a:rPr>
              <a:t>Notice where the interaction slows or shifts</a:t>
            </a:r>
          </a:p>
        </p:txBody>
      </p:sp>
      <p:sp>
        <p:nvSpPr>
          <p:cNvPr id="2" name="AutoShape 2">
            <a:extLst>
              <a:ext uri="{FF2B5EF4-FFF2-40B4-BE49-F238E27FC236}">
                <a16:creationId xmlns:a16="http://schemas.microsoft.com/office/drawing/2014/main" id="{B4F5AA6C-37BA-9F45-EC23-F78AEAF9846D}"/>
              </a:ext>
            </a:extLst>
          </p:cNvPr>
          <p:cNvSpPr/>
          <p:nvPr/>
        </p:nvSpPr>
        <p:spPr>
          <a:xfrm>
            <a:off x="0" y="0"/>
            <a:ext cx="406854" cy="10287000"/>
          </a:xfrm>
          <a:prstGeom prst="rect">
            <a:avLst/>
          </a:prstGeom>
          <a:solidFill>
            <a:schemeClr val="accent5"/>
          </a:solidFill>
          <a:ln>
            <a:solidFill>
              <a:schemeClr val="accent5"/>
            </a:solidFill>
          </a:ln>
        </p:spPr>
        <p:txBody>
          <a:bodyPr/>
          <a:lstStyle/>
          <a:p>
            <a:endParaRPr lang="en-US" dirty="0"/>
          </a:p>
        </p:txBody>
      </p:sp>
      <p:sp>
        <p:nvSpPr>
          <p:cNvPr id="6" name="TextBox 5">
            <a:extLst>
              <a:ext uri="{FF2B5EF4-FFF2-40B4-BE49-F238E27FC236}">
                <a16:creationId xmlns:a16="http://schemas.microsoft.com/office/drawing/2014/main" id="{417733C4-816D-DB67-46C1-DDC1EFC52B3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2F1A0776-AB7D-C459-8B7A-04024A64BEF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14</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89045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F57E-B1E5-CB07-6A10-B087B79AC744}"/>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20608539-C889-21EB-85E2-C1111025F83D}"/>
              </a:ext>
            </a:extLst>
          </p:cNvPr>
          <p:cNvGrpSpPr/>
          <p:nvPr/>
        </p:nvGrpSpPr>
        <p:grpSpPr>
          <a:xfrm>
            <a:off x="-519916" y="-755522"/>
            <a:ext cx="20556550" cy="12040595"/>
            <a:chOff x="0" y="0"/>
            <a:chExt cx="15764500" cy="9233746"/>
          </a:xfrm>
          <a:solidFill>
            <a:schemeClr val="accent3"/>
          </a:solidFill>
        </p:grpSpPr>
        <p:sp>
          <p:nvSpPr>
            <p:cNvPr id="4" name="Freeform 4">
              <a:extLst>
                <a:ext uri="{FF2B5EF4-FFF2-40B4-BE49-F238E27FC236}">
                  <a16:creationId xmlns:a16="http://schemas.microsoft.com/office/drawing/2014/main" id="{B14F0A79-DA17-2B33-4B0C-749A8610858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63F550FF-6C70-1E82-1A9B-D84686AC65EF}"/>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6D614E3-62FF-C1AF-254F-572285F8C694}"/>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2F81904B-C69F-6203-6DB3-75CAC98A2139}"/>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FD2FA3-443B-13AE-F436-E0085ABC1D77}"/>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046F4BC7-5BC6-4EB8-BE97-94BCC9F26D0F}"/>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solidFill>
                  <a:srgbClr val="221F1F"/>
                </a:solidFill>
                <a:effectLst/>
                <a:uLnTx/>
                <a:uFillTx/>
                <a:latin typeface="Arial Bold"/>
                <a:ea typeface="Arial Bold"/>
                <a:cs typeface="Arial Bold"/>
                <a:sym typeface="Arial Bold"/>
              </a:rPr>
              <a:t>Reflection</a:t>
            </a:r>
          </a:p>
        </p:txBody>
      </p:sp>
      <p:pic>
        <p:nvPicPr>
          <p:cNvPr id="10" name="Picture 9" descr="A logo with white text&#10;&#10;AI-generated content may be incorrect.">
            <a:extLst>
              <a:ext uri="{FF2B5EF4-FFF2-40B4-BE49-F238E27FC236}">
                <a16:creationId xmlns:a16="http://schemas.microsoft.com/office/drawing/2014/main" id="{047F1727-616F-98E6-FCED-96B4099209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19028C6A-C66E-4B4A-212D-5C08DEC12A87}"/>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6" name="Slide Number Placeholder 10">
            <a:extLst>
              <a:ext uri="{FF2B5EF4-FFF2-40B4-BE49-F238E27FC236}">
                <a16:creationId xmlns:a16="http://schemas.microsoft.com/office/drawing/2014/main" id="{050A08E3-9C66-C45F-76A6-5B2D7B14B0E7}"/>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15</a:t>
            </a:fld>
            <a:endParaRPr lang="en-US" dirty="0">
              <a:solidFill>
                <a:schemeClr val="tx1"/>
              </a:solidFill>
              <a:latin typeface="+mj-lt"/>
            </a:endParaRPr>
          </a:p>
        </p:txBody>
      </p:sp>
    </p:spTree>
    <p:extLst>
      <p:ext uri="{BB962C8B-B14F-4D97-AF65-F5344CB8AC3E}">
        <p14:creationId xmlns:p14="http://schemas.microsoft.com/office/powerpoint/2010/main" val="150192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24E9-57A6-8898-090D-1954A1425F7A}"/>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F3C44172-BD20-096B-7CCE-C9B221539051}"/>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Integrating Strategies</a:t>
            </a:r>
          </a:p>
        </p:txBody>
      </p:sp>
      <p:sp>
        <p:nvSpPr>
          <p:cNvPr id="24" name="TextBox 5">
            <a:extLst>
              <a:ext uri="{FF2B5EF4-FFF2-40B4-BE49-F238E27FC236}">
                <a16:creationId xmlns:a16="http://schemas.microsoft.com/office/drawing/2014/main" id="{D563AE17-998C-298F-862D-3F9420FEA467}"/>
              </a:ext>
            </a:extLst>
          </p:cNvPr>
          <p:cNvSpPr txBox="1"/>
          <p:nvPr/>
        </p:nvSpPr>
        <p:spPr>
          <a:xfrm>
            <a:off x="1251855" y="1638300"/>
            <a:ext cx="15849600" cy="2269147"/>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Which step felt most natural to use?</a:t>
            </a:r>
          </a:p>
          <a:p>
            <a:pPr marL="690871" lvl="1" indent="-345435">
              <a:lnSpc>
                <a:spcPts val="4479"/>
              </a:lnSpc>
              <a:buFont typeface="Arial"/>
              <a:buChar char="•"/>
            </a:pPr>
            <a:r>
              <a:rPr lang="en-US" sz="3600" dirty="0">
                <a:solidFill>
                  <a:schemeClr val="bg1"/>
                </a:solidFill>
                <a:latin typeface="+mj-lt"/>
              </a:rPr>
              <a:t>Which step felt hardest in the moment?</a:t>
            </a:r>
          </a:p>
          <a:p>
            <a:pPr marL="690871" lvl="1" indent="-345435">
              <a:lnSpc>
                <a:spcPts val="4479"/>
              </a:lnSpc>
              <a:buFont typeface="Arial"/>
              <a:buChar char="•"/>
            </a:pPr>
            <a:r>
              <a:rPr lang="en-US" sz="3600" dirty="0">
                <a:solidFill>
                  <a:schemeClr val="bg1"/>
                </a:solidFill>
                <a:latin typeface="+mj-lt"/>
              </a:rPr>
              <a:t>Where might this be useful in your life?</a:t>
            </a:r>
          </a:p>
        </p:txBody>
      </p:sp>
      <p:sp>
        <p:nvSpPr>
          <p:cNvPr id="2" name="AutoShape 2">
            <a:extLst>
              <a:ext uri="{FF2B5EF4-FFF2-40B4-BE49-F238E27FC236}">
                <a16:creationId xmlns:a16="http://schemas.microsoft.com/office/drawing/2014/main" id="{4395B044-B4A4-917C-A68A-C1D85FE6AB25}"/>
              </a:ext>
            </a:extLst>
          </p:cNvPr>
          <p:cNvSpPr/>
          <p:nvPr/>
        </p:nvSpPr>
        <p:spPr>
          <a:xfrm>
            <a:off x="0" y="0"/>
            <a:ext cx="406854" cy="10287000"/>
          </a:xfrm>
          <a:prstGeom prst="rect">
            <a:avLst/>
          </a:prstGeom>
          <a:solidFill>
            <a:srgbClr val="FFCD4D"/>
          </a:solidFill>
          <a:ln>
            <a:noFill/>
          </a:ln>
        </p:spPr>
        <p:txBody>
          <a:bodyPr/>
          <a:lstStyle/>
          <a:p>
            <a:endParaRPr lang="en-US" dirty="0"/>
          </a:p>
        </p:txBody>
      </p:sp>
      <p:sp>
        <p:nvSpPr>
          <p:cNvPr id="6" name="TextBox 5">
            <a:extLst>
              <a:ext uri="{FF2B5EF4-FFF2-40B4-BE49-F238E27FC236}">
                <a16:creationId xmlns:a16="http://schemas.microsoft.com/office/drawing/2014/main" id="{94E88DE3-A3A5-C463-5B2C-0BC1A0E0F5CD}"/>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F812C6C2-174B-298C-2F31-F59D3803534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16</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391940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DE167-B5EF-728E-698B-D6BB072DDAA0}"/>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4B17CFE-B4C3-682D-CFEC-B1244A40C8CB}"/>
              </a:ext>
            </a:extLst>
          </p:cNvPr>
          <p:cNvGrpSpPr/>
          <p:nvPr/>
        </p:nvGrpSpPr>
        <p:grpSpPr>
          <a:xfrm>
            <a:off x="-519916" y="-755522"/>
            <a:ext cx="20556550" cy="12040595"/>
            <a:chOff x="0" y="0"/>
            <a:chExt cx="15764500" cy="9233746"/>
          </a:xfrm>
          <a:solidFill>
            <a:schemeClr val="accent2"/>
          </a:solidFill>
        </p:grpSpPr>
        <p:sp>
          <p:nvSpPr>
            <p:cNvPr id="4" name="Freeform 4">
              <a:extLst>
                <a:ext uri="{FF2B5EF4-FFF2-40B4-BE49-F238E27FC236}">
                  <a16:creationId xmlns:a16="http://schemas.microsoft.com/office/drawing/2014/main" id="{594D810E-A038-CFE7-1CDD-B67B8167F71B}"/>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76DF54CD-2202-9191-D9E4-E31E5802B34D}"/>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C83EA840-E455-A7DC-C5C7-050A568EF780}"/>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9B45B1A-1019-9FBD-D2FE-96CA0E8910EA}"/>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a:p>
          </p:txBody>
        </p:sp>
        <p:sp>
          <p:nvSpPr>
            <p:cNvPr id="8" name="Freeform 8">
              <a:extLst>
                <a:ext uri="{FF2B5EF4-FFF2-40B4-BE49-F238E27FC236}">
                  <a16:creationId xmlns:a16="http://schemas.microsoft.com/office/drawing/2014/main" id="{112BF080-B6BF-F33B-3588-907A1D499EE8}"/>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D58141A-9F97-96BA-F34B-612EC0124600}"/>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Call to Action</a:t>
            </a:r>
          </a:p>
        </p:txBody>
      </p:sp>
      <p:pic>
        <p:nvPicPr>
          <p:cNvPr id="13" name="Picture 12" descr="A logo with white text&#10;&#10;AI-generated content may be incorrect.">
            <a:extLst>
              <a:ext uri="{FF2B5EF4-FFF2-40B4-BE49-F238E27FC236}">
                <a16:creationId xmlns:a16="http://schemas.microsoft.com/office/drawing/2014/main" id="{35CDC2D5-039D-217C-116D-3458BBE082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4" name="TextBox 13">
            <a:extLst>
              <a:ext uri="{FF2B5EF4-FFF2-40B4-BE49-F238E27FC236}">
                <a16:creationId xmlns:a16="http://schemas.microsoft.com/office/drawing/2014/main" id="{63B5352D-B47B-D25B-73C1-D483EBDAFA44}"/>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7" name="Slide Number Placeholder 10">
            <a:extLst>
              <a:ext uri="{FF2B5EF4-FFF2-40B4-BE49-F238E27FC236}">
                <a16:creationId xmlns:a16="http://schemas.microsoft.com/office/drawing/2014/main" id="{71C05458-A735-4C1C-3085-EB7778F4F433}"/>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17</a:t>
            </a:fld>
            <a:endParaRPr lang="en-US" dirty="0">
              <a:solidFill>
                <a:schemeClr val="tx1"/>
              </a:solidFill>
              <a:latin typeface="+mj-lt"/>
            </a:endParaRPr>
          </a:p>
        </p:txBody>
      </p:sp>
    </p:spTree>
    <p:extLst>
      <p:ext uri="{BB962C8B-B14F-4D97-AF65-F5344CB8AC3E}">
        <p14:creationId xmlns:p14="http://schemas.microsoft.com/office/powerpoint/2010/main" val="41952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C1D8-94C2-C8A3-AE96-E1C354675F37}"/>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67A83C06-54A4-42C2-29A9-ECEB49532354}"/>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Key Takeaways</a:t>
            </a:r>
          </a:p>
        </p:txBody>
      </p:sp>
      <p:sp>
        <p:nvSpPr>
          <p:cNvPr id="24" name="TextBox 5">
            <a:extLst>
              <a:ext uri="{FF2B5EF4-FFF2-40B4-BE49-F238E27FC236}">
                <a16:creationId xmlns:a16="http://schemas.microsoft.com/office/drawing/2014/main" id="{E244286C-964E-8E8D-1F78-0C7976A687F9}"/>
              </a:ext>
            </a:extLst>
          </p:cNvPr>
          <p:cNvSpPr txBox="1"/>
          <p:nvPr/>
        </p:nvSpPr>
        <p:spPr>
          <a:xfrm>
            <a:off x="1251855" y="1638300"/>
            <a:ext cx="15849600" cy="3423309"/>
          </a:xfrm>
          <a:prstGeom prst="rect">
            <a:avLst/>
          </a:prstGeom>
        </p:spPr>
        <p:txBody>
          <a:bodyPr wrap="square" lIns="0" tIns="0" rIns="0" bIns="0" rtlCol="0" anchor="t">
            <a:spAutoFit/>
          </a:bodyPr>
          <a:lstStyle/>
          <a:p>
            <a:pPr marL="345436" lvl="1">
              <a:lnSpc>
                <a:spcPts val="4479"/>
              </a:lnSpc>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Bias often shows up casually and under time pressure</a:t>
            </a:r>
          </a:p>
          <a:p>
            <a:pPr marL="690871" lvl="1" indent="-345435">
              <a:lnSpc>
                <a:spcPts val="4479"/>
              </a:lnSpc>
              <a:buFont typeface="Arial"/>
              <a:buChar char="•"/>
            </a:pPr>
            <a:r>
              <a:rPr lang="en-US" sz="3600" dirty="0">
                <a:solidFill>
                  <a:schemeClr val="bg1"/>
                </a:solidFill>
                <a:latin typeface="+mj-lt"/>
              </a:rPr>
              <a:t>Interrupting bias does not require debate or resolution</a:t>
            </a:r>
          </a:p>
          <a:p>
            <a:pPr marL="690871" lvl="1" indent="-345435">
              <a:lnSpc>
                <a:spcPts val="4479"/>
              </a:lnSpc>
              <a:buFont typeface="Arial"/>
              <a:buChar char="•"/>
            </a:pPr>
            <a:r>
              <a:rPr lang="en-US" sz="3600" dirty="0">
                <a:solidFill>
                  <a:schemeClr val="bg1"/>
                </a:solidFill>
                <a:latin typeface="+mj-lt"/>
              </a:rPr>
              <a:t>One well-placed sentence can reduce harm</a:t>
            </a:r>
          </a:p>
          <a:p>
            <a:pPr marL="690871" lvl="1" indent="-345435">
              <a:lnSpc>
                <a:spcPts val="4479"/>
              </a:lnSpc>
              <a:buFont typeface="Arial"/>
              <a:buChar char="•"/>
            </a:pPr>
            <a:endParaRPr lang="en-US" sz="3600" dirty="0">
              <a:solidFill>
                <a:schemeClr val="bg1"/>
              </a:solidFill>
              <a:latin typeface="+mj-lt"/>
            </a:endParaRPr>
          </a:p>
          <a:p>
            <a:pPr marL="690871" lvl="1" indent="-345435">
              <a:lnSpc>
                <a:spcPts val="4479"/>
              </a:lnSpc>
              <a:buFont typeface="Arial"/>
              <a:buChar char="•"/>
            </a:pPr>
            <a:r>
              <a:rPr lang="en-US" sz="3600" dirty="0">
                <a:solidFill>
                  <a:schemeClr val="bg1"/>
                </a:solidFill>
                <a:latin typeface="+mj-lt"/>
              </a:rPr>
              <a:t>Slow the claim </a:t>
            </a:r>
            <a:r>
              <a:rPr lang="en-US" sz="3600" dirty="0">
                <a:solidFill>
                  <a:schemeClr val="bg1"/>
                </a:solidFill>
                <a:latin typeface="+mj-lt"/>
                <a:sym typeface="Wingdings" panose="05000000000000000000" pitchFamily="2" charset="2"/>
              </a:rPr>
              <a:t> Make the assumption explicit  Offer a repair path </a:t>
            </a:r>
            <a:endParaRPr lang="en-US" sz="3600" dirty="0">
              <a:solidFill>
                <a:schemeClr val="bg1"/>
              </a:solidFill>
              <a:latin typeface="+mj-lt"/>
            </a:endParaRPr>
          </a:p>
        </p:txBody>
      </p:sp>
      <p:sp>
        <p:nvSpPr>
          <p:cNvPr id="2" name="AutoShape 2">
            <a:extLst>
              <a:ext uri="{FF2B5EF4-FFF2-40B4-BE49-F238E27FC236}">
                <a16:creationId xmlns:a16="http://schemas.microsoft.com/office/drawing/2014/main" id="{22860459-A903-6CC2-92EA-23CF564DE4A1}"/>
              </a:ext>
            </a:extLst>
          </p:cNvPr>
          <p:cNvSpPr/>
          <p:nvPr/>
        </p:nvSpPr>
        <p:spPr>
          <a:xfrm>
            <a:off x="0" y="0"/>
            <a:ext cx="406854" cy="10287000"/>
          </a:xfrm>
          <a:prstGeom prst="rect">
            <a:avLst/>
          </a:prstGeom>
          <a:solidFill>
            <a:schemeClr val="accent2"/>
          </a:solidFill>
          <a:ln>
            <a:solidFill>
              <a:schemeClr val="accent2"/>
            </a:solidFill>
          </a:ln>
        </p:spPr>
        <p:txBody>
          <a:bodyPr/>
          <a:lstStyle/>
          <a:p>
            <a:endParaRPr lang="en-US" dirty="0"/>
          </a:p>
        </p:txBody>
      </p:sp>
      <p:sp>
        <p:nvSpPr>
          <p:cNvPr id="6" name="TextBox 5">
            <a:extLst>
              <a:ext uri="{FF2B5EF4-FFF2-40B4-BE49-F238E27FC236}">
                <a16:creationId xmlns:a16="http://schemas.microsoft.com/office/drawing/2014/main" id="{E206D751-F137-FD60-7EF4-E90825E0D51C}"/>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0441F5C8-E19C-8750-7916-2E1FD0FFE800}"/>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18</a:t>
            </a:fld>
            <a:endParaRPr lang="en-US" dirty="0">
              <a:solidFill>
                <a:schemeClr val="tx2">
                  <a:lumMod val="75000"/>
                </a:schemeClr>
              </a:solidFill>
              <a:latin typeface="+mj-lt"/>
            </a:endParaRPr>
          </a:p>
        </p:txBody>
      </p:sp>
    </p:spTree>
    <p:extLst>
      <p:ext uri="{BB962C8B-B14F-4D97-AF65-F5344CB8AC3E}">
        <p14:creationId xmlns:p14="http://schemas.microsoft.com/office/powerpoint/2010/main" val="75306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C1FF-AA83-1CA9-919D-B6903D06F10E}"/>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ECE61769-7CF8-EAF6-F9FA-680869C6D2D2}"/>
              </a:ext>
            </a:extLst>
          </p:cNvPr>
          <p:cNvSpPr txBox="1"/>
          <p:nvPr/>
        </p:nvSpPr>
        <p:spPr>
          <a:xfrm>
            <a:off x="1943100" y="2671372"/>
            <a:ext cx="53721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Complete</a:t>
            </a:r>
          </a:p>
        </p:txBody>
      </p:sp>
      <p:sp>
        <p:nvSpPr>
          <p:cNvPr id="18" name="Slide Number Placeholder 10">
            <a:extLst>
              <a:ext uri="{FF2B5EF4-FFF2-40B4-BE49-F238E27FC236}">
                <a16:creationId xmlns:a16="http://schemas.microsoft.com/office/drawing/2014/main" id="{BCDF7F31-28FC-50C9-450E-888384F38889}"/>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19</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90C43DB-B0B2-9A94-3756-8D711B95CB0F}"/>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3A7EAC57-B0CA-89A3-45F1-1726D438471D}"/>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07D97F98-0B07-A25E-BBD3-75BF7D9B3E71}"/>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7A543718-DB60-6243-AA0D-9C680A7ABC94}"/>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664656A2-E676-4C4A-C838-80821354ADB7}"/>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174EF0F9-8186-EE3B-C359-D53CDFD49E6D}"/>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8C34B578-DCE8-319B-CBB8-9AF5CAEA2408}"/>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54C4CEA7-7379-6F45-D3F0-993738FFA318}"/>
              </a:ext>
            </a:extLst>
          </p:cNvPr>
          <p:cNvSpPr txBox="1"/>
          <p:nvPr/>
        </p:nvSpPr>
        <p:spPr>
          <a:xfrm>
            <a:off x="1943100" y="3805656"/>
            <a:ext cx="5905500" cy="2154436"/>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Tell us what you learned from this session. Please complete this short survey.</a:t>
            </a:r>
          </a:p>
        </p:txBody>
      </p:sp>
      <p:sp>
        <p:nvSpPr>
          <p:cNvPr id="14" name="TextBox 13">
            <a:extLst>
              <a:ext uri="{FF2B5EF4-FFF2-40B4-BE49-F238E27FC236}">
                <a16:creationId xmlns:a16="http://schemas.microsoft.com/office/drawing/2014/main" id="{F0BE3F1B-CCB8-694F-DDDD-F04CBA67C20A}"/>
              </a:ext>
            </a:extLst>
          </p:cNvPr>
          <p:cNvSpPr txBox="1"/>
          <p:nvPr/>
        </p:nvSpPr>
        <p:spPr>
          <a:xfrm>
            <a:off x="6858000" y="7541896"/>
            <a:ext cx="9144000" cy="707886"/>
          </a:xfrm>
          <a:prstGeom prst="rect">
            <a:avLst/>
          </a:prstGeom>
          <a:noFill/>
        </p:spPr>
        <p:txBody>
          <a:bodyPr wrap="square">
            <a:spAutoFit/>
          </a:bodyPr>
          <a:lstStyle/>
          <a:p>
            <a:pPr algn="ctr"/>
            <a:r>
              <a:rPr lang="en-US" sz="4000" b="1" dirty="0">
                <a:solidFill>
                  <a:schemeClr val="accent1"/>
                </a:solidFill>
                <a:latin typeface="+mj-lt"/>
              </a:rPr>
              <a:t>bit.ly/</a:t>
            </a:r>
            <a:r>
              <a:rPr lang="en-US" sz="4000" b="1" dirty="0" err="1">
                <a:solidFill>
                  <a:schemeClr val="accent1"/>
                </a:solidFill>
                <a:latin typeface="+mj-lt"/>
              </a:rPr>
              <a:t>PeaceActPostSurvey</a:t>
            </a:r>
            <a:endParaRPr lang="en-US" sz="4000" b="1" dirty="0">
              <a:solidFill>
                <a:schemeClr val="accent1"/>
              </a:solidFill>
              <a:latin typeface="+mj-lt"/>
            </a:endParaRPr>
          </a:p>
        </p:txBody>
      </p:sp>
      <p:pic>
        <p:nvPicPr>
          <p:cNvPr id="12" name="Picture 11">
            <a:extLst>
              <a:ext uri="{FF2B5EF4-FFF2-40B4-BE49-F238E27FC236}">
                <a16:creationId xmlns:a16="http://schemas.microsoft.com/office/drawing/2014/main" id="{00168750-4751-ABB7-5EF1-83B53A2D3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01BC2DA3-EB03-506A-311F-3ABDD83C8A2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401257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6E5CE-72E8-88B6-B985-B72E60B1E243}"/>
            </a:ext>
          </a:extLst>
        </p:cNvPr>
        <p:cNvGrpSpPr/>
        <p:nvPr/>
      </p:nvGrpSpPr>
      <p:grpSpPr>
        <a:xfrm>
          <a:off x="0" y="0"/>
          <a:ext cx="0" cy="0"/>
          <a:chOff x="0" y="0"/>
          <a:chExt cx="0" cy="0"/>
        </a:xfrm>
      </p:grpSpPr>
      <p:sp>
        <p:nvSpPr>
          <p:cNvPr id="10" name="TextBox 6">
            <a:extLst>
              <a:ext uri="{FF2B5EF4-FFF2-40B4-BE49-F238E27FC236}">
                <a16:creationId xmlns:a16="http://schemas.microsoft.com/office/drawing/2014/main" id="{52EFC2E8-B095-A37F-DE14-31DD3C83D94C}"/>
              </a:ext>
            </a:extLst>
          </p:cNvPr>
          <p:cNvSpPr txBox="1"/>
          <p:nvPr/>
        </p:nvSpPr>
        <p:spPr>
          <a:xfrm>
            <a:off x="8763000" y="3238500"/>
            <a:ext cx="7994196" cy="3729034"/>
          </a:xfrm>
          <a:prstGeom prst="rect">
            <a:avLst/>
          </a:prstGeom>
        </p:spPr>
        <p:txBody>
          <a:bodyPr lIns="0" tIns="0" rIns="0" bIns="0" rtlCol="0" anchor="t">
            <a:spAutoFit/>
          </a:bodyPr>
          <a:lstStyle/>
          <a:p>
            <a:pPr marL="0" lvl="0" indent="0" algn="l">
              <a:lnSpc>
                <a:spcPts val="4199"/>
              </a:lnSpc>
              <a:spcBef>
                <a:spcPct val="0"/>
              </a:spcBef>
            </a:pPr>
            <a:r>
              <a:rPr lang="en-US" sz="3200" dirty="0">
                <a:solidFill>
                  <a:schemeClr val="bg1"/>
                </a:solidFill>
                <a:latin typeface="+mj-lt"/>
              </a:rPr>
              <a:t>Peace Through Action® USA inspires and equips everyday people to increase safety, belonging, and peace in their relationships and communities by cultivating their compassion and increasing their constructive communication and conflict resolution skills.</a:t>
            </a:r>
          </a:p>
        </p:txBody>
      </p:sp>
      <p:sp>
        <p:nvSpPr>
          <p:cNvPr id="11" name="TextBox 7">
            <a:extLst>
              <a:ext uri="{FF2B5EF4-FFF2-40B4-BE49-F238E27FC236}">
                <a16:creationId xmlns:a16="http://schemas.microsoft.com/office/drawing/2014/main" id="{A30ACAF5-3845-D5BE-CDAB-5DEE2A26E730}"/>
              </a:ext>
            </a:extLst>
          </p:cNvPr>
          <p:cNvSpPr txBox="1"/>
          <p:nvPr/>
        </p:nvSpPr>
        <p:spPr>
          <a:xfrm>
            <a:off x="8763000" y="1226820"/>
            <a:ext cx="7994196" cy="1384995"/>
          </a:xfrm>
          <a:prstGeom prst="rect">
            <a:avLst/>
          </a:prstGeom>
        </p:spPr>
        <p:txBody>
          <a:bodyPr lIns="0" tIns="0" rIns="0" bIns="0" rtlCol="0" anchor="t">
            <a:spAutoFit/>
          </a:bodyPr>
          <a:lstStyle/>
          <a:p>
            <a:pPr marL="0" lvl="0" indent="0" algn="l">
              <a:lnSpc>
                <a:spcPts val="10800"/>
              </a:lnSpc>
              <a:spcBef>
                <a:spcPct val="0"/>
              </a:spcBef>
            </a:pPr>
            <a:r>
              <a:rPr lang="en-US" sz="9000" b="1" dirty="0">
                <a:solidFill>
                  <a:schemeClr val="bg1"/>
                </a:solidFill>
                <a:latin typeface="+mj-lt"/>
              </a:rPr>
              <a:t>Our Mission</a:t>
            </a:r>
          </a:p>
        </p:txBody>
      </p:sp>
      <p:sp>
        <p:nvSpPr>
          <p:cNvPr id="12" name="TextBox 8">
            <a:extLst>
              <a:ext uri="{FF2B5EF4-FFF2-40B4-BE49-F238E27FC236}">
                <a16:creationId xmlns:a16="http://schemas.microsoft.com/office/drawing/2014/main" id="{E94432C0-3CF2-D157-C748-28D1DACF097A}"/>
              </a:ext>
            </a:extLst>
          </p:cNvPr>
          <p:cNvSpPr txBox="1"/>
          <p:nvPr/>
        </p:nvSpPr>
        <p:spPr>
          <a:xfrm>
            <a:off x="2084580" y="7344646"/>
            <a:ext cx="5057775" cy="1615827"/>
          </a:xfrm>
          <a:prstGeom prst="rect">
            <a:avLst/>
          </a:prstGeom>
        </p:spPr>
        <p:txBody>
          <a:bodyPr wrap="square" lIns="0" tIns="0" rIns="0" bIns="0" rtlCol="0" anchor="t">
            <a:spAutoFit/>
          </a:bodyPr>
          <a:lstStyle/>
          <a:p>
            <a:pPr algn="ctr">
              <a:lnSpc>
                <a:spcPts val="4200"/>
              </a:lnSpc>
              <a:spcBef>
                <a:spcPct val="0"/>
              </a:spcBef>
            </a:pPr>
            <a:r>
              <a:rPr lang="en-US" sz="4000" b="1" dirty="0">
                <a:solidFill>
                  <a:schemeClr val="accent1"/>
                </a:solidFill>
                <a:latin typeface="+mj-lt"/>
              </a:rPr>
              <a:t>Be Peace.</a:t>
            </a:r>
          </a:p>
          <a:p>
            <a:pPr algn="ctr">
              <a:lnSpc>
                <a:spcPts val="4200"/>
              </a:lnSpc>
              <a:spcBef>
                <a:spcPct val="0"/>
              </a:spcBef>
            </a:pPr>
            <a:r>
              <a:rPr lang="en-US" sz="4000" b="1" dirty="0">
                <a:solidFill>
                  <a:schemeClr val="accent1"/>
                </a:solidFill>
                <a:latin typeface="+mj-lt"/>
              </a:rPr>
              <a:t>Choose Peace.</a:t>
            </a:r>
          </a:p>
          <a:p>
            <a:pPr algn="ctr">
              <a:lnSpc>
                <a:spcPts val="4200"/>
              </a:lnSpc>
              <a:spcBef>
                <a:spcPct val="0"/>
              </a:spcBef>
            </a:pPr>
            <a:r>
              <a:rPr lang="en-US" sz="4000" b="1" dirty="0">
                <a:solidFill>
                  <a:schemeClr val="accent1"/>
                </a:solidFill>
                <a:latin typeface="+mj-lt"/>
              </a:rPr>
              <a:t>Create Peace.</a:t>
            </a:r>
          </a:p>
        </p:txBody>
      </p:sp>
      <p:sp>
        <p:nvSpPr>
          <p:cNvPr id="6" name="Slide Number Placeholder 10">
            <a:extLst>
              <a:ext uri="{FF2B5EF4-FFF2-40B4-BE49-F238E27FC236}">
                <a16:creationId xmlns:a16="http://schemas.microsoft.com/office/drawing/2014/main" id="{289893CD-17B7-DC53-9707-8A9FD828A4CA}"/>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3F3C4E2F-7DA5-7B28-C814-8AC70A26136A}"/>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A65269F9-35AB-EEEA-CFC1-22C0B98861B3}"/>
                </a:ext>
              </a:extLst>
            </p:cNvPr>
            <p:cNvSpPr/>
            <p:nvPr/>
          </p:nvSpPr>
          <p:spPr>
            <a:xfrm>
              <a:off x="0" y="1818447"/>
              <a:ext cx="406854" cy="1714500"/>
            </a:xfrm>
            <a:prstGeom prst="rect">
              <a:avLst/>
            </a:prstGeom>
            <a:solidFill>
              <a:srgbClr val="FFCD4D"/>
            </a:solidFill>
          </p:spPr>
          <p:txBody>
            <a:bodyPr/>
            <a:lstStyle/>
            <a:p>
              <a:endParaRPr lang="en-US"/>
            </a:p>
          </p:txBody>
        </p:sp>
        <p:sp>
          <p:nvSpPr>
            <p:cNvPr id="16" name="AutoShape 2">
              <a:extLst>
                <a:ext uri="{FF2B5EF4-FFF2-40B4-BE49-F238E27FC236}">
                  <a16:creationId xmlns:a16="http://schemas.microsoft.com/office/drawing/2014/main" id="{8CF6E8AB-E615-58C4-0BD8-0F3A0D68A63B}"/>
                </a:ext>
              </a:extLst>
            </p:cNvPr>
            <p:cNvSpPr/>
            <p:nvPr/>
          </p:nvSpPr>
          <p:spPr>
            <a:xfrm>
              <a:off x="0" y="3524078"/>
              <a:ext cx="406854" cy="1714500"/>
            </a:xfrm>
            <a:prstGeom prst="rect">
              <a:avLst/>
            </a:prstGeom>
            <a:solidFill>
              <a:srgbClr val="FF800E"/>
            </a:solidFill>
          </p:spPr>
          <p:txBody>
            <a:bodyPr/>
            <a:lstStyle/>
            <a:p>
              <a:endParaRPr lang="en-US"/>
            </a:p>
          </p:txBody>
        </p:sp>
        <p:sp>
          <p:nvSpPr>
            <p:cNvPr id="17" name="AutoShape 2">
              <a:extLst>
                <a:ext uri="{FF2B5EF4-FFF2-40B4-BE49-F238E27FC236}">
                  <a16:creationId xmlns:a16="http://schemas.microsoft.com/office/drawing/2014/main" id="{7BC99F0B-792C-3CE3-2009-51E7FE38EFF9}"/>
                </a:ext>
              </a:extLst>
            </p:cNvPr>
            <p:cNvSpPr/>
            <p:nvPr/>
          </p:nvSpPr>
          <p:spPr>
            <a:xfrm>
              <a:off x="0" y="8572500"/>
              <a:ext cx="406854" cy="1714500"/>
            </a:xfrm>
            <a:prstGeom prst="rect">
              <a:avLst/>
            </a:prstGeom>
            <a:solidFill>
              <a:srgbClr val="00B3EB"/>
            </a:solidFill>
          </p:spPr>
          <p:txBody>
            <a:bodyPr/>
            <a:lstStyle/>
            <a:p>
              <a:endParaRPr lang="en-US"/>
            </a:p>
          </p:txBody>
        </p:sp>
        <p:sp>
          <p:nvSpPr>
            <p:cNvPr id="18" name="AutoShape 2">
              <a:extLst>
                <a:ext uri="{FF2B5EF4-FFF2-40B4-BE49-F238E27FC236}">
                  <a16:creationId xmlns:a16="http://schemas.microsoft.com/office/drawing/2014/main" id="{40501D92-743D-C635-DFDD-B749F23579BB}"/>
                </a:ext>
              </a:extLst>
            </p:cNvPr>
            <p:cNvSpPr/>
            <p:nvPr/>
          </p:nvSpPr>
          <p:spPr>
            <a:xfrm>
              <a:off x="0" y="5169876"/>
              <a:ext cx="406854" cy="1714500"/>
            </a:xfrm>
            <a:prstGeom prst="rect">
              <a:avLst/>
            </a:prstGeom>
            <a:solidFill>
              <a:srgbClr val="FF481E"/>
            </a:solidFill>
          </p:spPr>
          <p:txBody>
            <a:bodyPr/>
            <a:lstStyle/>
            <a:p>
              <a:endParaRPr lang="en-US"/>
            </a:p>
          </p:txBody>
        </p:sp>
        <p:sp>
          <p:nvSpPr>
            <p:cNvPr id="19" name="AutoShape 2">
              <a:extLst>
                <a:ext uri="{FF2B5EF4-FFF2-40B4-BE49-F238E27FC236}">
                  <a16:creationId xmlns:a16="http://schemas.microsoft.com/office/drawing/2014/main" id="{47C6D3B1-0761-AB67-A22A-149B68456D21}"/>
                </a:ext>
              </a:extLst>
            </p:cNvPr>
            <p:cNvSpPr/>
            <p:nvPr/>
          </p:nvSpPr>
          <p:spPr>
            <a:xfrm>
              <a:off x="0" y="95078"/>
              <a:ext cx="406854" cy="1714500"/>
            </a:xfrm>
            <a:prstGeom prst="rect">
              <a:avLst/>
            </a:prstGeom>
            <a:solidFill>
              <a:srgbClr val="28B473"/>
            </a:solidFill>
          </p:spPr>
          <p:txBody>
            <a:bodyPr/>
            <a:lstStyle/>
            <a:p>
              <a:endParaRPr lang="en-US"/>
            </a:p>
          </p:txBody>
        </p:sp>
        <p:sp>
          <p:nvSpPr>
            <p:cNvPr id="20" name="AutoShape 2">
              <a:extLst>
                <a:ext uri="{FF2B5EF4-FFF2-40B4-BE49-F238E27FC236}">
                  <a16:creationId xmlns:a16="http://schemas.microsoft.com/office/drawing/2014/main" id="{925D8AE4-93D1-7197-FA0F-0994F9872401}"/>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3" name="Picture 2" descr="A colorful logo with black background&#10;&#10;AI-generated content may be incorrect.">
            <a:extLst>
              <a:ext uri="{FF2B5EF4-FFF2-40B4-BE49-F238E27FC236}">
                <a16:creationId xmlns:a16="http://schemas.microsoft.com/office/drawing/2014/main" id="{9B955459-510A-FE15-3933-4E4864F26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5254" y="1055395"/>
            <a:ext cx="5745480" cy="5465645"/>
          </a:xfrm>
          <a:prstGeom prst="rect">
            <a:avLst/>
          </a:prstGeom>
        </p:spPr>
      </p:pic>
      <p:sp>
        <p:nvSpPr>
          <p:cNvPr id="2" name="TextBox 1">
            <a:extLst>
              <a:ext uri="{FF2B5EF4-FFF2-40B4-BE49-F238E27FC236}">
                <a16:creationId xmlns:a16="http://schemas.microsoft.com/office/drawing/2014/main" id="{032E3EA6-110A-C9FE-164D-D87005026D14}"/>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373492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9D12-B166-7165-71C5-6F4E724C24A2}"/>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F7AF1077-067D-C3B3-9B27-55AA101FACF4}"/>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Sign Up</a:t>
            </a:r>
          </a:p>
        </p:txBody>
      </p:sp>
      <p:sp>
        <p:nvSpPr>
          <p:cNvPr id="17" name="TextBox 16">
            <a:extLst>
              <a:ext uri="{FF2B5EF4-FFF2-40B4-BE49-F238E27FC236}">
                <a16:creationId xmlns:a16="http://schemas.microsoft.com/office/drawing/2014/main" id="{B9A8247D-58E3-44FA-B1A6-810DBFD2F4E6}"/>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18" name="Slide Number Placeholder 10">
            <a:extLst>
              <a:ext uri="{FF2B5EF4-FFF2-40B4-BE49-F238E27FC236}">
                <a16:creationId xmlns:a16="http://schemas.microsoft.com/office/drawing/2014/main" id="{ADC4B6E3-C9D7-CFF4-31DC-C7C47B17500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20</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E15C91A-895A-96FF-11A7-866A67CB7EF4}"/>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67EAD5AB-B242-7CF5-4F09-C6191E87AFCD}"/>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F13D8CCB-597D-BE19-3632-F73980B4DDE7}"/>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149F0256-2E80-E4B0-1551-CCA9F5425572}"/>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6E439C7D-F250-ED09-1242-035D61605ED8}"/>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8102E77A-F377-9AF1-73EB-DC54A29D0A2E}"/>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7CA7FBAB-541C-2CD9-8B78-C7F902A1582B}"/>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12" name="Picture 11" descr="A qr code on a white background&#10;&#10;AI-generated content may be incorrect.">
            <a:extLst>
              <a:ext uri="{FF2B5EF4-FFF2-40B4-BE49-F238E27FC236}">
                <a16:creationId xmlns:a16="http://schemas.microsoft.com/office/drawing/2014/main" id="{2278F946-5598-B9F9-2452-DD02D725D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8974" cy="7318974"/>
          </a:xfrm>
          <a:prstGeom prst="rect">
            <a:avLst/>
          </a:prstGeom>
        </p:spPr>
      </p:pic>
      <p:sp>
        <p:nvSpPr>
          <p:cNvPr id="14" name="TextBox 13">
            <a:extLst>
              <a:ext uri="{FF2B5EF4-FFF2-40B4-BE49-F238E27FC236}">
                <a16:creationId xmlns:a16="http://schemas.microsoft.com/office/drawing/2014/main" id="{C062E845-FBE8-1FBA-082D-B6FCB8B79648}"/>
              </a:ext>
            </a:extLst>
          </p:cNvPr>
          <p:cNvSpPr txBox="1"/>
          <p:nvPr/>
        </p:nvSpPr>
        <p:spPr>
          <a:xfrm>
            <a:off x="6859887" y="7543800"/>
            <a:ext cx="9144000" cy="707886"/>
          </a:xfrm>
          <a:prstGeom prst="rect">
            <a:avLst/>
          </a:prstGeom>
          <a:noFill/>
        </p:spPr>
        <p:txBody>
          <a:bodyPr wrap="square">
            <a:spAutoFit/>
          </a:bodyPr>
          <a:lstStyle/>
          <a:p>
            <a:pPr algn="ctr"/>
            <a:r>
              <a:rPr lang="en-US" sz="4000" b="1" dirty="0">
                <a:solidFill>
                  <a:schemeClr val="accent6"/>
                </a:solidFill>
                <a:latin typeface="+mj-lt"/>
              </a:rPr>
              <a:t>peacethroughaction.org/email</a:t>
            </a:r>
          </a:p>
        </p:txBody>
      </p:sp>
      <p:sp>
        <p:nvSpPr>
          <p:cNvPr id="5" name="TextBox 6">
            <a:extLst>
              <a:ext uri="{FF2B5EF4-FFF2-40B4-BE49-F238E27FC236}">
                <a16:creationId xmlns:a16="http://schemas.microsoft.com/office/drawing/2014/main" id="{E2537828-6960-1912-9F86-38D3CBB7E619}"/>
              </a:ext>
            </a:extLst>
          </p:cNvPr>
          <p:cNvSpPr txBox="1"/>
          <p:nvPr/>
        </p:nvSpPr>
        <p:spPr>
          <a:xfrm>
            <a:off x="1943100" y="3803904"/>
            <a:ext cx="6019800" cy="538609"/>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Keep up with us by email.</a:t>
            </a:r>
          </a:p>
        </p:txBody>
      </p:sp>
    </p:spTree>
    <p:extLst>
      <p:ext uri="{BB962C8B-B14F-4D97-AF65-F5344CB8AC3E}">
        <p14:creationId xmlns:p14="http://schemas.microsoft.com/office/powerpoint/2010/main" val="252271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FABB-449C-A1DB-F84F-550C1943E0E0}"/>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25662EAC-5ACC-10ED-00FE-219CBF210FF9}"/>
              </a:ext>
            </a:extLst>
          </p:cNvPr>
          <p:cNvSpPr txBox="1"/>
          <p:nvPr/>
        </p:nvSpPr>
        <p:spPr>
          <a:xfrm>
            <a:off x="1943100" y="2671372"/>
            <a:ext cx="4838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Consent</a:t>
            </a:r>
          </a:p>
        </p:txBody>
      </p:sp>
      <p:sp>
        <p:nvSpPr>
          <p:cNvPr id="18" name="Slide Number Placeholder 10">
            <a:extLst>
              <a:ext uri="{FF2B5EF4-FFF2-40B4-BE49-F238E27FC236}">
                <a16:creationId xmlns:a16="http://schemas.microsoft.com/office/drawing/2014/main" id="{F749A442-987A-E5AF-001A-FCA7FABFF263}"/>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21</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4552BFE8-283E-159A-D0E1-B6BBE27E728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F5FF0082-90FA-2B82-5196-B91CF42E93A7}"/>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526D4F57-E844-B4AB-B0D2-B1822CDD323A}"/>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21B6F4F6-FF5E-68F8-EFBF-9D87FC6FEC2F}"/>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5E345B9B-7275-F4D1-7F31-2C9DAE14D399}"/>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AFA6D66B-E7FD-71AB-D98E-D576129EF37D}"/>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4B0CAA6B-B9EB-A95D-3EEC-F97080E3C397}"/>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956CCEED-C09F-CE6A-78F9-3AB47EE2B827}"/>
              </a:ext>
            </a:extLst>
          </p:cNvPr>
          <p:cNvSpPr txBox="1"/>
          <p:nvPr/>
        </p:nvSpPr>
        <p:spPr>
          <a:xfrm>
            <a:off x="1943100" y="3803904"/>
            <a:ext cx="5905500" cy="2693045"/>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Complete our media release to give us permission to use your name, voice, and/or image.</a:t>
            </a:r>
          </a:p>
        </p:txBody>
      </p:sp>
      <p:sp>
        <p:nvSpPr>
          <p:cNvPr id="14" name="TextBox 13">
            <a:extLst>
              <a:ext uri="{FF2B5EF4-FFF2-40B4-BE49-F238E27FC236}">
                <a16:creationId xmlns:a16="http://schemas.microsoft.com/office/drawing/2014/main" id="{164BF98B-E512-B3D4-5040-64256D2DBABC}"/>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1"/>
                </a:solidFill>
                <a:latin typeface="+mj-lt"/>
              </a:rPr>
              <a:t>bit.ly/</a:t>
            </a:r>
            <a:r>
              <a:rPr lang="en-US" sz="4000" b="1" dirty="0" err="1">
                <a:solidFill>
                  <a:schemeClr val="accent1"/>
                </a:solidFill>
                <a:latin typeface="+mj-lt"/>
              </a:rPr>
              <a:t>PeaceActMediaRelease</a:t>
            </a:r>
            <a:endParaRPr lang="en-US" sz="4000" b="1" dirty="0">
              <a:solidFill>
                <a:schemeClr val="accent1"/>
              </a:solidFill>
              <a:latin typeface="+mj-lt"/>
            </a:endParaRPr>
          </a:p>
        </p:txBody>
      </p:sp>
      <p:pic>
        <p:nvPicPr>
          <p:cNvPr id="12" name="Picture 11">
            <a:extLst>
              <a:ext uri="{FF2B5EF4-FFF2-40B4-BE49-F238E27FC236}">
                <a16:creationId xmlns:a16="http://schemas.microsoft.com/office/drawing/2014/main" id="{BD154549-E371-943E-0119-5F45EA54E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F807114E-47F0-FAF0-5691-71492BA2924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545230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987716" y="2222940"/>
            <a:ext cx="5043106" cy="1231106"/>
          </a:xfrm>
          <a:prstGeom prst="rect">
            <a:avLst/>
          </a:prstGeom>
        </p:spPr>
        <p:txBody>
          <a:bodyPr lIns="0" tIns="0" rIns="0" bIns="0" rtlCol="0" anchor="t">
            <a:spAutoFit/>
          </a:bodyPr>
          <a:lstStyle/>
          <a:p>
            <a:pPr>
              <a:lnSpc>
                <a:spcPts val="9600"/>
              </a:lnSpc>
            </a:pPr>
            <a:r>
              <a:rPr lang="en-US" sz="9000" b="1" dirty="0">
                <a:solidFill>
                  <a:schemeClr val="bg1"/>
                </a:solidFill>
                <a:latin typeface="+mj-lt"/>
              </a:rPr>
              <a:t>Connect</a:t>
            </a:r>
          </a:p>
        </p:txBody>
      </p:sp>
      <p:sp>
        <p:nvSpPr>
          <p:cNvPr id="14" name="TextBox 13">
            <a:extLst>
              <a:ext uri="{FF2B5EF4-FFF2-40B4-BE49-F238E27FC236}">
                <a16:creationId xmlns:a16="http://schemas.microsoft.com/office/drawing/2014/main" id="{AE03D7EA-0963-5F98-70FB-BB2F708475B3}"/>
              </a:ext>
            </a:extLst>
          </p:cNvPr>
          <p:cNvSpPr txBox="1"/>
          <p:nvPr/>
        </p:nvSpPr>
        <p:spPr>
          <a:xfrm>
            <a:off x="10695877" y="4399630"/>
            <a:ext cx="6248400" cy="892552"/>
          </a:xfrm>
          <a:prstGeom prst="rect">
            <a:avLst/>
          </a:prstGeom>
          <a:noFill/>
        </p:spPr>
        <p:txBody>
          <a:bodyPr wrap="square" rtlCol="0">
            <a:spAutoFit/>
          </a:bodyPr>
          <a:lstStyle/>
          <a:p>
            <a:pPr algn="ctr"/>
            <a:r>
              <a:rPr lang="en-US" sz="4000" b="1" dirty="0">
                <a:solidFill>
                  <a:srgbClr val="01B3EC"/>
                </a:solidFill>
                <a:latin typeface="+mj-lt"/>
              </a:rPr>
              <a:t>@peaceactusa</a:t>
            </a:r>
          </a:p>
          <a:p>
            <a:endParaRPr lang="en-US" sz="1100" b="1" dirty="0">
              <a:latin typeface="+mj-lt"/>
            </a:endParaRPr>
          </a:p>
        </p:txBody>
      </p:sp>
      <p:sp>
        <p:nvSpPr>
          <p:cNvPr id="17" name="TextBox 16">
            <a:extLst>
              <a:ext uri="{FF2B5EF4-FFF2-40B4-BE49-F238E27FC236}">
                <a16:creationId xmlns:a16="http://schemas.microsoft.com/office/drawing/2014/main" id="{969D7B48-DC1E-07A8-1CF3-B3EA82C762A7}"/>
              </a:ext>
            </a:extLst>
          </p:cNvPr>
          <p:cNvSpPr txBox="1"/>
          <p:nvPr/>
        </p:nvSpPr>
        <p:spPr>
          <a:xfrm>
            <a:off x="8431341" y="7190689"/>
            <a:ext cx="10370348" cy="892552"/>
          </a:xfrm>
          <a:prstGeom prst="rect">
            <a:avLst/>
          </a:prstGeom>
          <a:noFill/>
        </p:spPr>
        <p:txBody>
          <a:bodyPr wrap="square" rtlCol="0">
            <a:spAutoFit/>
          </a:bodyPr>
          <a:lstStyle/>
          <a:p>
            <a:pPr algn="ctr"/>
            <a:r>
              <a:rPr lang="en-US" sz="4000" b="1" dirty="0">
                <a:solidFill>
                  <a:srgbClr val="01B3EC"/>
                </a:solidFill>
                <a:latin typeface="+mj-lt"/>
              </a:rPr>
              <a:t>@peacethroughaction.org</a:t>
            </a:r>
          </a:p>
          <a:p>
            <a:endParaRPr lang="en-US" sz="1100" b="1" dirty="0">
              <a:latin typeface="+mj-lt"/>
            </a:endParaRPr>
          </a:p>
        </p:txBody>
      </p:sp>
      <p:sp>
        <p:nvSpPr>
          <p:cNvPr id="18" name="TextBox 17">
            <a:extLst>
              <a:ext uri="{FF2B5EF4-FFF2-40B4-BE49-F238E27FC236}">
                <a16:creationId xmlns:a16="http://schemas.microsoft.com/office/drawing/2014/main" id="{66DFC6BD-ED45-3BBA-E606-DCA43C17DFAE}"/>
              </a:ext>
            </a:extLst>
          </p:cNvPr>
          <p:cNvSpPr txBox="1"/>
          <p:nvPr/>
        </p:nvSpPr>
        <p:spPr>
          <a:xfrm>
            <a:off x="1260093" y="6650147"/>
            <a:ext cx="7542785" cy="1323439"/>
          </a:xfrm>
          <a:prstGeom prst="rect">
            <a:avLst/>
          </a:prstGeom>
          <a:noFill/>
        </p:spPr>
        <p:txBody>
          <a:bodyPr wrap="square" rtlCol="0">
            <a:spAutoFit/>
          </a:bodyPr>
          <a:lstStyle/>
          <a:p>
            <a:pPr algn="ctr"/>
            <a:r>
              <a:rPr lang="en-US" sz="4000" b="1" dirty="0">
                <a:solidFill>
                  <a:srgbClr val="01B3EC"/>
                </a:solidFill>
                <a:latin typeface="+mj-lt"/>
              </a:rPr>
              <a:t>linkedin.com/company/peace-through-action-</a:t>
            </a:r>
            <a:r>
              <a:rPr lang="en-US" sz="4000" b="1" dirty="0" err="1">
                <a:solidFill>
                  <a:srgbClr val="01B3EC"/>
                </a:solidFill>
                <a:latin typeface="+mj-lt"/>
              </a:rPr>
              <a:t>usa</a:t>
            </a:r>
            <a:endParaRPr lang="en-US" sz="4000" b="1" dirty="0">
              <a:solidFill>
                <a:srgbClr val="01B3EC"/>
              </a:solidFill>
              <a:latin typeface="+mj-lt"/>
            </a:endParaRPr>
          </a:p>
        </p:txBody>
      </p:sp>
      <p:sp>
        <p:nvSpPr>
          <p:cNvPr id="23" name="Slide Number Placeholder 10">
            <a:extLst>
              <a:ext uri="{FF2B5EF4-FFF2-40B4-BE49-F238E27FC236}">
                <a16:creationId xmlns:a16="http://schemas.microsoft.com/office/drawing/2014/main" id="{B8EED550-A764-936F-4B68-8E105514025C}"/>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22</a:t>
            </a:fld>
            <a:endParaRPr lang="en-US" dirty="0">
              <a:solidFill>
                <a:schemeClr val="tx2">
                  <a:lumMod val="75000"/>
                </a:schemeClr>
              </a:solidFill>
              <a:latin typeface="+mj-lt"/>
            </a:endParaRPr>
          </a:p>
        </p:txBody>
      </p:sp>
      <p:grpSp>
        <p:nvGrpSpPr>
          <p:cNvPr id="4" name="Group 3">
            <a:extLst>
              <a:ext uri="{FF2B5EF4-FFF2-40B4-BE49-F238E27FC236}">
                <a16:creationId xmlns:a16="http://schemas.microsoft.com/office/drawing/2014/main" id="{295D1B2A-0ADC-5D26-F399-37106A2201B8}"/>
              </a:ext>
            </a:extLst>
          </p:cNvPr>
          <p:cNvGrpSpPr/>
          <p:nvPr/>
        </p:nvGrpSpPr>
        <p:grpSpPr>
          <a:xfrm rot="10800000">
            <a:off x="0" y="-6646"/>
            <a:ext cx="457200" cy="10247926"/>
            <a:chOff x="0" y="95078"/>
            <a:chExt cx="406854" cy="10191922"/>
          </a:xfrm>
        </p:grpSpPr>
        <p:sp>
          <p:nvSpPr>
            <p:cNvPr id="8" name="AutoShape 2">
              <a:extLst>
                <a:ext uri="{FF2B5EF4-FFF2-40B4-BE49-F238E27FC236}">
                  <a16:creationId xmlns:a16="http://schemas.microsoft.com/office/drawing/2014/main" id="{30974E82-D6A9-F4CE-43B6-8F81AC888B6A}"/>
                </a:ext>
              </a:extLst>
            </p:cNvPr>
            <p:cNvSpPr/>
            <p:nvPr/>
          </p:nvSpPr>
          <p:spPr>
            <a:xfrm>
              <a:off x="0" y="1818447"/>
              <a:ext cx="406854" cy="1714500"/>
            </a:xfrm>
            <a:prstGeom prst="rect">
              <a:avLst/>
            </a:prstGeom>
            <a:solidFill>
              <a:srgbClr val="FFCD4D"/>
            </a:solidFill>
          </p:spPr>
          <p:txBody>
            <a:bodyPr/>
            <a:lstStyle/>
            <a:p>
              <a:endParaRPr lang="en-US"/>
            </a:p>
          </p:txBody>
        </p:sp>
        <p:sp>
          <p:nvSpPr>
            <p:cNvPr id="19" name="AutoShape 2">
              <a:extLst>
                <a:ext uri="{FF2B5EF4-FFF2-40B4-BE49-F238E27FC236}">
                  <a16:creationId xmlns:a16="http://schemas.microsoft.com/office/drawing/2014/main" id="{EE3DF673-DFAB-C208-F9E7-1FAA4AA319B8}"/>
                </a:ext>
              </a:extLst>
            </p:cNvPr>
            <p:cNvSpPr/>
            <p:nvPr/>
          </p:nvSpPr>
          <p:spPr>
            <a:xfrm>
              <a:off x="0" y="3524078"/>
              <a:ext cx="406854" cy="1714500"/>
            </a:xfrm>
            <a:prstGeom prst="rect">
              <a:avLst/>
            </a:prstGeom>
            <a:solidFill>
              <a:srgbClr val="FF800E"/>
            </a:solidFill>
          </p:spPr>
          <p:txBody>
            <a:bodyPr/>
            <a:lstStyle/>
            <a:p>
              <a:endParaRPr lang="en-US"/>
            </a:p>
          </p:txBody>
        </p:sp>
        <p:sp>
          <p:nvSpPr>
            <p:cNvPr id="20" name="AutoShape 2">
              <a:extLst>
                <a:ext uri="{FF2B5EF4-FFF2-40B4-BE49-F238E27FC236}">
                  <a16:creationId xmlns:a16="http://schemas.microsoft.com/office/drawing/2014/main" id="{9666DA3F-4C1D-126A-ACDD-FC9870A2EFA3}"/>
                </a:ext>
              </a:extLst>
            </p:cNvPr>
            <p:cNvSpPr/>
            <p:nvPr/>
          </p:nvSpPr>
          <p:spPr>
            <a:xfrm>
              <a:off x="0" y="8572500"/>
              <a:ext cx="406854" cy="1714500"/>
            </a:xfrm>
            <a:prstGeom prst="rect">
              <a:avLst/>
            </a:prstGeom>
            <a:solidFill>
              <a:srgbClr val="00B3EB"/>
            </a:solidFill>
          </p:spPr>
          <p:txBody>
            <a:bodyPr/>
            <a:lstStyle/>
            <a:p>
              <a:endParaRPr lang="en-US"/>
            </a:p>
          </p:txBody>
        </p:sp>
        <p:sp>
          <p:nvSpPr>
            <p:cNvPr id="21" name="AutoShape 2">
              <a:extLst>
                <a:ext uri="{FF2B5EF4-FFF2-40B4-BE49-F238E27FC236}">
                  <a16:creationId xmlns:a16="http://schemas.microsoft.com/office/drawing/2014/main" id="{DD365B78-88C2-D551-A52D-CC824F88D733}"/>
                </a:ext>
              </a:extLst>
            </p:cNvPr>
            <p:cNvSpPr/>
            <p:nvPr/>
          </p:nvSpPr>
          <p:spPr>
            <a:xfrm>
              <a:off x="0" y="5169876"/>
              <a:ext cx="406854" cy="1714500"/>
            </a:xfrm>
            <a:prstGeom prst="rect">
              <a:avLst/>
            </a:prstGeom>
            <a:solidFill>
              <a:srgbClr val="FF481E"/>
            </a:solidFill>
          </p:spPr>
          <p:txBody>
            <a:bodyPr/>
            <a:lstStyle/>
            <a:p>
              <a:endParaRPr lang="en-US"/>
            </a:p>
          </p:txBody>
        </p:sp>
        <p:sp>
          <p:nvSpPr>
            <p:cNvPr id="24" name="AutoShape 2">
              <a:extLst>
                <a:ext uri="{FF2B5EF4-FFF2-40B4-BE49-F238E27FC236}">
                  <a16:creationId xmlns:a16="http://schemas.microsoft.com/office/drawing/2014/main" id="{A099B0F8-E4C5-1161-B919-52984400CFFE}"/>
                </a:ext>
              </a:extLst>
            </p:cNvPr>
            <p:cNvSpPr/>
            <p:nvPr/>
          </p:nvSpPr>
          <p:spPr>
            <a:xfrm>
              <a:off x="0" y="95078"/>
              <a:ext cx="406854" cy="1714500"/>
            </a:xfrm>
            <a:prstGeom prst="rect">
              <a:avLst/>
            </a:prstGeom>
            <a:solidFill>
              <a:srgbClr val="28B473"/>
            </a:solidFill>
          </p:spPr>
          <p:txBody>
            <a:bodyPr/>
            <a:lstStyle/>
            <a:p>
              <a:endParaRPr lang="en-US"/>
            </a:p>
          </p:txBody>
        </p:sp>
        <p:sp>
          <p:nvSpPr>
            <p:cNvPr id="25" name="AutoShape 2">
              <a:extLst>
                <a:ext uri="{FF2B5EF4-FFF2-40B4-BE49-F238E27FC236}">
                  <a16:creationId xmlns:a16="http://schemas.microsoft.com/office/drawing/2014/main" id="{AA45F791-3C98-3F0B-01FA-8077D13D5959}"/>
                </a:ext>
              </a:extLst>
            </p:cNvPr>
            <p:cNvSpPr/>
            <p:nvPr/>
          </p:nvSpPr>
          <p:spPr>
            <a:xfrm>
              <a:off x="0" y="6858000"/>
              <a:ext cx="406854" cy="1714500"/>
            </a:xfrm>
            <a:prstGeom prst="rect">
              <a:avLst/>
            </a:prstGeom>
            <a:solidFill>
              <a:srgbClr val="6766BE"/>
            </a:solidFill>
          </p:spPr>
          <p:txBody>
            <a:bodyPr/>
            <a:lstStyle/>
            <a:p>
              <a:endParaRPr lang="en-US"/>
            </a:p>
          </p:txBody>
        </p:sp>
      </p:grpSp>
      <p:pic>
        <p:nvPicPr>
          <p:cNvPr id="27" name="Picture 26" descr="A blue and black logo&#10;&#10;AI-generated content may be incorrect.">
            <a:extLst>
              <a:ext uri="{FF2B5EF4-FFF2-40B4-BE49-F238E27FC236}">
                <a16:creationId xmlns:a16="http://schemas.microsoft.com/office/drawing/2014/main" id="{3D7A7C5D-D36A-89A1-58EC-580ECFAC1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837" y="4429156"/>
            <a:ext cx="1935484" cy="1645923"/>
          </a:xfrm>
          <a:prstGeom prst="rect">
            <a:avLst/>
          </a:prstGeom>
        </p:spPr>
      </p:pic>
      <p:pic>
        <p:nvPicPr>
          <p:cNvPr id="29" name="Picture 28" descr="A blue butterfly on a black background&#10;&#10;AI-generated content may be incorrect.">
            <a:extLst>
              <a:ext uri="{FF2B5EF4-FFF2-40B4-BE49-F238E27FC236}">
                <a16:creationId xmlns:a16="http://schemas.microsoft.com/office/drawing/2014/main" id="{ACD0EC47-130C-7FC1-E0B7-027FF47C29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9172" y="4429156"/>
            <a:ext cx="3102290" cy="3102290"/>
          </a:xfrm>
          <a:prstGeom prst="rect">
            <a:avLst/>
          </a:prstGeom>
        </p:spPr>
      </p:pic>
      <p:pic>
        <p:nvPicPr>
          <p:cNvPr id="31" name="Picture 30" descr="A blue circle with a white f in it&#10;&#10;AI-generated content may be incorrect.">
            <a:extLst>
              <a:ext uri="{FF2B5EF4-FFF2-40B4-BE49-F238E27FC236}">
                <a16:creationId xmlns:a16="http://schemas.microsoft.com/office/drawing/2014/main" id="{7AF05133-FE54-F101-1DC7-B2FED19C0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8261" y="617495"/>
            <a:ext cx="1828800" cy="1828800"/>
          </a:xfrm>
          <a:prstGeom prst="rect">
            <a:avLst/>
          </a:prstGeom>
        </p:spPr>
      </p:pic>
      <p:pic>
        <p:nvPicPr>
          <p:cNvPr id="33" name="Picture 32" descr="A logo of a camera&#10;&#10;AI-generated content may be incorrect.">
            <a:extLst>
              <a:ext uri="{FF2B5EF4-FFF2-40B4-BE49-F238E27FC236}">
                <a16:creationId xmlns:a16="http://schemas.microsoft.com/office/drawing/2014/main" id="{6BBB02B3-87DD-4E1F-8B6C-A37C44A722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7061" y="617494"/>
            <a:ext cx="1789577" cy="1789577"/>
          </a:xfrm>
          <a:prstGeom prst="rect">
            <a:avLst/>
          </a:prstGeom>
        </p:spPr>
      </p:pic>
      <p:pic>
        <p:nvPicPr>
          <p:cNvPr id="35" name="Picture 34" descr="A black background with a black square&#10;&#10;AI-generated content may be incorrect.">
            <a:extLst>
              <a:ext uri="{FF2B5EF4-FFF2-40B4-BE49-F238E27FC236}">
                <a16:creationId xmlns:a16="http://schemas.microsoft.com/office/drawing/2014/main" id="{66FE4F51-AE62-690B-C2F3-B7AEF268A0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41352" y="617494"/>
            <a:ext cx="1779208" cy="1944027"/>
          </a:xfrm>
          <a:prstGeom prst="rect">
            <a:avLst/>
          </a:prstGeom>
        </p:spPr>
      </p:pic>
      <p:pic>
        <p:nvPicPr>
          <p:cNvPr id="37" name="Picture 36" descr="A black background with a blue and pink logo&#10;&#10;AI-generated content may be incorrect.">
            <a:extLst>
              <a:ext uri="{FF2B5EF4-FFF2-40B4-BE49-F238E27FC236}">
                <a16:creationId xmlns:a16="http://schemas.microsoft.com/office/drawing/2014/main" id="{F870B0FB-D5A2-69AF-7336-D48CB60808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6374" y="2394792"/>
            <a:ext cx="1829130" cy="1828800"/>
          </a:xfrm>
          <a:prstGeom prst="rect">
            <a:avLst/>
          </a:prstGeom>
        </p:spPr>
      </p:pic>
      <p:pic>
        <p:nvPicPr>
          <p:cNvPr id="39" name="Picture 38" descr="A black background with a black square&#10;&#10;AI-generated content may be incorrect.">
            <a:extLst>
              <a:ext uri="{FF2B5EF4-FFF2-40B4-BE49-F238E27FC236}">
                <a16:creationId xmlns:a16="http://schemas.microsoft.com/office/drawing/2014/main" id="{BF45179F-4243-1690-F9A1-7182F8503F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1775" y="2422488"/>
            <a:ext cx="1789577" cy="1829092"/>
          </a:xfrm>
          <a:prstGeom prst="rect">
            <a:avLst/>
          </a:prstGeom>
        </p:spPr>
      </p:pic>
      <p:pic>
        <p:nvPicPr>
          <p:cNvPr id="41" name="Picture 40" descr="A red and white play button&#10;&#10;AI-generated content may be incorrect.">
            <a:extLst>
              <a:ext uri="{FF2B5EF4-FFF2-40B4-BE49-F238E27FC236}">
                <a16:creationId xmlns:a16="http://schemas.microsoft.com/office/drawing/2014/main" id="{62B05A64-44B9-79B6-0099-6A469509C8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46810" y="2592455"/>
            <a:ext cx="1693922" cy="1191039"/>
          </a:xfrm>
          <a:prstGeom prst="rect">
            <a:avLst/>
          </a:prstGeom>
        </p:spPr>
      </p:pic>
      <p:sp>
        <p:nvSpPr>
          <p:cNvPr id="2" name="TextBox 1">
            <a:extLst>
              <a:ext uri="{FF2B5EF4-FFF2-40B4-BE49-F238E27FC236}">
                <a16:creationId xmlns:a16="http://schemas.microsoft.com/office/drawing/2014/main" id="{75A52F12-0354-6A00-5175-EFD13C4D35FA}"/>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7055-E5E3-4ABD-E463-49EDD1ED7ED3}"/>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15D6BE4-71CB-8A5B-88A5-25DA670AD932}"/>
              </a:ext>
            </a:extLst>
          </p:cNvPr>
          <p:cNvSpPr txBox="1"/>
          <p:nvPr/>
        </p:nvSpPr>
        <p:spPr>
          <a:xfrm>
            <a:off x="1943100" y="2671372"/>
            <a:ext cx="56007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Volunteer</a:t>
            </a:r>
          </a:p>
        </p:txBody>
      </p:sp>
      <p:sp>
        <p:nvSpPr>
          <p:cNvPr id="18" name="Slide Number Placeholder 10">
            <a:extLst>
              <a:ext uri="{FF2B5EF4-FFF2-40B4-BE49-F238E27FC236}">
                <a16:creationId xmlns:a16="http://schemas.microsoft.com/office/drawing/2014/main" id="{9B52DBE2-D99B-D843-18C4-8EDA13F33AC5}"/>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23</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56F577EB-2D9C-3F67-85CD-43E3D297F8C2}"/>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819A243F-BEF4-09DE-F8CF-CD61D8FEEA59}"/>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CC937439-798B-036F-1F90-ACC842B7940B}"/>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662CB458-10AF-FF69-43DD-FDCC718FFC78}"/>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E7D7A911-18B8-1339-629B-67571915164A}"/>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A85E2255-F181-2932-8CE5-B4270A020FAC}"/>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863F4369-2119-D6F6-6D52-B4F62E4A8107}"/>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B8F09DC9-809C-93C5-7F82-E7EE02F7B0EF}"/>
              </a:ext>
            </a:extLst>
          </p:cNvPr>
          <p:cNvSpPr txBox="1"/>
          <p:nvPr/>
        </p:nvSpPr>
        <p:spPr>
          <a:xfrm>
            <a:off x="1353312" y="3803904"/>
            <a:ext cx="6858000" cy="3462486"/>
          </a:xfrm>
          <a:prstGeom prst="rect">
            <a:avLst/>
          </a:prstGeom>
        </p:spPr>
        <p:txBody>
          <a:bodyPr wrap="square" lIns="0" tIns="0" rIns="0" bIns="0" rtlCol="0" anchor="t">
            <a:spAutoFit/>
          </a:bodyPr>
          <a:lstStyle/>
          <a:p>
            <a:pPr marL="690871" lvl="1" indent="-345435">
              <a:lnSpc>
                <a:spcPts val="4479"/>
              </a:lnSpc>
              <a:spcBef>
                <a:spcPct val="0"/>
              </a:spcBef>
              <a:buFont typeface="Arial"/>
              <a:buChar char="•"/>
            </a:pPr>
            <a:r>
              <a:rPr lang="en-US" sz="4000" dirty="0">
                <a:solidFill>
                  <a:schemeClr val="bg1"/>
                </a:solidFill>
                <a:latin typeface="+mj-lt"/>
              </a:rPr>
              <a:t>Boost our social posts.</a:t>
            </a:r>
          </a:p>
          <a:p>
            <a:pPr marL="690871" lvl="1" indent="-345435">
              <a:lnSpc>
                <a:spcPts val="4479"/>
              </a:lnSpc>
              <a:spcBef>
                <a:spcPct val="0"/>
              </a:spcBef>
              <a:buFont typeface="Arial"/>
              <a:buChar char="•"/>
            </a:pPr>
            <a:r>
              <a:rPr lang="en-US" sz="4000" dirty="0">
                <a:solidFill>
                  <a:schemeClr val="bg1"/>
                </a:solidFill>
                <a:latin typeface="+mj-lt"/>
              </a:rPr>
              <a:t>Teach a peace skill.</a:t>
            </a:r>
          </a:p>
          <a:p>
            <a:pPr marL="690871" lvl="1" indent="-345435">
              <a:lnSpc>
                <a:spcPts val="4479"/>
              </a:lnSpc>
              <a:spcBef>
                <a:spcPct val="0"/>
              </a:spcBef>
              <a:buFont typeface="Arial"/>
              <a:buChar char="•"/>
            </a:pPr>
            <a:r>
              <a:rPr lang="en-US" sz="4000" dirty="0">
                <a:solidFill>
                  <a:schemeClr val="bg1"/>
                </a:solidFill>
                <a:latin typeface="+mj-lt"/>
              </a:rPr>
              <a:t>Host an action meet-up.</a:t>
            </a:r>
          </a:p>
          <a:p>
            <a:pPr marL="690871" lvl="1" indent="-345435">
              <a:lnSpc>
                <a:spcPts val="4479"/>
              </a:lnSpc>
              <a:spcBef>
                <a:spcPct val="0"/>
              </a:spcBef>
              <a:buFont typeface="Arial"/>
              <a:buChar char="•"/>
            </a:pPr>
            <a:r>
              <a:rPr lang="en-US" sz="4000" dirty="0">
                <a:solidFill>
                  <a:schemeClr val="bg1"/>
                </a:solidFill>
                <a:latin typeface="+mj-lt"/>
              </a:rPr>
              <a:t>Write issue briefs.</a:t>
            </a:r>
          </a:p>
          <a:p>
            <a:pPr marL="690871" lvl="1" indent="-345435">
              <a:lnSpc>
                <a:spcPts val="4479"/>
              </a:lnSpc>
              <a:spcBef>
                <a:spcPct val="0"/>
              </a:spcBef>
              <a:buFont typeface="Arial"/>
              <a:buChar char="•"/>
            </a:pPr>
            <a:r>
              <a:rPr lang="en-US" sz="4000" dirty="0">
                <a:solidFill>
                  <a:schemeClr val="bg1"/>
                </a:solidFill>
                <a:latin typeface="+mj-lt"/>
              </a:rPr>
              <a:t>Join our board of directors.</a:t>
            </a:r>
          </a:p>
          <a:p>
            <a:pPr marL="690871" lvl="1" indent="-345435">
              <a:lnSpc>
                <a:spcPts val="4479"/>
              </a:lnSpc>
              <a:spcBef>
                <a:spcPct val="0"/>
              </a:spcBef>
              <a:buFont typeface="Arial"/>
              <a:buChar char="•"/>
            </a:pPr>
            <a:r>
              <a:rPr lang="en-US" sz="4000" dirty="0">
                <a:solidFill>
                  <a:schemeClr val="bg1"/>
                </a:solidFill>
                <a:latin typeface="+mj-lt"/>
              </a:rPr>
              <a:t>Propose your own activity!</a:t>
            </a:r>
          </a:p>
        </p:txBody>
      </p:sp>
      <p:sp>
        <p:nvSpPr>
          <p:cNvPr id="14" name="TextBox 13">
            <a:extLst>
              <a:ext uri="{FF2B5EF4-FFF2-40B4-BE49-F238E27FC236}">
                <a16:creationId xmlns:a16="http://schemas.microsoft.com/office/drawing/2014/main" id="{B3A97723-AAA0-496D-9EE2-54126B58E8FE}"/>
              </a:ext>
            </a:extLst>
          </p:cNvPr>
          <p:cNvSpPr txBox="1"/>
          <p:nvPr/>
        </p:nvSpPr>
        <p:spPr>
          <a:xfrm>
            <a:off x="6858000" y="7543800"/>
            <a:ext cx="9144000" cy="707886"/>
          </a:xfrm>
          <a:prstGeom prst="rect">
            <a:avLst/>
          </a:prstGeom>
          <a:noFill/>
        </p:spPr>
        <p:txBody>
          <a:bodyPr wrap="square">
            <a:spAutoFit/>
          </a:bodyPr>
          <a:lstStyle/>
          <a:p>
            <a:pPr algn="ctr"/>
            <a:r>
              <a:rPr lang="en-US" sz="4000" b="1" dirty="0">
                <a:solidFill>
                  <a:schemeClr val="accent5"/>
                </a:solidFill>
                <a:latin typeface="+mj-lt"/>
              </a:rPr>
              <a:t>peacethroughaction.org/volunteer</a:t>
            </a:r>
          </a:p>
        </p:txBody>
      </p:sp>
      <p:pic>
        <p:nvPicPr>
          <p:cNvPr id="12" name="Picture 11" descr="A pixelated image of a square with black squares&#10;&#10;AI-generated content may be incorrect.">
            <a:extLst>
              <a:ext uri="{FF2B5EF4-FFF2-40B4-BE49-F238E27FC236}">
                <a16:creationId xmlns:a16="http://schemas.microsoft.com/office/drawing/2014/main" id="{9AA3B9A0-70D7-7EE5-40CD-98CB2C869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9A868F55-DF0D-F742-2CBD-5FD21ADF6A2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167507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02719-84CD-0798-D35F-8584EB37FEDF}"/>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CDDDCCF4-E3D6-6AD2-025A-2984DA9CF758}"/>
              </a:ext>
            </a:extLst>
          </p:cNvPr>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Give</a:t>
            </a:r>
          </a:p>
        </p:txBody>
      </p:sp>
      <p:sp>
        <p:nvSpPr>
          <p:cNvPr id="18" name="Slide Number Placeholder 10">
            <a:extLst>
              <a:ext uri="{FF2B5EF4-FFF2-40B4-BE49-F238E27FC236}">
                <a16:creationId xmlns:a16="http://schemas.microsoft.com/office/drawing/2014/main" id="{D87B87F8-82C1-A344-7029-D80F5789FE0B}"/>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24</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9DFBC36F-2D88-46B9-0F0E-74564DC59F4D}"/>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B175FA22-C24E-5C13-515B-C55701DD6FE1}"/>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EF8B041B-9A3C-1E87-9E6B-7054720B180D}"/>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562F2DFB-8B4A-0740-0553-6538D8EBADB8}"/>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3CCE8760-422F-D7EA-5D83-7707FBD11212}"/>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F3A08AA1-5E84-7D5D-F499-0FD9A7C842C1}"/>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385D0108-31B3-4751-0FA1-5654078A8CC8}"/>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6">
            <a:extLst>
              <a:ext uri="{FF2B5EF4-FFF2-40B4-BE49-F238E27FC236}">
                <a16:creationId xmlns:a16="http://schemas.microsoft.com/office/drawing/2014/main" id="{1C93F3DB-C36D-E345-C327-9488DA2FF88A}"/>
              </a:ext>
            </a:extLst>
          </p:cNvPr>
          <p:cNvSpPr txBox="1"/>
          <p:nvPr/>
        </p:nvSpPr>
        <p:spPr>
          <a:xfrm>
            <a:off x="1353312" y="3803904"/>
            <a:ext cx="5905500" cy="1615827"/>
          </a:xfrm>
          <a:prstGeom prst="rect">
            <a:avLst/>
          </a:prstGeom>
        </p:spPr>
        <p:txBody>
          <a:bodyPr wrap="square" lIns="0" tIns="0" rIns="0" bIns="0" rtlCol="0" anchor="t">
            <a:spAutoFit/>
          </a:bodyPr>
          <a:lstStyle/>
          <a:p>
            <a:pPr marL="0" lvl="0" indent="0" algn="l">
              <a:lnSpc>
                <a:spcPts val="4199"/>
              </a:lnSpc>
              <a:spcBef>
                <a:spcPct val="0"/>
              </a:spcBef>
            </a:pPr>
            <a:r>
              <a:rPr lang="en-US" sz="4000" dirty="0">
                <a:solidFill>
                  <a:schemeClr val="bg1"/>
                </a:solidFill>
                <a:latin typeface="+mj-lt"/>
              </a:rPr>
              <a:t>Support our mission activities with a gift of money for peace.</a:t>
            </a:r>
          </a:p>
        </p:txBody>
      </p:sp>
      <p:sp>
        <p:nvSpPr>
          <p:cNvPr id="14" name="TextBox 13">
            <a:extLst>
              <a:ext uri="{FF2B5EF4-FFF2-40B4-BE49-F238E27FC236}">
                <a16:creationId xmlns:a16="http://schemas.microsoft.com/office/drawing/2014/main" id="{80B344F0-4137-44E0-6098-65FB7C495302}"/>
              </a:ext>
            </a:extLst>
          </p:cNvPr>
          <p:cNvSpPr txBox="1"/>
          <p:nvPr/>
        </p:nvSpPr>
        <p:spPr>
          <a:xfrm>
            <a:off x="6858000" y="7540144"/>
            <a:ext cx="9144000" cy="707886"/>
          </a:xfrm>
          <a:prstGeom prst="rect">
            <a:avLst/>
          </a:prstGeom>
          <a:noFill/>
        </p:spPr>
        <p:txBody>
          <a:bodyPr wrap="square">
            <a:spAutoFit/>
          </a:bodyPr>
          <a:lstStyle/>
          <a:p>
            <a:pPr algn="ctr"/>
            <a:r>
              <a:rPr lang="en-US" sz="4000" b="1" dirty="0">
                <a:solidFill>
                  <a:schemeClr val="accent3"/>
                </a:solidFill>
                <a:latin typeface="+mj-lt"/>
              </a:rPr>
              <a:t>peacethroughaction.org/give</a:t>
            </a:r>
          </a:p>
        </p:txBody>
      </p:sp>
      <p:pic>
        <p:nvPicPr>
          <p:cNvPr id="12" name="Picture 11">
            <a:extLst>
              <a:ext uri="{FF2B5EF4-FFF2-40B4-BE49-F238E27FC236}">
                <a16:creationId xmlns:a16="http://schemas.microsoft.com/office/drawing/2014/main" id="{1783B046-7D8F-C974-54EE-154F96F2D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640080"/>
            <a:ext cx="7315200" cy="7315200"/>
          </a:xfrm>
          <a:prstGeom prst="rect">
            <a:avLst/>
          </a:prstGeom>
        </p:spPr>
      </p:pic>
      <p:sp>
        <p:nvSpPr>
          <p:cNvPr id="7" name="TextBox 6">
            <a:extLst>
              <a:ext uri="{FF2B5EF4-FFF2-40B4-BE49-F238E27FC236}">
                <a16:creationId xmlns:a16="http://schemas.microsoft.com/office/drawing/2014/main" id="{2C64600F-0AED-BFFE-0C1A-F4281D55E1E2}"/>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152436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943100" y="2671372"/>
            <a:ext cx="4343400" cy="839782"/>
          </a:xfrm>
          <a:prstGeom prst="rect">
            <a:avLst/>
          </a:prstGeom>
        </p:spPr>
        <p:txBody>
          <a:bodyPr wrap="square" lIns="0" tIns="0" rIns="0" bIns="0" rtlCol="0" anchor="t">
            <a:spAutoFit/>
          </a:bodyPr>
          <a:lstStyle/>
          <a:p>
            <a:pPr>
              <a:lnSpc>
                <a:spcPts val="6000"/>
              </a:lnSpc>
            </a:pPr>
            <a:r>
              <a:rPr lang="en-US" sz="9000" b="1" dirty="0">
                <a:solidFill>
                  <a:schemeClr val="bg1"/>
                </a:solidFill>
                <a:latin typeface="+mj-lt"/>
              </a:rPr>
              <a:t>Contact</a:t>
            </a:r>
          </a:p>
        </p:txBody>
      </p:sp>
      <p:sp>
        <p:nvSpPr>
          <p:cNvPr id="7" name="TextBox 7"/>
          <p:cNvSpPr txBox="1"/>
          <p:nvPr/>
        </p:nvSpPr>
        <p:spPr>
          <a:xfrm>
            <a:off x="7772400" y="2400300"/>
            <a:ext cx="9146927" cy="3877408"/>
          </a:xfrm>
          <a:prstGeom prst="rect">
            <a:avLst/>
          </a:prstGeom>
        </p:spPr>
        <p:txBody>
          <a:bodyPr lIns="0" tIns="0" rIns="0" bIns="0" rtlCol="0" anchor="t">
            <a:spAutoFit/>
          </a:bodyPr>
          <a:lstStyle/>
          <a:p>
            <a:pPr marL="0" lvl="0" indent="0" algn="l">
              <a:lnSpc>
                <a:spcPts val="5100"/>
              </a:lnSpc>
              <a:spcBef>
                <a:spcPct val="0"/>
              </a:spcBef>
            </a:pPr>
            <a:r>
              <a:rPr lang="en-US" sz="4000" u="none" strike="noStrike" dirty="0">
                <a:solidFill>
                  <a:schemeClr val="bg1"/>
                </a:solidFill>
                <a:latin typeface="+mj-lt"/>
              </a:rPr>
              <a:t>Peace Through Action</a:t>
            </a:r>
            <a:r>
              <a:rPr lang="en-US" sz="4000" dirty="0">
                <a:solidFill>
                  <a:schemeClr val="bg1"/>
                </a:solidFill>
                <a:latin typeface="+mj-lt"/>
              </a:rPr>
              <a:t> USA</a:t>
            </a:r>
            <a:endParaRPr lang="en-US" sz="4000" u="none" strike="noStrike" dirty="0">
              <a:solidFill>
                <a:schemeClr val="bg1"/>
              </a:solidFill>
              <a:latin typeface="+mj-lt"/>
            </a:endParaRPr>
          </a:p>
          <a:p>
            <a:pPr marL="0" lvl="0" indent="0" algn="l">
              <a:lnSpc>
                <a:spcPts val="5100"/>
              </a:lnSpc>
              <a:spcBef>
                <a:spcPct val="0"/>
              </a:spcBef>
            </a:pPr>
            <a:r>
              <a:rPr lang="en-US" sz="4000" u="none" strike="noStrike" dirty="0">
                <a:solidFill>
                  <a:schemeClr val="bg1"/>
                </a:solidFill>
                <a:latin typeface="+mj-lt"/>
              </a:rPr>
              <a:t>P.O. Box 73466</a:t>
            </a:r>
          </a:p>
          <a:p>
            <a:pPr marL="0" lvl="0" indent="0" algn="l">
              <a:lnSpc>
                <a:spcPts val="5100"/>
              </a:lnSpc>
              <a:spcBef>
                <a:spcPct val="0"/>
              </a:spcBef>
            </a:pPr>
            <a:r>
              <a:rPr lang="en-US" sz="4000" u="none" strike="noStrike" dirty="0">
                <a:solidFill>
                  <a:schemeClr val="bg1"/>
                </a:solidFill>
                <a:latin typeface="+mj-lt"/>
              </a:rPr>
              <a:t>Washington DC 20056-3466</a:t>
            </a:r>
          </a:p>
          <a:p>
            <a:pPr marL="0" lvl="0" indent="0" algn="l">
              <a:lnSpc>
                <a:spcPts val="5100"/>
              </a:lnSpc>
              <a:spcBef>
                <a:spcPct val="0"/>
              </a:spcBef>
            </a:pPr>
            <a:r>
              <a:rPr lang="en-US" sz="4000" u="none" strike="noStrike" dirty="0">
                <a:solidFill>
                  <a:schemeClr val="bg1"/>
                </a:solidFill>
                <a:latin typeface="+mj-lt"/>
              </a:rPr>
              <a:t>202-827-5967</a:t>
            </a:r>
          </a:p>
          <a:p>
            <a:pPr marL="0" lvl="0" indent="0" algn="l">
              <a:lnSpc>
                <a:spcPts val="5100"/>
              </a:lnSpc>
              <a:spcBef>
                <a:spcPct val="0"/>
              </a:spcBef>
            </a:pPr>
            <a:r>
              <a:rPr lang="en-US" sz="4000" u="none" strike="noStrike" dirty="0">
                <a:solidFill>
                  <a:schemeClr val="bg1"/>
                </a:solidFill>
                <a:latin typeface="+mj-lt"/>
              </a:rPr>
              <a:t>peacethroughaction.org</a:t>
            </a:r>
          </a:p>
          <a:p>
            <a:pPr marL="0" lvl="0" indent="0" algn="l">
              <a:lnSpc>
                <a:spcPts val="5100"/>
              </a:lnSpc>
              <a:spcBef>
                <a:spcPct val="0"/>
              </a:spcBef>
            </a:pPr>
            <a:r>
              <a:rPr lang="en-US" sz="4000" u="none" strike="noStrike" dirty="0">
                <a:solidFill>
                  <a:schemeClr val="bg1"/>
                </a:solidFill>
                <a:latin typeface="+mj-lt"/>
              </a:rPr>
              <a:t>inbox@peacethroughaction.org</a:t>
            </a:r>
          </a:p>
        </p:txBody>
      </p:sp>
      <p:sp>
        <p:nvSpPr>
          <p:cNvPr id="18" name="Slide Number Placeholder 10">
            <a:extLst>
              <a:ext uri="{FF2B5EF4-FFF2-40B4-BE49-F238E27FC236}">
                <a16:creationId xmlns:a16="http://schemas.microsoft.com/office/drawing/2014/main" id="{C6FE44DE-A2CE-64F5-C51B-8880BF0B6AB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25</a:t>
            </a:fld>
            <a:endParaRPr lang="en-US" dirty="0">
              <a:solidFill>
                <a:schemeClr val="tx2">
                  <a:lumMod val="75000"/>
                </a:schemeClr>
              </a:solidFill>
              <a:latin typeface="+mj-lt"/>
            </a:endParaRPr>
          </a:p>
        </p:txBody>
      </p:sp>
      <p:grpSp>
        <p:nvGrpSpPr>
          <p:cNvPr id="2" name="Group 1">
            <a:extLst>
              <a:ext uri="{FF2B5EF4-FFF2-40B4-BE49-F238E27FC236}">
                <a16:creationId xmlns:a16="http://schemas.microsoft.com/office/drawing/2014/main" id="{3B43E513-6F78-7EE6-231A-5B61AE289970}"/>
              </a:ext>
            </a:extLst>
          </p:cNvPr>
          <p:cNvGrpSpPr/>
          <p:nvPr/>
        </p:nvGrpSpPr>
        <p:grpSpPr>
          <a:xfrm rot="10800000">
            <a:off x="0" y="19537"/>
            <a:ext cx="457200" cy="10247926"/>
            <a:chOff x="0" y="95078"/>
            <a:chExt cx="406854" cy="10191922"/>
          </a:xfrm>
        </p:grpSpPr>
        <p:sp>
          <p:nvSpPr>
            <p:cNvPr id="3" name="AutoShape 2">
              <a:extLst>
                <a:ext uri="{FF2B5EF4-FFF2-40B4-BE49-F238E27FC236}">
                  <a16:creationId xmlns:a16="http://schemas.microsoft.com/office/drawing/2014/main" id="{009DA303-89B2-3752-5CE7-6317E97453D4}"/>
                </a:ext>
              </a:extLst>
            </p:cNvPr>
            <p:cNvSpPr/>
            <p:nvPr/>
          </p:nvSpPr>
          <p:spPr>
            <a:xfrm>
              <a:off x="0" y="1818447"/>
              <a:ext cx="406854" cy="1714500"/>
            </a:xfrm>
            <a:prstGeom prst="rect">
              <a:avLst/>
            </a:prstGeom>
            <a:solidFill>
              <a:srgbClr val="FFCD4D"/>
            </a:solidFill>
          </p:spPr>
          <p:txBody>
            <a:bodyPr/>
            <a:lstStyle/>
            <a:p>
              <a:endParaRPr lang="en-US"/>
            </a:p>
          </p:txBody>
        </p:sp>
        <p:sp>
          <p:nvSpPr>
            <p:cNvPr id="4" name="AutoShape 2">
              <a:extLst>
                <a:ext uri="{FF2B5EF4-FFF2-40B4-BE49-F238E27FC236}">
                  <a16:creationId xmlns:a16="http://schemas.microsoft.com/office/drawing/2014/main" id="{83E0CA76-56F1-5785-0140-0B600AE2643C}"/>
                </a:ext>
              </a:extLst>
            </p:cNvPr>
            <p:cNvSpPr/>
            <p:nvPr/>
          </p:nvSpPr>
          <p:spPr>
            <a:xfrm>
              <a:off x="0" y="3524078"/>
              <a:ext cx="406854" cy="1714500"/>
            </a:xfrm>
            <a:prstGeom prst="rect">
              <a:avLst/>
            </a:prstGeom>
            <a:solidFill>
              <a:srgbClr val="FF800E"/>
            </a:solidFill>
          </p:spPr>
          <p:txBody>
            <a:bodyPr/>
            <a:lstStyle/>
            <a:p>
              <a:endParaRPr lang="en-US"/>
            </a:p>
          </p:txBody>
        </p:sp>
        <p:sp>
          <p:nvSpPr>
            <p:cNvPr id="8" name="AutoShape 2">
              <a:extLst>
                <a:ext uri="{FF2B5EF4-FFF2-40B4-BE49-F238E27FC236}">
                  <a16:creationId xmlns:a16="http://schemas.microsoft.com/office/drawing/2014/main" id="{A502BD0C-6C53-229B-A8D7-D3CC36CD2645}"/>
                </a:ext>
              </a:extLst>
            </p:cNvPr>
            <p:cNvSpPr/>
            <p:nvPr/>
          </p:nvSpPr>
          <p:spPr>
            <a:xfrm>
              <a:off x="0" y="8572500"/>
              <a:ext cx="406854" cy="1714500"/>
            </a:xfrm>
            <a:prstGeom prst="rect">
              <a:avLst/>
            </a:prstGeom>
            <a:solidFill>
              <a:srgbClr val="00B3EB"/>
            </a:solidFill>
          </p:spPr>
          <p:txBody>
            <a:bodyPr/>
            <a:lstStyle/>
            <a:p>
              <a:endParaRPr lang="en-US"/>
            </a:p>
          </p:txBody>
        </p:sp>
        <p:sp>
          <p:nvSpPr>
            <p:cNvPr id="9" name="AutoShape 2">
              <a:extLst>
                <a:ext uri="{FF2B5EF4-FFF2-40B4-BE49-F238E27FC236}">
                  <a16:creationId xmlns:a16="http://schemas.microsoft.com/office/drawing/2014/main" id="{49D2A74B-B59B-891B-2930-F5FA5B1BF6A0}"/>
                </a:ext>
              </a:extLst>
            </p:cNvPr>
            <p:cNvSpPr/>
            <p:nvPr/>
          </p:nvSpPr>
          <p:spPr>
            <a:xfrm>
              <a:off x="0" y="5169876"/>
              <a:ext cx="406854" cy="1714500"/>
            </a:xfrm>
            <a:prstGeom prst="rect">
              <a:avLst/>
            </a:prstGeom>
            <a:solidFill>
              <a:srgbClr val="FF481E"/>
            </a:solidFill>
          </p:spPr>
          <p:txBody>
            <a:bodyPr/>
            <a:lstStyle/>
            <a:p>
              <a:endParaRPr lang="en-US"/>
            </a:p>
          </p:txBody>
        </p:sp>
        <p:sp>
          <p:nvSpPr>
            <p:cNvPr id="10" name="AutoShape 2">
              <a:extLst>
                <a:ext uri="{FF2B5EF4-FFF2-40B4-BE49-F238E27FC236}">
                  <a16:creationId xmlns:a16="http://schemas.microsoft.com/office/drawing/2014/main" id="{B57CED93-40C1-C55C-E021-371AA352E53A}"/>
                </a:ext>
              </a:extLst>
            </p:cNvPr>
            <p:cNvSpPr/>
            <p:nvPr/>
          </p:nvSpPr>
          <p:spPr>
            <a:xfrm>
              <a:off x="0" y="95078"/>
              <a:ext cx="406854" cy="1714500"/>
            </a:xfrm>
            <a:prstGeom prst="rect">
              <a:avLst/>
            </a:prstGeom>
            <a:solidFill>
              <a:srgbClr val="28B473"/>
            </a:solidFill>
          </p:spPr>
          <p:txBody>
            <a:bodyPr/>
            <a:lstStyle/>
            <a:p>
              <a:endParaRPr lang="en-US"/>
            </a:p>
          </p:txBody>
        </p:sp>
        <p:sp>
          <p:nvSpPr>
            <p:cNvPr id="19" name="AutoShape 2">
              <a:extLst>
                <a:ext uri="{FF2B5EF4-FFF2-40B4-BE49-F238E27FC236}">
                  <a16:creationId xmlns:a16="http://schemas.microsoft.com/office/drawing/2014/main" id="{9226EFF5-0FE8-0479-5CA6-134893066D26}"/>
                </a:ext>
              </a:extLst>
            </p:cNvPr>
            <p:cNvSpPr/>
            <p:nvPr/>
          </p:nvSpPr>
          <p:spPr>
            <a:xfrm>
              <a:off x="0" y="6858000"/>
              <a:ext cx="406854" cy="1714500"/>
            </a:xfrm>
            <a:prstGeom prst="rect">
              <a:avLst/>
            </a:prstGeom>
            <a:solidFill>
              <a:srgbClr val="6766BE"/>
            </a:solidFill>
          </p:spPr>
          <p:txBody>
            <a:bodyPr/>
            <a:lstStyle/>
            <a:p>
              <a:endParaRPr lang="en-US"/>
            </a:p>
          </p:txBody>
        </p:sp>
      </p:grpSp>
      <p:sp>
        <p:nvSpPr>
          <p:cNvPr id="5" name="TextBox 4">
            <a:extLst>
              <a:ext uri="{FF2B5EF4-FFF2-40B4-BE49-F238E27FC236}">
                <a16:creationId xmlns:a16="http://schemas.microsoft.com/office/drawing/2014/main" id="{8E3228ED-BFE6-A4CA-47FC-AFB48BE96B50}"/>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A0F3-3BF0-8AB5-DC48-49F463BE6F43}"/>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E20FBFDA-A3F8-5919-9016-1904FAEDBEA3}"/>
              </a:ext>
            </a:extLst>
          </p:cNvPr>
          <p:cNvSpPr txBox="1"/>
          <p:nvPr/>
        </p:nvSpPr>
        <p:spPr>
          <a:xfrm>
            <a:off x="1638300" y="885825"/>
            <a:ext cx="14330809" cy="1077218"/>
          </a:xfrm>
          <a:prstGeom prst="rect">
            <a:avLst/>
          </a:prstGeom>
        </p:spPr>
        <p:txBody>
          <a:bodyPr lIns="0" tIns="0" rIns="0" bIns="0" rtlCol="0" anchor="t">
            <a:spAutoFit/>
          </a:bodyPr>
          <a:lstStyle/>
          <a:p>
            <a:pPr>
              <a:lnSpc>
                <a:spcPts val="8400"/>
              </a:lnSpc>
            </a:pPr>
            <a:r>
              <a:rPr lang="en-US" sz="9000" b="1" dirty="0">
                <a:solidFill>
                  <a:schemeClr val="bg1"/>
                </a:solidFill>
                <a:latin typeface="+mj-lt"/>
              </a:rPr>
              <a:t>What We Do</a:t>
            </a:r>
          </a:p>
        </p:txBody>
      </p:sp>
      <p:sp>
        <p:nvSpPr>
          <p:cNvPr id="24" name="TextBox 5">
            <a:extLst>
              <a:ext uri="{FF2B5EF4-FFF2-40B4-BE49-F238E27FC236}">
                <a16:creationId xmlns:a16="http://schemas.microsoft.com/office/drawing/2014/main" id="{F8321463-DD68-D181-F8A8-FDCBC5A5268D}"/>
              </a:ext>
            </a:extLst>
          </p:cNvPr>
          <p:cNvSpPr txBox="1"/>
          <p:nvPr/>
        </p:nvSpPr>
        <p:spPr>
          <a:xfrm>
            <a:off x="1638300" y="2945764"/>
            <a:ext cx="14330809" cy="4577472"/>
          </a:xfrm>
          <a:prstGeom prst="rect">
            <a:avLst/>
          </a:prstGeom>
        </p:spPr>
        <p:txBody>
          <a:bodyPr lIns="0" tIns="0" rIns="0" bIns="0" rtlCol="0" anchor="t">
            <a:spAutoFit/>
          </a:bodyPr>
          <a:lstStyle/>
          <a:p>
            <a:pPr marL="690871" lvl="1" indent="-345435">
              <a:lnSpc>
                <a:spcPts val="4479"/>
              </a:lnSpc>
              <a:buFont typeface="Arial"/>
              <a:buChar char="•"/>
            </a:pPr>
            <a:r>
              <a:rPr lang="en-US" sz="3600" dirty="0">
                <a:solidFill>
                  <a:schemeClr val="accent1"/>
                </a:solidFill>
                <a:latin typeface="+mj-lt"/>
              </a:rPr>
              <a:t>Explore </a:t>
            </a:r>
            <a:r>
              <a:rPr lang="en-US" sz="3600" dirty="0">
                <a:solidFill>
                  <a:schemeClr val="bg1"/>
                </a:solidFill>
                <a:latin typeface="+mj-lt"/>
              </a:rPr>
              <a:t>issues of civic and social concern by producing events and resources.</a:t>
            </a:r>
          </a:p>
          <a:p>
            <a:pPr marL="690871" lvl="1" indent="-345435">
              <a:lnSpc>
                <a:spcPts val="4479"/>
              </a:lnSpc>
              <a:buFont typeface="Arial"/>
              <a:buChar char="•"/>
            </a:pPr>
            <a:r>
              <a:rPr lang="en-US" sz="3600" dirty="0">
                <a:solidFill>
                  <a:schemeClr val="accent1"/>
                </a:solidFill>
                <a:latin typeface="+mj-lt"/>
              </a:rPr>
              <a:t>Promote</a:t>
            </a:r>
            <a:r>
              <a:rPr lang="en-US" sz="3600" dirty="0">
                <a:solidFill>
                  <a:schemeClr val="accent2"/>
                </a:solidFill>
                <a:latin typeface="+mj-lt"/>
              </a:rPr>
              <a:t> </a:t>
            </a:r>
            <a:r>
              <a:rPr lang="en-US" sz="3600" dirty="0">
                <a:solidFill>
                  <a:schemeClr val="bg1"/>
                </a:solidFill>
                <a:latin typeface="+mj-lt"/>
              </a:rPr>
              <a:t>examples of inspiring community peacebuilders.</a:t>
            </a:r>
            <a:endParaRPr lang="en-US" sz="3600" dirty="0">
              <a:solidFill>
                <a:schemeClr val="accent2"/>
              </a:solidFill>
              <a:latin typeface="+mj-lt"/>
            </a:endParaRPr>
          </a:p>
          <a:p>
            <a:pPr marL="690871" lvl="1" indent="-345435">
              <a:lnSpc>
                <a:spcPts val="4479"/>
              </a:lnSpc>
              <a:buFont typeface="Arial"/>
              <a:buChar char="•"/>
            </a:pPr>
            <a:r>
              <a:rPr lang="en-US" sz="3600" dirty="0">
                <a:solidFill>
                  <a:schemeClr val="accent1"/>
                </a:solidFill>
                <a:latin typeface="+mj-lt"/>
              </a:rPr>
              <a:t>Encourage</a:t>
            </a:r>
            <a:r>
              <a:rPr lang="en-US" sz="3600" dirty="0">
                <a:solidFill>
                  <a:schemeClr val="accent2"/>
                </a:solidFill>
                <a:latin typeface="+mj-lt"/>
              </a:rPr>
              <a:t> </a:t>
            </a:r>
            <a:r>
              <a:rPr lang="en-US" sz="3600" dirty="0">
                <a:solidFill>
                  <a:schemeClr val="bg1"/>
                </a:solidFill>
                <a:latin typeface="+mj-lt"/>
              </a:rPr>
              <a:t>spiritual self-care and anchoring.</a:t>
            </a:r>
          </a:p>
          <a:p>
            <a:pPr marL="690871" lvl="1" indent="-345435">
              <a:lnSpc>
                <a:spcPts val="4479"/>
              </a:lnSpc>
              <a:buFont typeface="Arial"/>
              <a:buChar char="•"/>
            </a:pPr>
            <a:r>
              <a:rPr lang="en-US" sz="3600" dirty="0">
                <a:solidFill>
                  <a:schemeClr val="accent1"/>
                </a:solidFill>
                <a:latin typeface="+mj-lt"/>
              </a:rPr>
              <a:t>Teach </a:t>
            </a:r>
            <a:r>
              <a:rPr lang="en-US" sz="3600" dirty="0">
                <a:solidFill>
                  <a:schemeClr val="bg1"/>
                </a:solidFill>
                <a:latin typeface="+mj-lt"/>
              </a:rPr>
              <a:t>practical peace skills.</a:t>
            </a:r>
          </a:p>
          <a:p>
            <a:pPr marL="690871" lvl="1" indent="-345435">
              <a:lnSpc>
                <a:spcPts val="4479"/>
              </a:lnSpc>
              <a:buFont typeface="Arial"/>
              <a:buChar char="•"/>
            </a:pPr>
            <a:r>
              <a:rPr lang="en-US" sz="3600" dirty="0">
                <a:solidFill>
                  <a:schemeClr val="accent1"/>
                </a:solidFill>
                <a:latin typeface="+mj-lt"/>
              </a:rPr>
              <a:t>Support</a:t>
            </a:r>
            <a:r>
              <a:rPr lang="en-US" sz="3600" dirty="0">
                <a:solidFill>
                  <a:schemeClr val="bg1"/>
                </a:solidFill>
                <a:latin typeface="+mj-lt"/>
              </a:rPr>
              <a:t> personal and small group action planning for peace.</a:t>
            </a:r>
          </a:p>
          <a:p>
            <a:pPr marL="690871" lvl="1" indent="-345435">
              <a:lnSpc>
                <a:spcPts val="4479"/>
              </a:lnSpc>
              <a:buFont typeface="Arial"/>
              <a:buChar char="•"/>
            </a:pPr>
            <a:r>
              <a:rPr lang="en-US" sz="3600" dirty="0">
                <a:solidFill>
                  <a:schemeClr val="accent1"/>
                </a:solidFill>
                <a:latin typeface="+mj-lt"/>
              </a:rPr>
              <a:t>Bolster</a:t>
            </a:r>
            <a:r>
              <a:rPr lang="en-US" sz="3600" dirty="0">
                <a:solidFill>
                  <a:schemeClr val="bg1"/>
                </a:solidFill>
                <a:latin typeface="+mj-lt"/>
              </a:rPr>
              <a:t> community peacebuilding efforts.</a:t>
            </a:r>
          </a:p>
          <a:p>
            <a:pPr marL="690871" lvl="1" indent="-345435">
              <a:lnSpc>
                <a:spcPts val="4479"/>
              </a:lnSpc>
              <a:buFont typeface="Arial"/>
              <a:buChar char="•"/>
            </a:pPr>
            <a:r>
              <a:rPr lang="en-US" sz="3600" dirty="0">
                <a:solidFill>
                  <a:schemeClr val="accent1"/>
                </a:solidFill>
                <a:latin typeface="+mj-lt"/>
              </a:rPr>
              <a:t>Advocate</a:t>
            </a:r>
            <a:r>
              <a:rPr lang="en-US" sz="3600" dirty="0">
                <a:solidFill>
                  <a:schemeClr val="bg1"/>
                </a:solidFill>
                <a:latin typeface="+mj-lt"/>
              </a:rPr>
              <a:t> for a socially just society.</a:t>
            </a:r>
          </a:p>
        </p:txBody>
      </p:sp>
      <p:sp>
        <p:nvSpPr>
          <p:cNvPr id="8" name="Slide Number Placeholder 10">
            <a:extLst>
              <a:ext uri="{FF2B5EF4-FFF2-40B4-BE49-F238E27FC236}">
                <a16:creationId xmlns:a16="http://schemas.microsoft.com/office/drawing/2014/main" id="{78A13CD5-CC82-E761-B59C-089862D6874F}"/>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3</a:t>
            </a:fld>
            <a:endParaRPr lang="en-US" dirty="0">
              <a:solidFill>
                <a:schemeClr val="tx2">
                  <a:lumMod val="75000"/>
                </a:schemeClr>
              </a:solidFill>
              <a:latin typeface="+mj-lt"/>
            </a:endParaRPr>
          </a:p>
        </p:txBody>
      </p:sp>
      <p:grpSp>
        <p:nvGrpSpPr>
          <p:cNvPr id="3" name="Group 2">
            <a:extLst>
              <a:ext uri="{FF2B5EF4-FFF2-40B4-BE49-F238E27FC236}">
                <a16:creationId xmlns:a16="http://schemas.microsoft.com/office/drawing/2014/main" id="{D5BE2644-41F6-4FEC-8C2E-E1F1BCE9CBCA}"/>
              </a:ext>
            </a:extLst>
          </p:cNvPr>
          <p:cNvGrpSpPr/>
          <p:nvPr/>
        </p:nvGrpSpPr>
        <p:grpSpPr>
          <a:xfrm rot="10800000">
            <a:off x="0" y="19537"/>
            <a:ext cx="457200" cy="10247926"/>
            <a:chOff x="0" y="95078"/>
            <a:chExt cx="406854" cy="10191922"/>
          </a:xfrm>
        </p:grpSpPr>
        <p:sp>
          <p:nvSpPr>
            <p:cNvPr id="4" name="AutoShape 2">
              <a:extLst>
                <a:ext uri="{FF2B5EF4-FFF2-40B4-BE49-F238E27FC236}">
                  <a16:creationId xmlns:a16="http://schemas.microsoft.com/office/drawing/2014/main" id="{937A90DA-D3B9-01F9-D0D3-F37798B79652}"/>
                </a:ext>
              </a:extLst>
            </p:cNvPr>
            <p:cNvSpPr/>
            <p:nvPr/>
          </p:nvSpPr>
          <p:spPr>
            <a:xfrm>
              <a:off x="0" y="1818447"/>
              <a:ext cx="406854" cy="1714500"/>
            </a:xfrm>
            <a:prstGeom prst="rect">
              <a:avLst/>
            </a:prstGeom>
            <a:solidFill>
              <a:srgbClr val="FFCD4D"/>
            </a:solidFill>
          </p:spPr>
          <p:txBody>
            <a:bodyPr/>
            <a:lstStyle/>
            <a:p>
              <a:endParaRPr lang="en-US"/>
            </a:p>
          </p:txBody>
        </p:sp>
        <p:sp>
          <p:nvSpPr>
            <p:cNvPr id="5" name="AutoShape 2">
              <a:extLst>
                <a:ext uri="{FF2B5EF4-FFF2-40B4-BE49-F238E27FC236}">
                  <a16:creationId xmlns:a16="http://schemas.microsoft.com/office/drawing/2014/main" id="{CA3ECC20-9841-22FC-011F-9948B2D0B274}"/>
                </a:ext>
              </a:extLst>
            </p:cNvPr>
            <p:cNvSpPr/>
            <p:nvPr/>
          </p:nvSpPr>
          <p:spPr>
            <a:xfrm>
              <a:off x="0" y="3524078"/>
              <a:ext cx="406854" cy="1714500"/>
            </a:xfrm>
            <a:prstGeom prst="rect">
              <a:avLst/>
            </a:prstGeom>
            <a:solidFill>
              <a:srgbClr val="FF800E"/>
            </a:solidFill>
          </p:spPr>
          <p:txBody>
            <a:bodyPr/>
            <a:lstStyle/>
            <a:p>
              <a:endParaRPr lang="en-US"/>
            </a:p>
          </p:txBody>
        </p:sp>
        <p:sp>
          <p:nvSpPr>
            <p:cNvPr id="9" name="AutoShape 2">
              <a:extLst>
                <a:ext uri="{FF2B5EF4-FFF2-40B4-BE49-F238E27FC236}">
                  <a16:creationId xmlns:a16="http://schemas.microsoft.com/office/drawing/2014/main" id="{204F8F9E-0BA3-E85C-B5F5-A4FFB1122426}"/>
                </a:ext>
              </a:extLst>
            </p:cNvPr>
            <p:cNvSpPr/>
            <p:nvPr/>
          </p:nvSpPr>
          <p:spPr>
            <a:xfrm>
              <a:off x="0" y="8572500"/>
              <a:ext cx="406854" cy="1714500"/>
            </a:xfrm>
            <a:prstGeom prst="rect">
              <a:avLst/>
            </a:prstGeom>
            <a:solidFill>
              <a:srgbClr val="00B3EB"/>
            </a:solidFill>
          </p:spPr>
          <p:txBody>
            <a:bodyPr/>
            <a:lstStyle/>
            <a:p>
              <a:endParaRPr lang="en-US"/>
            </a:p>
          </p:txBody>
        </p:sp>
        <p:sp>
          <p:nvSpPr>
            <p:cNvPr id="10" name="AutoShape 2">
              <a:extLst>
                <a:ext uri="{FF2B5EF4-FFF2-40B4-BE49-F238E27FC236}">
                  <a16:creationId xmlns:a16="http://schemas.microsoft.com/office/drawing/2014/main" id="{C409FC07-1ADC-F2A0-F968-701E1559205E}"/>
                </a:ext>
              </a:extLst>
            </p:cNvPr>
            <p:cNvSpPr/>
            <p:nvPr/>
          </p:nvSpPr>
          <p:spPr>
            <a:xfrm>
              <a:off x="0" y="5169876"/>
              <a:ext cx="406854" cy="1714500"/>
            </a:xfrm>
            <a:prstGeom prst="rect">
              <a:avLst/>
            </a:prstGeom>
            <a:solidFill>
              <a:srgbClr val="FF481E"/>
            </a:solidFill>
          </p:spPr>
          <p:txBody>
            <a:bodyPr/>
            <a:lstStyle/>
            <a:p>
              <a:endParaRPr lang="en-US"/>
            </a:p>
          </p:txBody>
        </p:sp>
        <p:sp>
          <p:nvSpPr>
            <p:cNvPr id="11" name="AutoShape 2">
              <a:extLst>
                <a:ext uri="{FF2B5EF4-FFF2-40B4-BE49-F238E27FC236}">
                  <a16:creationId xmlns:a16="http://schemas.microsoft.com/office/drawing/2014/main" id="{EC76442E-D864-2096-F7F6-E04B577999E2}"/>
                </a:ext>
              </a:extLst>
            </p:cNvPr>
            <p:cNvSpPr/>
            <p:nvPr/>
          </p:nvSpPr>
          <p:spPr>
            <a:xfrm>
              <a:off x="0" y="95078"/>
              <a:ext cx="406854" cy="1714500"/>
            </a:xfrm>
            <a:prstGeom prst="rect">
              <a:avLst/>
            </a:prstGeom>
            <a:solidFill>
              <a:srgbClr val="28B473"/>
            </a:solidFill>
          </p:spPr>
          <p:txBody>
            <a:bodyPr/>
            <a:lstStyle/>
            <a:p>
              <a:endParaRPr lang="en-US"/>
            </a:p>
          </p:txBody>
        </p:sp>
        <p:sp>
          <p:nvSpPr>
            <p:cNvPr id="12" name="AutoShape 2">
              <a:extLst>
                <a:ext uri="{FF2B5EF4-FFF2-40B4-BE49-F238E27FC236}">
                  <a16:creationId xmlns:a16="http://schemas.microsoft.com/office/drawing/2014/main" id="{9F7A5048-2D40-F37F-3E44-23A041F4CF5A}"/>
                </a:ext>
              </a:extLst>
            </p:cNvPr>
            <p:cNvSpPr/>
            <p:nvPr/>
          </p:nvSpPr>
          <p:spPr>
            <a:xfrm>
              <a:off x="0" y="6858000"/>
              <a:ext cx="406854" cy="1714500"/>
            </a:xfrm>
            <a:prstGeom prst="rect">
              <a:avLst/>
            </a:prstGeom>
            <a:solidFill>
              <a:srgbClr val="6766BE"/>
            </a:solidFill>
          </p:spPr>
          <p:txBody>
            <a:bodyPr/>
            <a:lstStyle/>
            <a:p>
              <a:endParaRPr lang="en-US"/>
            </a:p>
          </p:txBody>
        </p:sp>
      </p:grpSp>
      <p:sp>
        <p:nvSpPr>
          <p:cNvPr id="2" name="TextBox 1">
            <a:extLst>
              <a:ext uri="{FF2B5EF4-FFF2-40B4-BE49-F238E27FC236}">
                <a16:creationId xmlns:a16="http://schemas.microsoft.com/office/drawing/2014/main" id="{35B67FAF-1589-5E6E-7C4A-FCC31C9BE317}"/>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250443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BE4B-CE18-334D-0074-FD6591413038}"/>
            </a:ext>
          </a:extLst>
        </p:cNvPr>
        <p:cNvGrpSpPr/>
        <p:nvPr/>
      </p:nvGrpSpPr>
      <p:grpSpPr>
        <a:xfrm>
          <a:off x="0" y="0"/>
          <a:ext cx="0" cy="0"/>
          <a:chOff x="0" y="0"/>
          <a:chExt cx="0" cy="0"/>
        </a:xfrm>
      </p:grpSpPr>
      <p:sp>
        <p:nvSpPr>
          <p:cNvPr id="4" name="TextBox 2">
            <a:extLst>
              <a:ext uri="{FF2B5EF4-FFF2-40B4-BE49-F238E27FC236}">
                <a16:creationId xmlns:a16="http://schemas.microsoft.com/office/drawing/2014/main" id="{C01E8874-ABDD-A879-F4B1-33341E9C18D0}"/>
              </a:ext>
            </a:extLst>
          </p:cNvPr>
          <p:cNvSpPr txBox="1"/>
          <p:nvPr/>
        </p:nvSpPr>
        <p:spPr>
          <a:xfrm>
            <a:off x="2003095" y="1943100"/>
            <a:ext cx="6302706" cy="2769989"/>
          </a:xfrm>
          <a:prstGeom prst="rect">
            <a:avLst/>
          </a:prstGeom>
        </p:spPr>
        <p:txBody>
          <a:bodyPr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Outline</a:t>
            </a:r>
          </a:p>
        </p:txBody>
      </p:sp>
      <p:sp>
        <p:nvSpPr>
          <p:cNvPr id="5" name="TextBox 4">
            <a:extLst>
              <a:ext uri="{FF2B5EF4-FFF2-40B4-BE49-F238E27FC236}">
                <a16:creationId xmlns:a16="http://schemas.microsoft.com/office/drawing/2014/main" id="{281A6940-A0AD-9E75-2761-A6DFC0537269}"/>
              </a:ext>
            </a:extLst>
          </p:cNvPr>
          <p:cNvSpPr txBox="1"/>
          <p:nvPr/>
        </p:nvSpPr>
        <p:spPr>
          <a:xfrm>
            <a:off x="9123218" y="1943100"/>
            <a:ext cx="8250382" cy="5425909"/>
          </a:xfrm>
          <a:prstGeom prst="rect">
            <a:avLst/>
          </a:prstGeom>
        </p:spPr>
        <p:txBody>
          <a:bodyPr wrap="square" lIns="0" tIns="0" rIns="0" bIns="0" rtlCol="0" anchor="t">
            <a:spAutoFit/>
          </a:bodyPr>
          <a:lstStyle/>
          <a:p>
            <a:pPr>
              <a:lnSpc>
                <a:spcPct val="150000"/>
              </a:lnSpc>
            </a:pPr>
            <a:r>
              <a:rPr lang="en-US" sz="4000" dirty="0">
                <a:solidFill>
                  <a:schemeClr val="bg1"/>
                </a:solidFill>
                <a:latin typeface="+mj-lt"/>
              </a:rPr>
              <a:t>Part 1: Orientation</a:t>
            </a:r>
          </a:p>
          <a:p>
            <a:pPr>
              <a:lnSpc>
                <a:spcPct val="150000"/>
              </a:lnSpc>
            </a:pPr>
            <a:r>
              <a:rPr lang="en-US" sz="4000" dirty="0">
                <a:solidFill>
                  <a:schemeClr val="bg1"/>
                </a:solidFill>
                <a:latin typeface="+mj-lt"/>
              </a:rPr>
              <a:t>Part 2: Lesson</a:t>
            </a:r>
          </a:p>
          <a:p>
            <a:pPr>
              <a:lnSpc>
                <a:spcPct val="150000"/>
              </a:lnSpc>
            </a:pPr>
            <a:r>
              <a:rPr lang="en-US" sz="4000" dirty="0">
                <a:solidFill>
                  <a:schemeClr val="bg1"/>
                </a:solidFill>
                <a:latin typeface="+mj-lt"/>
              </a:rPr>
              <a:t>Part 3: Guided Practice</a:t>
            </a:r>
          </a:p>
          <a:p>
            <a:pPr>
              <a:lnSpc>
                <a:spcPct val="150000"/>
              </a:lnSpc>
            </a:pPr>
            <a:r>
              <a:rPr lang="en-US" sz="4000" dirty="0">
                <a:solidFill>
                  <a:schemeClr val="bg1"/>
                </a:solidFill>
                <a:latin typeface="+mj-lt"/>
              </a:rPr>
              <a:t>Part 4: Applied Practice</a:t>
            </a:r>
          </a:p>
          <a:p>
            <a:pPr>
              <a:lnSpc>
                <a:spcPct val="150000"/>
              </a:lnSpc>
            </a:pPr>
            <a:r>
              <a:rPr lang="en-US" sz="4000" dirty="0">
                <a:solidFill>
                  <a:schemeClr val="bg1"/>
                </a:solidFill>
                <a:latin typeface="+mj-lt"/>
              </a:rPr>
              <a:t>Part 5: Reflection</a:t>
            </a:r>
          </a:p>
          <a:p>
            <a:pPr>
              <a:lnSpc>
                <a:spcPct val="150000"/>
              </a:lnSpc>
            </a:pPr>
            <a:r>
              <a:rPr lang="en-US" sz="4000" dirty="0">
                <a:solidFill>
                  <a:schemeClr val="bg1"/>
                </a:solidFill>
                <a:latin typeface="+mj-lt"/>
              </a:rPr>
              <a:t>Part 6: Call to Action</a:t>
            </a:r>
          </a:p>
        </p:txBody>
      </p:sp>
      <p:sp>
        <p:nvSpPr>
          <p:cNvPr id="7" name="TextBox 6">
            <a:extLst>
              <a:ext uri="{FF2B5EF4-FFF2-40B4-BE49-F238E27FC236}">
                <a16:creationId xmlns:a16="http://schemas.microsoft.com/office/drawing/2014/main" id="{9B8DEDC7-4A6A-BEFC-7575-6CD53303E9F3}"/>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2F406A4D-F1FA-FF84-63C1-8EDB7A508241}"/>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4</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5513FFB1-B5C6-B00D-B02F-5EDBF1B90CEF}"/>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94C96690-2851-6F26-ADC8-F60A06912F84}"/>
                </a:ext>
              </a:extLst>
            </p:cNvPr>
            <p:cNvSpPr/>
            <p:nvPr/>
          </p:nvSpPr>
          <p:spPr>
            <a:xfrm>
              <a:off x="0" y="1818447"/>
              <a:ext cx="406854" cy="1714500"/>
            </a:xfrm>
            <a:prstGeom prst="rect">
              <a:avLst/>
            </a:prstGeom>
            <a:solidFill>
              <a:srgbClr val="FFCD4D"/>
            </a:solidFill>
          </p:spPr>
          <p:txBody>
            <a:bodyPr/>
            <a:lstStyle/>
            <a:p>
              <a:endParaRPr lang="en-US" dirty="0"/>
            </a:p>
          </p:txBody>
        </p:sp>
        <p:sp>
          <p:nvSpPr>
            <p:cNvPr id="16" name="AutoShape 2">
              <a:extLst>
                <a:ext uri="{FF2B5EF4-FFF2-40B4-BE49-F238E27FC236}">
                  <a16:creationId xmlns:a16="http://schemas.microsoft.com/office/drawing/2014/main" id="{3D17DB95-6E3F-6537-A934-8026A8B4444D}"/>
                </a:ext>
              </a:extLst>
            </p:cNvPr>
            <p:cNvSpPr/>
            <p:nvPr/>
          </p:nvSpPr>
          <p:spPr>
            <a:xfrm>
              <a:off x="0" y="3524078"/>
              <a:ext cx="406854" cy="1714500"/>
            </a:xfrm>
            <a:prstGeom prst="rect">
              <a:avLst/>
            </a:prstGeom>
            <a:solidFill>
              <a:srgbClr val="FF800E"/>
            </a:solidFill>
          </p:spPr>
          <p:txBody>
            <a:bodyPr/>
            <a:lstStyle/>
            <a:p>
              <a:endParaRPr lang="en-US" dirty="0"/>
            </a:p>
          </p:txBody>
        </p:sp>
        <p:sp>
          <p:nvSpPr>
            <p:cNvPr id="17" name="AutoShape 2">
              <a:extLst>
                <a:ext uri="{FF2B5EF4-FFF2-40B4-BE49-F238E27FC236}">
                  <a16:creationId xmlns:a16="http://schemas.microsoft.com/office/drawing/2014/main" id="{20134AA7-ED1A-43B0-4CFD-5CB8A93C7178}"/>
                </a:ext>
              </a:extLst>
            </p:cNvPr>
            <p:cNvSpPr/>
            <p:nvPr/>
          </p:nvSpPr>
          <p:spPr>
            <a:xfrm>
              <a:off x="0" y="8572500"/>
              <a:ext cx="406854" cy="1714500"/>
            </a:xfrm>
            <a:prstGeom prst="rect">
              <a:avLst/>
            </a:prstGeom>
            <a:solidFill>
              <a:srgbClr val="00B3EB"/>
            </a:solidFill>
          </p:spPr>
          <p:txBody>
            <a:bodyPr/>
            <a:lstStyle/>
            <a:p>
              <a:endParaRPr lang="en-US" dirty="0"/>
            </a:p>
          </p:txBody>
        </p:sp>
        <p:sp>
          <p:nvSpPr>
            <p:cNvPr id="18" name="AutoShape 2">
              <a:extLst>
                <a:ext uri="{FF2B5EF4-FFF2-40B4-BE49-F238E27FC236}">
                  <a16:creationId xmlns:a16="http://schemas.microsoft.com/office/drawing/2014/main" id="{74C2E461-9F6F-5813-1208-2E5C64C28629}"/>
                </a:ext>
              </a:extLst>
            </p:cNvPr>
            <p:cNvSpPr/>
            <p:nvPr/>
          </p:nvSpPr>
          <p:spPr>
            <a:xfrm>
              <a:off x="0" y="5169876"/>
              <a:ext cx="406854" cy="1714500"/>
            </a:xfrm>
            <a:prstGeom prst="rect">
              <a:avLst/>
            </a:prstGeom>
            <a:solidFill>
              <a:srgbClr val="FF481E"/>
            </a:solidFill>
          </p:spPr>
          <p:txBody>
            <a:bodyPr/>
            <a:lstStyle/>
            <a:p>
              <a:endParaRPr lang="en-US" dirty="0"/>
            </a:p>
          </p:txBody>
        </p:sp>
        <p:sp>
          <p:nvSpPr>
            <p:cNvPr id="19" name="AutoShape 2">
              <a:extLst>
                <a:ext uri="{FF2B5EF4-FFF2-40B4-BE49-F238E27FC236}">
                  <a16:creationId xmlns:a16="http://schemas.microsoft.com/office/drawing/2014/main" id="{6B64869A-D16E-1516-DA8B-58230F168C33}"/>
                </a:ext>
              </a:extLst>
            </p:cNvPr>
            <p:cNvSpPr/>
            <p:nvPr/>
          </p:nvSpPr>
          <p:spPr>
            <a:xfrm>
              <a:off x="0" y="95078"/>
              <a:ext cx="406854" cy="1714500"/>
            </a:xfrm>
            <a:prstGeom prst="rect">
              <a:avLst/>
            </a:prstGeom>
            <a:solidFill>
              <a:srgbClr val="28B473"/>
            </a:solidFill>
          </p:spPr>
          <p:txBody>
            <a:bodyPr/>
            <a:lstStyle/>
            <a:p>
              <a:endParaRPr lang="en-US" dirty="0"/>
            </a:p>
          </p:txBody>
        </p:sp>
        <p:sp>
          <p:nvSpPr>
            <p:cNvPr id="20" name="AutoShape 2">
              <a:extLst>
                <a:ext uri="{FF2B5EF4-FFF2-40B4-BE49-F238E27FC236}">
                  <a16:creationId xmlns:a16="http://schemas.microsoft.com/office/drawing/2014/main" id="{68DF564C-D6A5-1828-EC62-C0CA2902BE2F}"/>
                </a:ext>
              </a:extLst>
            </p:cNvPr>
            <p:cNvSpPr/>
            <p:nvPr/>
          </p:nvSpPr>
          <p:spPr>
            <a:xfrm>
              <a:off x="0" y="6858000"/>
              <a:ext cx="406854" cy="1714500"/>
            </a:xfrm>
            <a:prstGeom prst="rect">
              <a:avLst/>
            </a:prstGeom>
            <a:solidFill>
              <a:srgbClr val="6766BE"/>
            </a:solidFill>
          </p:spPr>
          <p:txBody>
            <a:bodyPr/>
            <a:lstStyle/>
            <a:p>
              <a:endParaRPr lang="en-US" dirty="0"/>
            </a:p>
          </p:txBody>
        </p:sp>
      </p:grpSp>
    </p:spTree>
    <p:extLst>
      <p:ext uri="{BB962C8B-B14F-4D97-AF65-F5344CB8AC3E}">
        <p14:creationId xmlns:p14="http://schemas.microsoft.com/office/powerpoint/2010/main" val="29713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969E0-D45C-2354-8EE0-CA582FE6E9EE}"/>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2615DEF-2A9B-5D78-B93B-E8F578EDC820}"/>
              </a:ext>
            </a:extLst>
          </p:cNvPr>
          <p:cNvGrpSpPr/>
          <p:nvPr/>
        </p:nvGrpSpPr>
        <p:grpSpPr>
          <a:xfrm>
            <a:off x="-533400" y="-95543"/>
            <a:ext cx="20556550" cy="12040595"/>
            <a:chOff x="0" y="0"/>
            <a:chExt cx="15764500" cy="9233746"/>
          </a:xfrm>
          <a:solidFill>
            <a:srgbClr val="01B3EC"/>
          </a:solidFill>
        </p:grpSpPr>
        <p:sp>
          <p:nvSpPr>
            <p:cNvPr id="4" name="Freeform 4">
              <a:extLst>
                <a:ext uri="{FF2B5EF4-FFF2-40B4-BE49-F238E27FC236}">
                  <a16:creationId xmlns:a16="http://schemas.microsoft.com/office/drawing/2014/main" id="{89BBF39F-CFDD-73FB-5839-7ABC9DA69406}"/>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D3B11B40-CAF9-7799-E34B-1127ABB01DF1}"/>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5A2D47BF-B682-2525-B1F2-7DBEBB1ABDB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B62E1916-6212-3B57-4367-A67850E856BC}"/>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C548EF20-38E6-1DB4-E5CD-E5F2AEC6CE53}"/>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89C53157-0A36-1E47-041F-8CF14EFB439C}"/>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Orientation</a:t>
            </a:r>
          </a:p>
        </p:txBody>
      </p:sp>
      <p:pic>
        <p:nvPicPr>
          <p:cNvPr id="10" name="Picture 9" descr="A logo with white text&#10;&#10;AI-generated content may be incorrect.">
            <a:extLst>
              <a:ext uri="{FF2B5EF4-FFF2-40B4-BE49-F238E27FC236}">
                <a16:creationId xmlns:a16="http://schemas.microsoft.com/office/drawing/2014/main" id="{940AC51A-703F-7301-B934-22CD420B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75909F3D-1E15-A618-9902-7F28DEF6AD61}"/>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9" name="Slide Number Placeholder 10">
            <a:extLst>
              <a:ext uri="{FF2B5EF4-FFF2-40B4-BE49-F238E27FC236}">
                <a16:creationId xmlns:a16="http://schemas.microsoft.com/office/drawing/2014/main" id="{A9C70BBC-33AA-0914-DFBE-86586156CAFC}"/>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5</a:t>
            </a:fld>
            <a:endParaRPr lang="en-US" dirty="0">
              <a:solidFill>
                <a:schemeClr val="tx1"/>
              </a:solidFill>
              <a:latin typeface="+mj-lt"/>
            </a:endParaRPr>
          </a:p>
        </p:txBody>
      </p:sp>
    </p:spTree>
    <p:extLst>
      <p:ext uri="{BB962C8B-B14F-4D97-AF65-F5344CB8AC3E}">
        <p14:creationId xmlns:p14="http://schemas.microsoft.com/office/powerpoint/2010/main" val="365828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4CB32-5EEC-EC46-5560-3400FE103176}"/>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2713341B-F972-A535-FD1A-A60A286F773F}"/>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EE37EC81-C411-7BD9-5272-1F9C39A880E2}"/>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4" name="Group 5">
            <a:extLst>
              <a:ext uri="{FF2B5EF4-FFF2-40B4-BE49-F238E27FC236}">
                <a16:creationId xmlns:a16="http://schemas.microsoft.com/office/drawing/2014/main" id="{6930CD6C-E94C-1C40-239C-8703D6EC293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1AB56508-809E-4C4F-0782-7DE00A87DF9F}"/>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sp>
        <p:nvSpPr>
          <p:cNvPr id="8" name="Freeform 8">
            <a:extLst>
              <a:ext uri="{FF2B5EF4-FFF2-40B4-BE49-F238E27FC236}">
                <a16:creationId xmlns:a16="http://schemas.microsoft.com/office/drawing/2014/main" id="{96F5F971-D77D-DAB0-FE7E-27FADA1D104B}"/>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673FDEF1-0948-BDC6-DEE9-BB0DDAACB24A}"/>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F8293F00-EB97-8C28-ED01-FEBA19A8F17D}"/>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673CA885-9D9A-16E8-E118-F9167D2D198B}"/>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9F675412-7DD3-8F50-A4C2-8493BB937514}"/>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22D7BF1C-2C6C-6F6B-5E9D-672C9DE77299}"/>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D83502C-EAA5-2EB3-417B-863C067BDE1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8DE42C5-E797-B6DB-3356-BEE02EE3C1E0}"/>
              </a:ext>
            </a:extLst>
          </p:cNvPr>
          <p:cNvGrpSpPr/>
          <p:nvPr/>
        </p:nvGrpSpPr>
        <p:grpSpPr>
          <a:xfrm>
            <a:off x="10702044" y="1645920"/>
            <a:ext cx="5933028" cy="916222"/>
            <a:chOff x="0" y="-57150"/>
            <a:chExt cx="7910704" cy="1216261"/>
          </a:xfrm>
        </p:grpSpPr>
        <p:sp>
          <p:nvSpPr>
            <p:cNvPr id="19" name="TextBox 19">
              <a:extLst>
                <a:ext uri="{FF2B5EF4-FFF2-40B4-BE49-F238E27FC236}">
                  <a16:creationId xmlns:a16="http://schemas.microsoft.com/office/drawing/2014/main" id="{3EB9E98C-B964-3ECE-C1D4-59B8D7D9B227}"/>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Say Hi!</a:t>
              </a:r>
            </a:p>
          </p:txBody>
        </p:sp>
        <p:sp>
          <p:nvSpPr>
            <p:cNvPr id="20" name="TextBox 20">
              <a:extLst>
                <a:ext uri="{FF2B5EF4-FFF2-40B4-BE49-F238E27FC236}">
                  <a16:creationId xmlns:a16="http://schemas.microsoft.com/office/drawing/2014/main" id="{4862D08F-2118-E125-BB6D-6D13F3143965}"/>
                </a:ext>
              </a:extLst>
            </p:cNvPr>
            <p:cNvSpPr txBox="1"/>
            <p:nvPr/>
          </p:nvSpPr>
          <p:spPr>
            <a:xfrm>
              <a:off x="0" y="711199"/>
              <a:ext cx="7910704" cy="447912"/>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Introduce yourself in the chat.</a:t>
              </a:r>
            </a:p>
          </p:txBody>
        </p:sp>
      </p:grpSp>
      <p:grpSp>
        <p:nvGrpSpPr>
          <p:cNvPr id="21" name="Group 21">
            <a:extLst>
              <a:ext uri="{FF2B5EF4-FFF2-40B4-BE49-F238E27FC236}">
                <a16:creationId xmlns:a16="http://schemas.microsoft.com/office/drawing/2014/main" id="{A59B0362-3A67-782E-363B-C997219F1C01}"/>
              </a:ext>
            </a:extLst>
          </p:cNvPr>
          <p:cNvGrpSpPr/>
          <p:nvPr/>
        </p:nvGrpSpPr>
        <p:grpSpPr>
          <a:xfrm>
            <a:off x="10698480" y="3017520"/>
            <a:ext cx="5933028" cy="1121196"/>
            <a:chOff x="0" y="-47625"/>
            <a:chExt cx="7910704" cy="1399318"/>
          </a:xfrm>
        </p:grpSpPr>
        <p:sp>
          <p:nvSpPr>
            <p:cNvPr id="22" name="TextBox 22">
              <a:extLst>
                <a:ext uri="{FF2B5EF4-FFF2-40B4-BE49-F238E27FC236}">
                  <a16:creationId xmlns:a16="http://schemas.microsoft.com/office/drawing/2014/main" id="{CADEE2FA-EBD7-5E72-8365-266D9788EE14}"/>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Don’t Say Hi</a:t>
              </a:r>
            </a:p>
          </p:txBody>
        </p:sp>
        <p:sp>
          <p:nvSpPr>
            <p:cNvPr id="23" name="TextBox 23">
              <a:extLst>
                <a:ext uri="{FF2B5EF4-FFF2-40B4-BE49-F238E27FC236}">
                  <a16:creationId xmlns:a16="http://schemas.microsoft.com/office/drawing/2014/main" id="{AF9E85AF-881A-283A-36F3-261F6BD330D8}"/>
                </a:ext>
              </a:extLst>
            </p:cNvPr>
            <p:cNvSpPr txBox="1"/>
            <p:nvPr/>
          </p:nvSpPr>
          <p:spPr>
            <a:xfrm>
              <a:off x="0" y="551437"/>
              <a:ext cx="7910704" cy="800256"/>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wish to stay anonymous, change your participant name, mute mic, keep video off.</a:t>
              </a:r>
            </a:p>
          </p:txBody>
        </p:sp>
      </p:grpSp>
      <p:sp>
        <p:nvSpPr>
          <p:cNvPr id="26" name="Slide Number Placeholder 10">
            <a:extLst>
              <a:ext uri="{FF2B5EF4-FFF2-40B4-BE49-F238E27FC236}">
                <a16:creationId xmlns:a16="http://schemas.microsoft.com/office/drawing/2014/main" id="{6EDF70C6-332C-F922-630F-097FC932072D}"/>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6</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DC63D2E1-59D2-C725-32BE-F80B6210B8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6393" y="459332"/>
            <a:ext cx="914400" cy="914400"/>
          </a:xfrm>
          <a:prstGeom prst="rect">
            <a:avLst/>
          </a:prstGeom>
        </p:spPr>
      </p:pic>
      <p:grpSp>
        <p:nvGrpSpPr>
          <p:cNvPr id="12" name="Group 7">
            <a:extLst>
              <a:ext uri="{FF2B5EF4-FFF2-40B4-BE49-F238E27FC236}">
                <a16:creationId xmlns:a16="http://schemas.microsoft.com/office/drawing/2014/main" id="{111191EB-7708-6375-2C4D-3EA65AB2E797}"/>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12096B7A-4174-E16F-5566-5846BD783382}"/>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738D5A8-23FD-412A-C6FB-F32416FE599B}"/>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6016126A-198B-F852-C655-0B2E669872B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36" name="Group 3">
            <a:extLst>
              <a:ext uri="{FF2B5EF4-FFF2-40B4-BE49-F238E27FC236}">
                <a16:creationId xmlns:a16="http://schemas.microsoft.com/office/drawing/2014/main" id="{C872E9FB-ABE0-5396-61EE-0F6C8C495787}"/>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64ACBAE7-8C7E-2358-6FD1-41E78490BB0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38" name="Group 15">
            <a:extLst>
              <a:ext uri="{FF2B5EF4-FFF2-40B4-BE49-F238E27FC236}">
                <a16:creationId xmlns:a16="http://schemas.microsoft.com/office/drawing/2014/main" id="{277741CE-5ED3-5401-EA18-29B8C3D63E9F}"/>
              </a:ext>
            </a:extLst>
          </p:cNvPr>
          <p:cNvGrpSpPr/>
          <p:nvPr/>
        </p:nvGrpSpPr>
        <p:grpSpPr>
          <a:xfrm>
            <a:off x="10698480" y="4389120"/>
            <a:ext cx="5933028" cy="943370"/>
            <a:chOff x="0" y="-202092"/>
            <a:chExt cx="7910704" cy="1257827"/>
          </a:xfrm>
        </p:grpSpPr>
        <p:sp>
          <p:nvSpPr>
            <p:cNvPr id="39" name="TextBox 16">
              <a:extLst>
                <a:ext uri="{FF2B5EF4-FFF2-40B4-BE49-F238E27FC236}">
                  <a16:creationId xmlns:a16="http://schemas.microsoft.com/office/drawing/2014/main" id="{03BEBADB-267C-C9F6-008D-634D18963811}"/>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We’re Recording</a:t>
              </a:r>
            </a:p>
          </p:txBody>
        </p:sp>
        <p:sp>
          <p:nvSpPr>
            <p:cNvPr id="40" name="TextBox 17">
              <a:extLst>
                <a:ext uri="{FF2B5EF4-FFF2-40B4-BE49-F238E27FC236}">
                  <a16:creationId xmlns:a16="http://schemas.microsoft.com/office/drawing/2014/main" id="{EDA6F172-1252-0806-1F7F-2EB637AB8CC7}"/>
                </a:ext>
              </a:extLst>
            </p:cNvPr>
            <p:cNvSpPr txBox="1"/>
            <p:nvPr/>
          </p:nvSpPr>
          <p:spPr>
            <a:xfrm>
              <a:off x="0" y="62826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We are audio and video recording.</a:t>
              </a:r>
            </a:p>
          </p:txBody>
        </p:sp>
      </p:grpSp>
      <p:grpSp>
        <p:nvGrpSpPr>
          <p:cNvPr id="41" name="Group 18">
            <a:extLst>
              <a:ext uri="{FF2B5EF4-FFF2-40B4-BE49-F238E27FC236}">
                <a16:creationId xmlns:a16="http://schemas.microsoft.com/office/drawing/2014/main" id="{250DC5CA-8148-A5F6-35FB-3BC36EF20A94}"/>
              </a:ext>
            </a:extLst>
          </p:cNvPr>
          <p:cNvGrpSpPr/>
          <p:nvPr/>
        </p:nvGrpSpPr>
        <p:grpSpPr>
          <a:xfrm>
            <a:off x="10702044" y="5760721"/>
            <a:ext cx="5933028" cy="1141994"/>
            <a:chOff x="0" y="-347840"/>
            <a:chExt cx="7910704" cy="1913973"/>
          </a:xfrm>
        </p:grpSpPr>
        <p:sp>
          <p:nvSpPr>
            <p:cNvPr id="42" name="TextBox 19">
              <a:extLst>
                <a:ext uri="{FF2B5EF4-FFF2-40B4-BE49-F238E27FC236}">
                  <a16:creationId xmlns:a16="http://schemas.microsoft.com/office/drawing/2014/main" id="{0FB066F8-3F07-3304-FFF3-6A9905B35C2E}"/>
                </a:ext>
              </a:extLst>
            </p:cNvPr>
            <p:cNvSpPr txBox="1"/>
            <p:nvPr/>
          </p:nvSpPr>
          <p:spPr>
            <a:xfrm>
              <a:off x="0" y="-347840"/>
              <a:ext cx="7910704" cy="512961"/>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Engage!</a:t>
              </a:r>
            </a:p>
          </p:txBody>
        </p:sp>
        <p:sp>
          <p:nvSpPr>
            <p:cNvPr id="43" name="TextBox 20">
              <a:extLst>
                <a:ext uri="{FF2B5EF4-FFF2-40B4-BE49-F238E27FC236}">
                  <a16:creationId xmlns:a16="http://schemas.microsoft.com/office/drawing/2014/main" id="{638B3C78-B826-4A1A-4D2E-8703F443B3FC}"/>
                </a:ext>
              </a:extLst>
            </p:cNvPr>
            <p:cNvSpPr txBox="1"/>
            <p:nvPr/>
          </p:nvSpPr>
          <p:spPr>
            <a:xfrm>
              <a:off x="0" y="711199"/>
              <a:ext cx="7910704" cy="854934"/>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Type questions and comments in chat. Or raise your hand to signal you want to share.</a:t>
              </a:r>
            </a:p>
          </p:txBody>
        </p:sp>
      </p:grpSp>
      <p:grpSp>
        <p:nvGrpSpPr>
          <p:cNvPr id="45" name="Group 21">
            <a:extLst>
              <a:ext uri="{FF2B5EF4-FFF2-40B4-BE49-F238E27FC236}">
                <a16:creationId xmlns:a16="http://schemas.microsoft.com/office/drawing/2014/main" id="{F879CFBD-DBDE-3DE1-FC7B-5C5547BD7737}"/>
              </a:ext>
            </a:extLst>
          </p:cNvPr>
          <p:cNvGrpSpPr/>
          <p:nvPr/>
        </p:nvGrpSpPr>
        <p:grpSpPr>
          <a:xfrm>
            <a:off x="10702044" y="7132321"/>
            <a:ext cx="5933028" cy="925765"/>
            <a:chOff x="0" y="-400566"/>
            <a:chExt cx="7910704" cy="1334251"/>
          </a:xfrm>
        </p:grpSpPr>
        <p:sp>
          <p:nvSpPr>
            <p:cNvPr id="46" name="TextBox 22">
              <a:extLst>
                <a:ext uri="{FF2B5EF4-FFF2-40B4-BE49-F238E27FC236}">
                  <a16:creationId xmlns:a16="http://schemas.microsoft.com/office/drawing/2014/main" id="{F43A3B98-632D-6EA3-BD3B-DEB843B1F08A}"/>
                </a:ext>
              </a:extLst>
            </p:cNvPr>
            <p:cNvSpPr txBox="1"/>
            <p:nvPr/>
          </p:nvSpPr>
          <p:spPr>
            <a:xfrm>
              <a:off x="0" y="-400566"/>
              <a:ext cx="7910704" cy="489023"/>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Improve Your View</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AC597E2A-B4A3-413D-033D-ED9E85AF3855}"/>
                </a:ext>
              </a:extLst>
            </p:cNvPr>
            <p:cNvSpPr txBox="1"/>
            <p:nvPr/>
          </p:nvSpPr>
          <p:spPr>
            <a:xfrm>
              <a:off x="0" y="506217"/>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Use Speakers view or Gallery view.</a:t>
              </a:r>
            </a:p>
          </p:txBody>
        </p:sp>
      </p:grpSp>
      <p:pic>
        <p:nvPicPr>
          <p:cNvPr id="33" name="Graphic 32" descr="Wave Gesture outline">
            <a:extLst>
              <a:ext uri="{FF2B5EF4-FFF2-40B4-BE49-F238E27FC236}">
                <a16:creationId xmlns:a16="http://schemas.microsoft.com/office/drawing/2014/main" id="{0F75D531-BA46-7C28-2C34-6500A7698D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785212"/>
            <a:ext cx="914400" cy="914400"/>
          </a:xfrm>
          <a:prstGeom prst="rect">
            <a:avLst/>
          </a:prstGeom>
        </p:spPr>
      </p:pic>
      <p:pic>
        <p:nvPicPr>
          <p:cNvPr id="48" name="Graphic 47" descr="Web cam outline">
            <a:extLst>
              <a:ext uri="{FF2B5EF4-FFF2-40B4-BE49-F238E27FC236}">
                <a16:creationId xmlns:a16="http://schemas.microsoft.com/office/drawing/2014/main" id="{DC4167DA-7F07-E86E-C0B9-CBB8E54ECF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972" y="3224316"/>
            <a:ext cx="914400" cy="914400"/>
          </a:xfrm>
          <a:prstGeom prst="rect">
            <a:avLst/>
          </a:prstGeom>
        </p:spPr>
      </p:pic>
      <p:cxnSp>
        <p:nvCxnSpPr>
          <p:cNvPr id="50" name="Straight Connector 49">
            <a:extLst>
              <a:ext uri="{FF2B5EF4-FFF2-40B4-BE49-F238E27FC236}">
                <a16:creationId xmlns:a16="http://schemas.microsoft.com/office/drawing/2014/main" id="{17E30B0F-8556-8594-F603-69AF11ECED85}"/>
              </a:ext>
            </a:extLst>
          </p:cNvPr>
          <p:cNvCxnSpPr>
            <a:cxnSpLocks/>
          </p:cNvCxnSpPr>
          <p:nvPr/>
        </p:nvCxnSpPr>
        <p:spPr>
          <a:xfrm>
            <a:off x="9026393" y="3272431"/>
            <a:ext cx="914400" cy="794516"/>
          </a:xfrm>
          <a:prstGeom prst="line">
            <a:avLst/>
          </a:prstGeom>
        </p:spPr>
        <p:style>
          <a:lnRef idx="1">
            <a:schemeClr val="dk1"/>
          </a:lnRef>
          <a:fillRef idx="0">
            <a:schemeClr val="dk1"/>
          </a:fillRef>
          <a:effectRef idx="0">
            <a:schemeClr val="dk1"/>
          </a:effectRef>
          <a:fontRef idx="minor">
            <a:schemeClr val="tx1"/>
          </a:fontRef>
        </p:style>
      </p:cxnSp>
      <p:pic>
        <p:nvPicPr>
          <p:cNvPr id="56" name="Graphic 55" descr="Radio microphone outline">
            <a:extLst>
              <a:ext uri="{FF2B5EF4-FFF2-40B4-BE49-F238E27FC236}">
                <a16:creationId xmlns:a16="http://schemas.microsoft.com/office/drawing/2014/main" id="{EB4FB837-0B3A-0DD9-4A82-48017E70C0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02577" y="4611322"/>
            <a:ext cx="914400" cy="914400"/>
          </a:xfrm>
          <a:prstGeom prst="rect">
            <a:avLst/>
          </a:prstGeom>
        </p:spPr>
      </p:pic>
      <p:pic>
        <p:nvPicPr>
          <p:cNvPr id="58" name="Graphic 57" descr="Chat bubble outline">
            <a:extLst>
              <a:ext uri="{FF2B5EF4-FFF2-40B4-BE49-F238E27FC236}">
                <a16:creationId xmlns:a16="http://schemas.microsoft.com/office/drawing/2014/main" id="{BB8B231F-8618-2950-EA26-B3D78F8D8D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08972" y="6013305"/>
            <a:ext cx="914400" cy="914400"/>
          </a:xfrm>
          <a:prstGeom prst="rect">
            <a:avLst/>
          </a:prstGeom>
        </p:spPr>
      </p:pic>
      <p:pic>
        <p:nvPicPr>
          <p:cNvPr id="60" name="Graphic 59" descr="Online meeting outline">
            <a:extLst>
              <a:ext uri="{FF2B5EF4-FFF2-40B4-BE49-F238E27FC236}">
                <a16:creationId xmlns:a16="http://schemas.microsoft.com/office/drawing/2014/main" id="{B16E5065-B98F-D9F9-EAF3-7BEECDCC34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26393" y="7334851"/>
            <a:ext cx="914400" cy="914400"/>
          </a:xfrm>
          <a:prstGeom prst="rect">
            <a:avLst/>
          </a:prstGeom>
        </p:spPr>
      </p:pic>
      <p:sp>
        <p:nvSpPr>
          <p:cNvPr id="62" name="Freeform 8">
            <a:extLst>
              <a:ext uri="{FF2B5EF4-FFF2-40B4-BE49-F238E27FC236}">
                <a16:creationId xmlns:a16="http://schemas.microsoft.com/office/drawing/2014/main" id="{589081C1-B726-E25F-AF65-BE2B5159A2E1}"/>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85897D5F-61C2-30BE-8907-1BC7CD480DC1}"/>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26196E11-D4A2-4365-6751-C422CC6299DA}"/>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2FB31088-7FA9-0F83-6A26-630FDEE75845}"/>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AD24E43D-C8E9-9801-10C7-5D6DC8D0C933}"/>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EF1F0282-5D1B-6743-A889-40C7EF8662C7}"/>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69" name="Group 3">
            <a:extLst>
              <a:ext uri="{FF2B5EF4-FFF2-40B4-BE49-F238E27FC236}">
                <a16:creationId xmlns:a16="http://schemas.microsoft.com/office/drawing/2014/main" id="{880CA847-D3ED-D18B-D2C9-F47B3EB917AD}"/>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1956D7E-0606-CA40-DADD-6B4EA9078203}"/>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72" name="Group 18">
            <a:extLst>
              <a:ext uri="{FF2B5EF4-FFF2-40B4-BE49-F238E27FC236}">
                <a16:creationId xmlns:a16="http://schemas.microsoft.com/office/drawing/2014/main" id="{F11EB659-96EE-B662-9CA1-5EF7A562E595}"/>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8DDDA6C5-F78F-7ADC-6B7C-2BC9E5F02295}"/>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7EEA764-E30A-9374-DE7E-D57D5BD045FF}"/>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6C4DA58C-C7F1-479D-2497-36F27852E44D}"/>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934D630C-9F60-E414-BA72-43143DFCAB9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2744E39B-B3BA-5BB6-91E7-AE1C10AB0A5C}"/>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20082CE6-1E42-2292-371D-EE72F76EFFFC}"/>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2515B4E8-6EE8-98AB-E2C1-78A9D0E9A167}"/>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B48C52F-0978-72F2-C49A-8C36EF8ECDDC}"/>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CD8FCFCE-CA40-1035-8826-D52B7318A9E2}"/>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C5FBE01C-A72A-925C-C54F-9424873230E7}"/>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9C62E025-9D55-DB2A-C96E-FCE9A4640E5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9292" y="5222409"/>
            <a:ext cx="914400" cy="914400"/>
          </a:xfrm>
          <a:prstGeom prst="rect">
            <a:avLst/>
          </a:prstGeom>
        </p:spPr>
      </p:pic>
      <p:pic>
        <p:nvPicPr>
          <p:cNvPr id="88" name="Graphic 87" descr="Group success outline">
            <a:extLst>
              <a:ext uri="{FF2B5EF4-FFF2-40B4-BE49-F238E27FC236}">
                <a16:creationId xmlns:a16="http://schemas.microsoft.com/office/drawing/2014/main" id="{D7D94A88-8228-498E-BC08-C76F62DE2A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15495" y="6561258"/>
            <a:ext cx="914400" cy="914400"/>
          </a:xfrm>
          <a:prstGeom prst="rect">
            <a:avLst/>
          </a:prstGeom>
        </p:spPr>
      </p:pic>
      <p:pic>
        <p:nvPicPr>
          <p:cNvPr id="92" name="Graphic 91" descr="Expressionless face outline outline">
            <a:extLst>
              <a:ext uri="{FF2B5EF4-FFF2-40B4-BE49-F238E27FC236}">
                <a16:creationId xmlns:a16="http://schemas.microsoft.com/office/drawing/2014/main" id="{A20C27B1-0B83-192B-488F-5E232D28960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92761" y="7965703"/>
            <a:ext cx="914400" cy="914400"/>
          </a:xfrm>
          <a:prstGeom prst="rect">
            <a:avLst/>
          </a:prstGeom>
        </p:spPr>
      </p:pic>
      <p:pic>
        <p:nvPicPr>
          <p:cNvPr id="94" name="Graphic 93" descr="Handshake outline">
            <a:extLst>
              <a:ext uri="{FF2B5EF4-FFF2-40B4-BE49-F238E27FC236}">
                <a16:creationId xmlns:a16="http://schemas.microsoft.com/office/drawing/2014/main" id="{731E6F3E-D9BC-2F8D-7BCC-6FCF9402439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95450" y="3849960"/>
            <a:ext cx="914400" cy="914400"/>
          </a:xfrm>
          <a:prstGeom prst="rect">
            <a:avLst/>
          </a:prstGeom>
        </p:spPr>
      </p:pic>
      <p:sp>
        <p:nvSpPr>
          <p:cNvPr id="6" name="TextBox 5">
            <a:extLst>
              <a:ext uri="{FF2B5EF4-FFF2-40B4-BE49-F238E27FC236}">
                <a16:creationId xmlns:a16="http://schemas.microsoft.com/office/drawing/2014/main" id="{F4457E90-2892-972F-FB95-0C20A40799C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14728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99D72-49FD-AE13-0B4B-82C176F579A2}"/>
            </a:ext>
          </a:extLst>
        </p:cNvPr>
        <p:cNvGrpSpPr/>
        <p:nvPr/>
      </p:nvGrpSpPr>
      <p:grpSpPr>
        <a:xfrm>
          <a:off x="0" y="0"/>
          <a:ext cx="0" cy="0"/>
          <a:chOff x="0" y="0"/>
          <a:chExt cx="0" cy="0"/>
        </a:xfrm>
      </p:grpSpPr>
      <p:grpSp>
        <p:nvGrpSpPr>
          <p:cNvPr id="2" name="Group 3">
            <a:extLst>
              <a:ext uri="{FF2B5EF4-FFF2-40B4-BE49-F238E27FC236}">
                <a16:creationId xmlns:a16="http://schemas.microsoft.com/office/drawing/2014/main" id="{CD0D880C-7610-6868-443C-4C90FB2FB597}"/>
              </a:ext>
            </a:extLst>
          </p:cNvPr>
          <p:cNvGrpSpPr/>
          <p:nvPr/>
        </p:nvGrpSpPr>
        <p:grpSpPr>
          <a:xfrm>
            <a:off x="8823960" y="3017520"/>
            <a:ext cx="1284425" cy="1284425"/>
            <a:chOff x="-9501079" y="11257030"/>
            <a:chExt cx="6350000" cy="6350000"/>
          </a:xfrm>
          <a:solidFill>
            <a:schemeClr val="accent4"/>
          </a:solidFill>
        </p:grpSpPr>
        <p:sp>
          <p:nvSpPr>
            <p:cNvPr id="3" name="Freeform 4">
              <a:extLst>
                <a:ext uri="{FF2B5EF4-FFF2-40B4-BE49-F238E27FC236}">
                  <a16:creationId xmlns:a16="http://schemas.microsoft.com/office/drawing/2014/main" id="{A9A176B2-CB16-600F-75D9-E64393140ECC}"/>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4" name="Group 5">
            <a:extLst>
              <a:ext uri="{FF2B5EF4-FFF2-40B4-BE49-F238E27FC236}">
                <a16:creationId xmlns:a16="http://schemas.microsoft.com/office/drawing/2014/main" id="{E835A990-D0F8-8AD4-9250-D352B2B63587}"/>
              </a:ext>
            </a:extLst>
          </p:cNvPr>
          <p:cNvGrpSpPr/>
          <p:nvPr/>
        </p:nvGrpSpPr>
        <p:grpSpPr>
          <a:xfrm>
            <a:off x="8824927" y="1645920"/>
            <a:ext cx="1284425" cy="1284425"/>
            <a:chOff x="0" y="0"/>
            <a:chExt cx="6350000" cy="6350000"/>
          </a:xfrm>
          <a:solidFill>
            <a:schemeClr val="accent6"/>
          </a:solidFill>
        </p:grpSpPr>
        <p:sp>
          <p:nvSpPr>
            <p:cNvPr id="5" name="Freeform 6">
              <a:extLst>
                <a:ext uri="{FF2B5EF4-FFF2-40B4-BE49-F238E27FC236}">
                  <a16:creationId xmlns:a16="http://schemas.microsoft.com/office/drawing/2014/main" id="{A6BB4CF7-19BF-7457-B7C8-18DDA032ED7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sp>
        <p:nvSpPr>
          <p:cNvPr id="8" name="Freeform 8">
            <a:extLst>
              <a:ext uri="{FF2B5EF4-FFF2-40B4-BE49-F238E27FC236}">
                <a16:creationId xmlns:a16="http://schemas.microsoft.com/office/drawing/2014/main" id="{2BCCCBC1-EAF3-52DF-22C5-55C4248F67E4}"/>
              </a:ext>
            </a:extLst>
          </p:cNvPr>
          <p:cNvSpPr/>
          <p:nvPr/>
        </p:nvSpPr>
        <p:spPr>
          <a:xfrm>
            <a:off x="8824927" y="274320"/>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sp>
        <p:nvSpPr>
          <p:cNvPr id="9" name="Freeform 9">
            <a:extLst>
              <a:ext uri="{FF2B5EF4-FFF2-40B4-BE49-F238E27FC236}">
                <a16:creationId xmlns:a16="http://schemas.microsoft.com/office/drawing/2014/main" id="{A9872F73-3C71-D65D-2310-024050B31A30}"/>
              </a:ext>
            </a:extLst>
          </p:cNvPr>
          <p:cNvSpPr/>
          <p:nvPr/>
        </p:nvSpPr>
        <p:spPr>
          <a:xfrm>
            <a:off x="3812676" y="6163573"/>
            <a:ext cx="858103" cy="854885"/>
          </a:xfrm>
          <a:custGeom>
            <a:avLst/>
            <a:gdLst/>
            <a:ahLst/>
            <a:cxnLst/>
            <a:rect l="l" t="t" r="r" b="b"/>
            <a:pathLst>
              <a:path w="858103" h="854885">
                <a:moveTo>
                  <a:pt x="0" y="0"/>
                </a:moveTo>
                <a:lnTo>
                  <a:pt x="858103" y="0"/>
                </a:lnTo>
                <a:lnTo>
                  <a:pt x="858103" y="854884"/>
                </a:lnTo>
                <a:lnTo>
                  <a:pt x="0" y="8548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3FD1236-CCFF-75F5-164C-D1F1413E3618}"/>
              </a:ext>
            </a:extLst>
          </p:cNvPr>
          <p:cNvSpPr/>
          <p:nvPr/>
        </p:nvSpPr>
        <p:spPr>
          <a:xfrm>
            <a:off x="8919011" y="6705503"/>
            <a:ext cx="872959" cy="872959"/>
          </a:xfrm>
          <a:custGeom>
            <a:avLst/>
            <a:gdLst/>
            <a:ahLst/>
            <a:cxnLst/>
            <a:rect l="l" t="t" r="r" b="b"/>
            <a:pathLst>
              <a:path w="872959" h="872959">
                <a:moveTo>
                  <a:pt x="0" y="0"/>
                </a:moveTo>
                <a:lnTo>
                  <a:pt x="872959" y="0"/>
                </a:lnTo>
                <a:lnTo>
                  <a:pt x="872959" y="872959"/>
                </a:lnTo>
                <a:lnTo>
                  <a:pt x="0" y="8729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4940B831-170C-32CD-F8ED-F585E8B6984D}"/>
              </a:ext>
            </a:extLst>
          </p:cNvPr>
          <p:cNvSpPr txBox="1"/>
          <p:nvPr/>
        </p:nvSpPr>
        <p:spPr>
          <a:xfrm>
            <a:off x="1301350" y="517062"/>
            <a:ext cx="5933028"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mj-lt"/>
              </a:rPr>
              <a:t>Safety and Sociability</a:t>
            </a:r>
          </a:p>
        </p:txBody>
      </p:sp>
      <p:grpSp>
        <p:nvGrpSpPr>
          <p:cNvPr id="15" name="Group 15">
            <a:extLst>
              <a:ext uri="{FF2B5EF4-FFF2-40B4-BE49-F238E27FC236}">
                <a16:creationId xmlns:a16="http://schemas.microsoft.com/office/drawing/2014/main" id="{B0DCD373-8AAA-F2F6-E323-5FC65B2710D8}"/>
              </a:ext>
            </a:extLst>
          </p:cNvPr>
          <p:cNvGrpSpPr/>
          <p:nvPr/>
        </p:nvGrpSpPr>
        <p:grpSpPr>
          <a:xfrm>
            <a:off x="10698480" y="274320"/>
            <a:ext cx="5933028" cy="896863"/>
            <a:chOff x="0" y="-57149"/>
            <a:chExt cx="7910704" cy="1195817"/>
          </a:xfrm>
        </p:grpSpPr>
        <p:sp>
          <p:nvSpPr>
            <p:cNvPr id="16" name="TextBox 16">
              <a:extLst>
                <a:ext uri="{FF2B5EF4-FFF2-40B4-BE49-F238E27FC236}">
                  <a16:creationId xmlns:a16="http://schemas.microsoft.com/office/drawing/2014/main" id="{1CF8286A-F8D0-69F7-F7CC-24FE9A749126}"/>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Start on Time | End on Time</a:t>
              </a:r>
            </a:p>
          </p:txBody>
        </p:sp>
        <p:sp>
          <p:nvSpPr>
            <p:cNvPr id="17" name="TextBox 17">
              <a:extLst>
                <a:ext uri="{FF2B5EF4-FFF2-40B4-BE49-F238E27FC236}">
                  <a16:creationId xmlns:a16="http://schemas.microsoft.com/office/drawing/2014/main" id="{1639AD84-8907-A954-70E7-D6B2A821ABEA}"/>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This session will begin and end on time.</a:t>
              </a:r>
            </a:p>
          </p:txBody>
        </p:sp>
      </p:grpSp>
      <p:grpSp>
        <p:nvGrpSpPr>
          <p:cNvPr id="18" name="Group 18">
            <a:extLst>
              <a:ext uri="{FF2B5EF4-FFF2-40B4-BE49-F238E27FC236}">
                <a16:creationId xmlns:a16="http://schemas.microsoft.com/office/drawing/2014/main" id="{DD61EB8E-7EBD-E8C2-A575-093917A41B7A}"/>
              </a:ext>
            </a:extLst>
          </p:cNvPr>
          <p:cNvGrpSpPr/>
          <p:nvPr/>
        </p:nvGrpSpPr>
        <p:grpSpPr>
          <a:xfrm>
            <a:off x="10702044" y="1645920"/>
            <a:ext cx="5933028" cy="1220007"/>
            <a:chOff x="0" y="-57150"/>
            <a:chExt cx="7910704" cy="1619527"/>
          </a:xfrm>
        </p:grpSpPr>
        <p:sp>
          <p:nvSpPr>
            <p:cNvPr id="19" name="TextBox 19">
              <a:extLst>
                <a:ext uri="{FF2B5EF4-FFF2-40B4-BE49-F238E27FC236}">
                  <a16:creationId xmlns:a16="http://schemas.microsoft.com/office/drawing/2014/main" id="{09B015DE-ACFD-FB2D-E728-3E3F3F3A11C8}"/>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Introduce Yourself</a:t>
              </a:r>
            </a:p>
          </p:txBody>
        </p:sp>
        <p:sp>
          <p:nvSpPr>
            <p:cNvPr id="20" name="TextBox 20">
              <a:extLst>
                <a:ext uri="{FF2B5EF4-FFF2-40B4-BE49-F238E27FC236}">
                  <a16:creationId xmlns:a16="http://schemas.microsoft.com/office/drawing/2014/main" id="{A6CAF4B5-8D11-8F32-F773-26751F9467BA}"/>
                </a:ext>
              </a:extLst>
            </p:cNvPr>
            <p:cNvSpPr txBox="1"/>
            <p:nvPr/>
          </p:nvSpPr>
          <p:spPr>
            <a:xfrm>
              <a:off x="0" y="711200"/>
              <a:ext cx="7910704" cy="851177"/>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Provide whatever information about yourself you wish to share. </a:t>
              </a:r>
            </a:p>
          </p:txBody>
        </p:sp>
      </p:grpSp>
      <p:grpSp>
        <p:nvGrpSpPr>
          <p:cNvPr id="21" name="Group 21">
            <a:extLst>
              <a:ext uri="{FF2B5EF4-FFF2-40B4-BE49-F238E27FC236}">
                <a16:creationId xmlns:a16="http://schemas.microsoft.com/office/drawing/2014/main" id="{6641B738-BB69-84B3-E484-7EFA210DEF57}"/>
              </a:ext>
            </a:extLst>
          </p:cNvPr>
          <p:cNvGrpSpPr/>
          <p:nvPr/>
        </p:nvGrpSpPr>
        <p:grpSpPr>
          <a:xfrm>
            <a:off x="10698480" y="3017520"/>
            <a:ext cx="5933028" cy="1121196"/>
            <a:chOff x="0" y="-47625"/>
            <a:chExt cx="7910704" cy="1399319"/>
          </a:xfrm>
        </p:grpSpPr>
        <p:sp>
          <p:nvSpPr>
            <p:cNvPr id="22" name="TextBox 22">
              <a:extLst>
                <a:ext uri="{FF2B5EF4-FFF2-40B4-BE49-F238E27FC236}">
                  <a16:creationId xmlns:a16="http://schemas.microsoft.com/office/drawing/2014/main" id="{8B8A3909-04B0-6E12-0896-DE1227262635}"/>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Or Maintain Your Privacy</a:t>
              </a:r>
            </a:p>
          </p:txBody>
        </p:sp>
        <p:sp>
          <p:nvSpPr>
            <p:cNvPr id="23" name="TextBox 23">
              <a:extLst>
                <a:ext uri="{FF2B5EF4-FFF2-40B4-BE49-F238E27FC236}">
                  <a16:creationId xmlns:a16="http://schemas.microsoft.com/office/drawing/2014/main" id="{B4A6610F-E8EC-650A-4651-9C2A6C466832}"/>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would rather not disclose your name or other information, that’s okay too.</a:t>
              </a:r>
            </a:p>
          </p:txBody>
        </p:sp>
      </p:grpSp>
      <p:sp>
        <p:nvSpPr>
          <p:cNvPr id="26" name="Slide Number Placeholder 10">
            <a:extLst>
              <a:ext uri="{FF2B5EF4-FFF2-40B4-BE49-F238E27FC236}">
                <a16:creationId xmlns:a16="http://schemas.microsoft.com/office/drawing/2014/main" id="{C85F2AFC-9A85-2311-486D-DBE7D08E55EE}"/>
              </a:ext>
            </a:extLst>
          </p:cNvPr>
          <p:cNvSpPr txBox="1">
            <a:spLocks/>
          </p:cNvSpPr>
          <p:nvPr/>
        </p:nvSpPr>
        <p:spPr>
          <a:xfrm>
            <a:off x="8755881"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7</a:t>
            </a:fld>
            <a:endParaRPr lang="en-US" dirty="0">
              <a:solidFill>
                <a:schemeClr val="tx2">
                  <a:lumMod val="75000"/>
                </a:schemeClr>
              </a:solidFill>
              <a:latin typeface="+mj-lt"/>
            </a:endParaRPr>
          </a:p>
        </p:txBody>
      </p:sp>
      <p:pic>
        <p:nvPicPr>
          <p:cNvPr id="35" name="Graphic 34" descr="Clock outline">
            <a:extLst>
              <a:ext uri="{FF2B5EF4-FFF2-40B4-BE49-F238E27FC236}">
                <a16:creationId xmlns:a16="http://schemas.microsoft.com/office/drawing/2014/main" id="{F19BD110-D86F-C162-A2AC-33762D06EC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20677" y="473495"/>
            <a:ext cx="914400" cy="914400"/>
          </a:xfrm>
          <a:prstGeom prst="rect">
            <a:avLst/>
          </a:prstGeom>
        </p:spPr>
      </p:pic>
      <p:grpSp>
        <p:nvGrpSpPr>
          <p:cNvPr id="12" name="Group 7">
            <a:extLst>
              <a:ext uri="{FF2B5EF4-FFF2-40B4-BE49-F238E27FC236}">
                <a16:creationId xmlns:a16="http://schemas.microsoft.com/office/drawing/2014/main" id="{CCB9BC4E-CD03-79E3-7E09-5BE3C5F02C56}"/>
              </a:ext>
            </a:extLst>
          </p:cNvPr>
          <p:cNvGrpSpPr/>
          <p:nvPr/>
        </p:nvGrpSpPr>
        <p:grpSpPr>
          <a:xfrm>
            <a:off x="8823960" y="4389120"/>
            <a:ext cx="1284425" cy="1284425"/>
            <a:chOff x="-13457575" y="9304211"/>
            <a:chExt cx="6350000" cy="6350000"/>
          </a:xfrm>
          <a:solidFill>
            <a:schemeClr val="accent5"/>
          </a:solidFill>
        </p:grpSpPr>
        <p:sp>
          <p:nvSpPr>
            <p:cNvPr id="14" name="Freeform 8">
              <a:extLst>
                <a:ext uri="{FF2B5EF4-FFF2-40B4-BE49-F238E27FC236}">
                  <a16:creationId xmlns:a16="http://schemas.microsoft.com/office/drawing/2014/main" id="{5D4F050D-52AD-6EBB-D568-0162F0F56A55}"/>
                </a:ext>
              </a:extLst>
            </p:cNvPr>
            <p:cNvSpPr/>
            <p:nvPr/>
          </p:nvSpPr>
          <p:spPr>
            <a:xfrm>
              <a:off x="-13457575" y="9304211"/>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2" name="Group 5">
            <a:extLst>
              <a:ext uri="{FF2B5EF4-FFF2-40B4-BE49-F238E27FC236}">
                <a16:creationId xmlns:a16="http://schemas.microsoft.com/office/drawing/2014/main" id="{B2A82EE5-BA78-AB0E-7DDF-65A8295947F7}"/>
              </a:ext>
            </a:extLst>
          </p:cNvPr>
          <p:cNvGrpSpPr/>
          <p:nvPr/>
        </p:nvGrpSpPr>
        <p:grpSpPr>
          <a:xfrm>
            <a:off x="8823960" y="5760720"/>
            <a:ext cx="1284425" cy="1284425"/>
            <a:chOff x="0" y="0"/>
            <a:chExt cx="6350000" cy="6350000"/>
          </a:xfrm>
          <a:solidFill>
            <a:schemeClr val="accent3"/>
          </a:solidFill>
        </p:grpSpPr>
        <p:sp>
          <p:nvSpPr>
            <p:cNvPr id="34" name="Freeform 6">
              <a:extLst>
                <a:ext uri="{FF2B5EF4-FFF2-40B4-BE49-F238E27FC236}">
                  <a16:creationId xmlns:a16="http://schemas.microsoft.com/office/drawing/2014/main" id="{35BB1168-270D-7BFD-4901-BDD28DB2653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6" name="Group 3">
            <a:extLst>
              <a:ext uri="{FF2B5EF4-FFF2-40B4-BE49-F238E27FC236}">
                <a16:creationId xmlns:a16="http://schemas.microsoft.com/office/drawing/2014/main" id="{956BB3FF-7AA4-6584-9041-23794A9BB758}"/>
              </a:ext>
            </a:extLst>
          </p:cNvPr>
          <p:cNvGrpSpPr/>
          <p:nvPr/>
        </p:nvGrpSpPr>
        <p:grpSpPr>
          <a:xfrm>
            <a:off x="8823960" y="7132320"/>
            <a:ext cx="1284425" cy="1284425"/>
            <a:chOff x="0" y="0"/>
            <a:chExt cx="6350000" cy="6350000"/>
          </a:xfrm>
          <a:solidFill>
            <a:schemeClr val="accent2"/>
          </a:solidFill>
        </p:grpSpPr>
        <p:sp>
          <p:nvSpPr>
            <p:cNvPr id="37" name="Freeform 4">
              <a:extLst>
                <a:ext uri="{FF2B5EF4-FFF2-40B4-BE49-F238E27FC236}">
                  <a16:creationId xmlns:a16="http://schemas.microsoft.com/office/drawing/2014/main" id="{DE56FBB7-C7A2-7070-C7CE-8DDBB8705E0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38" name="Group 15">
            <a:extLst>
              <a:ext uri="{FF2B5EF4-FFF2-40B4-BE49-F238E27FC236}">
                <a16:creationId xmlns:a16="http://schemas.microsoft.com/office/drawing/2014/main" id="{8E4C90C5-55D6-B837-E700-57E1EAF69939}"/>
              </a:ext>
            </a:extLst>
          </p:cNvPr>
          <p:cNvGrpSpPr/>
          <p:nvPr/>
        </p:nvGrpSpPr>
        <p:grpSpPr>
          <a:xfrm>
            <a:off x="10698480" y="4389120"/>
            <a:ext cx="5933028" cy="1263970"/>
            <a:chOff x="0" y="-202092"/>
            <a:chExt cx="7910704" cy="1685294"/>
          </a:xfrm>
        </p:grpSpPr>
        <p:sp>
          <p:nvSpPr>
            <p:cNvPr id="39" name="TextBox 16">
              <a:extLst>
                <a:ext uri="{FF2B5EF4-FFF2-40B4-BE49-F238E27FC236}">
                  <a16:creationId xmlns:a16="http://schemas.microsoft.com/office/drawing/2014/main" id="{C1271781-27A2-F691-841E-1C702FEF94FD}"/>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We May Take Photos or Videos</a:t>
              </a:r>
            </a:p>
          </p:txBody>
        </p:sp>
        <p:sp>
          <p:nvSpPr>
            <p:cNvPr id="40" name="TextBox 17">
              <a:extLst>
                <a:ext uri="{FF2B5EF4-FFF2-40B4-BE49-F238E27FC236}">
                  <a16:creationId xmlns:a16="http://schemas.microsoft.com/office/drawing/2014/main" id="{6A63205D-5D79-DEA7-FC42-270CFCA08A48}"/>
                </a:ext>
              </a:extLst>
            </p:cNvPr>
            <p:cNvSpPr txBox="1"/>
            <p:nvPr/>
          </p:nvSpPr>
          <p:spPr>
            <a:xfrm>
              <a:off x="0" y="628267"/>
              <a:ext cx="7910704" cy="854935"/>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If you don’t want to be included, let the person taking them know.</a:t>
              </a:r>
            </a:p>
          </p:txBody>
        </p:sp>
      </p:grpSp>
      <p:grpSp>
        <p:nvGrpSpPr>
          <p:cNvPr id="41" name="Group 18">
            <a:extLst>
              <a:ext uri="{FF2B5EF4-FFF2-40B4-BE49-F238E27FC236}">
                <a16:creationId xmlns:a16="http://schemas.microsoft.com/office/drawing/2014/main" id="{921AB628-C771-0ED3-B43D-BDCB58855C24}"/>
              </a:ext>
            </a:extLst>
          </p:cNvPr>
          <p:cNvGrpSpPr/>
          <p:nvPr/>
        </p:nvGrpSpPr>
        <p:grpSpPr>
          <a:xfrm>
            <a:off x="10702044" y="5760721"/>
            <a:ext cx="5933028" cy="952489"/>
            <a:chOff x="0" y="-347840"/>
            <a:chExt cx="7910704" cy="1596364"/>
          </a:xfrm>
        </p:grpSpPr>
        <p:sp>
          <p:nvSpPr>
            <p:cNvPr id="42" name="TextBox 19">
              <a:extLst>
                <a:ext uri="{FF2B5EF4-FFF2-40B4-BE49-F238E27FC236}">
                  <a16:creationId xmlns:a16="http://schemas.microsoft.com/office/drawing/2014/main" id="{C05B7795-6756-5C2B-4376-0822E7AC8D6E}"/>
                </a:ext>
              </a:extLst>
            </p:cNvPr>
            <p:cNvSpPr txBox="1"/>
            <p:nvPr/>
          </p:nvSpPr>
          <p:spPr>
            <a:xfrm>
              <a:off x="0" y="-347840"/>
              <a:ext cx="7910704" cy="644789"/>
            </a:xfrm>
            <a:prstGeom prst="rect">
              <a:avLst/>
            </a:prstGeom>
          </p:spPr>
          <p:txBody>
            <a:bodyPr lIns="0" tIns="0" rIns="0" bIns="0" rtlCol="0" anchor="t">
              <a:spAutoFit/>
            </a:bodyPr>
            <a:lstStyle/>
            <a:p>
              <a:pPr>
                <a:lnSpc>
                  <a:spcPts val="3000"/>
                </a:lnSpc>
              </a:pPr>
              <a:r>
                <a:rPr lang="en-US" sz="2500" dirty="0">
                  <a:solidFill>
                    <a:schemeClr val="accent3"/>
                  </a:solidFill>
                  <a:latin typeface="Avenir Bold"/>
                </a:rPr>
                <a:t>It’s Okay to Move</a:t>
              </a:r>
            </a:p>
          </p:txBody>
        </p:sp>
        <p:sp>
          <p:nvSpPr>
            <p:cNvPr id="43" name="TextBox 20">
              <a:extLst>
                <a:ext uri="{FF2B5EF4-FFF2-40B4-BE49-F238E27FC236}">
                  <a16:creationId xmlns:a16="http://schemas.microsoft.com/office/drawing/2014/main" id="{A6F437E8-F2D7-B64B-4F2C-CF285CD8BD4A}"/>
                </a:ext>
              </a:extLst>
            </p:cNvPr>
            <p:cNvSpPr txBox="1"/>
            <p:nvPr/>
          </p:nvSpPr>
          <p:spPr>
            <a:xfrm>
              <a:off x="0" y="711199"/>
              <a:ext cx="7910704" cy="537325"/>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Sit, stand, and stretch as you wish.</a:t>
              </a:r>
            </a:p>
          </p:txBody>
        </p:sp>
      </p:grpSp>
      <p:grpSp>
        <p:nvGrpSpPr>
          <p:cNvPr id="45" name="Group 21">
            <a:extLst>
              <a:ext uri="{FF2B5EF4-FFF2-40B4-BE49-F238E27FC236}">
                <a16:creationId xmlns:a16="http://schemas.microsoft.com/office/drawing/2014/main" id="{164B1A20-173C-23DA-207B-E46CF9B56E15}"/>
              </a:ext>
            </a:extLst>
          </p:cNvPr>
          <p:cNvGrpSpPr/>
          <p:nvPr/>
        </p:nvGrpSpPr>
        <p:grpSpPr>
          <a:xfrm>
            <a:off x="10702044" y="7132321"/>
            <a:ext cx="5933028" cy="949769"/>
            <a:chOff x="0" y="-400566"/>
            <a:chExt cx="7910704" cy="1368846"/>
          </a:xfrm>
        </p:grpSpPr>
        <p:sp>
          <p:nvSpPr>
            <p:cNvPr id="46" name="TextBox 22">
              <a:extLst>
                <a:ext uri="{FF2B5EF4-FFF2-40B4-BE49-F238E27FC236}">
                  <a16:creationId xmlns:a16="http://schemas.microsoft.com/office/drawing/2014/main" id="{90141C47-F2C8-7014-73E5-B9FC603BECC1}"/>
                </a:ext>
              </a:extLst>
            </p:cNvPr>
            <p:cNvSpPr txBox="1"/>
            <p:nvPr/>
          </p:nvSpPr>
          <p:spPr>
            <a:xfrm>
              <a:off x="0" y="-400566"/>
              <a:ext cx="7910704" cy="528600"/>
            </a:xfrm>
            <a:prstGeom prst="rect">
              <a:avLst/>
            </a:prstGeom>
          </p:spPr>
          <p:txBody>
            <a:bodyPr lIns="0" tIns="0" rIns="0" bIns="0" rtlCol="0" anchor="t">
              <a:spAutoFit/>
            </a:bodyPr>
            <a:lstStyle/>
            <a:p>
              <a:pPr marL="0" lvl="0" indent="0" algn="l">
                <a:lnSpc>
                  <a:spcPts val="2999"/>
                </a:lnSpc>
                <a:spcBef>
                  <a:spcPct val="0"/>
                </a:spcBef>
              </a:pPr>
              <a:r>
                <a:rPr lang="en-US" sz="2499" dirty="0">
                  <a:solidFill>
                    <a:schemeClr val="accent2"/>
                  </a:solidFill>
                  <a:latin typeface="Avenir Bold"/>
                </a:rPr>
                <a:t>Step Away | Take Leave</a:t>
              </a:r>
              <a:endParaRPr lang="en-US" sz="2499" u="none" strike="noStrike" dirty="0">
                <a:solidFill>
                  <a:schemeClr val="accent2"/>
                </a:solidFill>
                <a:latin typeface="Avenir Bold"/>
              </a:endParaRPr>
            </a:p>
          </p:txBody>
        </p:sp>
        <p:sp>
          <p:nvSpPr>
            <p:cNvPr id="47" name="TextBox 23">
              <a:extLst>
                <a:ext uri="{FF2B5EF4-FFF2-40B4-BE49-F238E27FC236}">
                  <a16:creationId xmlns:a16="http://schemas.microsoft.com/office/drawing/2014/main" id="{B5B9692B-8248-AD96-F613-7A4736F1D3DA}"/>
                </a:ext>
              </a:extLst>
            </p:cNvPr>
            <p:cNvSpPr txBox="1"/>
            <p:nvPr/>
          </p:nvSpPr>
          <p:spPr>
            <a:xfrm>
              <a:off x="0" y="506217"/>
              <a:ext cx="7910704" cy="462063"/>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Step away or leave as needed.</a:t>
              </a:r>
            </a:p>
          </p:txBody>
        </p:sp>
      </p:grpSp>
      <p:pic>
        <p:nvPicPr>
          <p:cNvPr id="33" name="Graphic 32" descr="Wave Gesture outline">
            <a:extLst>
              <a:ext uri="{FF2B5EF4-FFF2-40B4-BE49-F238E27FC236}">
                <a16:creationId xmlns:a16="http://schemas.microsoft.com/office/drawing/2014/main" id="{70C1A8C7-EE38-2E2F-12E1-4924B0C96C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8972" y="1839129"/>
            <a:ext cx="914400" cy="914400"/>
          </a:xfrm>
          <a:prstGeom prst="rect">
            <a:avLst/>
          </a:prstGeom>
        </p:spPr>
      </p:pic>
      <p:sp>
        <p:nvSpPr>
          <p:cNvPr id="62" name="Freeform 8">
            <a:extLst>
              <a:ext uri="{FF2B5EF4-FFF2-40B4-BE49-F238E27FC236}">
                <a16:creationId xmlns:a16="http://schemas.microsoft.com/office/drawing/2014/main" id="{7F00B10D-116F-0151-D0E0-513DF838409C}"/>
              </a:ext>
            </a:extLst>
          </p:cNvPr>
          <p:cNvSpPr/>
          <p:nvPr/>
        </p:nvSpPr>
        <p:spPr>
          <a:xfrm>
            <a:off x="1005840" y="3659732"/>
            <a:ext cx="1284425" cy="1284425"/>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1"/>
          </a:solidFill>
        </p:spPr>
        <p:txBody>
          <a:bodyPr/>
          <a:lstStyle/>
          <a:p>
            <a:endParaRPr lang="en-US" dirty="0"/>
          </a:p>
        </p:txBody>
      </p:sp>
      <p:grpSp>
        <p:nvGrpSpPr>
          <p:cNvPr id="63" name="Group 15">
            <a:extLst>
              <a:ext uri="{FF2B5EF4-FFF2-40B4-BE49-F238E27FC236}">
                <a16:creationId xmlns:a16="http://schemas.microsoft.com/office/drawing/2014/main" id="{B1075238-BB2E-6E35-FD6C-290D61F6F0FD}"/>
              </a:ext>
            </a:extLst>
          </p:cNvPr>
          <p:cNvGrpSpPr/>
          <p:nvPr/>
        </p:nvGrpSpPr>
        <p:grpSpPr>
          <a:xfrm>
            <a:off x="2468880" y="3657600"/>
            <a:ext cx="5933028" cy="896863"/>
            <a:chOff x="0" y="-57149"/>
            <a:chExt cx="7910704" cy="1195817"/>
          </a:xfrm>
        </p:grpSpPr>
        <p:sp>
          <p:nvSpPr>
            <p:cNvPr id="64" name="TextBox 16">
              <a:extLst>
                <a:ext uri="{FF2B5EF4-FFF2-40B4-BE49-F238E27FC236}">
                  <a16:creationId xmlns:a16="http://schemas.microsoft.com/office/drawing/2014/main" id="{ED5A0BA3-1C2C-E308-C740-511E6048758D}"/>
                </a:ext>
              </a:extLst>
            </p:cNvPr>
            <p:cNvSpPr txBox="1"/>
            <p:nvPr/>
          </p:nvSpPr>
          <p:spPr>
            <a:xfrm>
              <a:off x="0" y="-57149"/>
              <a:ext cx="7910704" cy="512961"/>
            </a:xfrm>
            <a:prstGeom prst="rect">
              <a:avLst/>
            </a:prstGeom>
          </p:spPr>
          <p:txBody>
            <a:bodyPr lIns="0" tIns="0" rIns="0" bIns="0" rtlCol="0" anchor="t">
              <a:spAutoFit/>
            </a:bodyPr>
            <a:lstStyle/>
            <a:p>
              <a:pPr>
                <a:lnSpc>
                  <a:spcPts val="3000"/>
                </a:lnSpc>
              </a:pPr>
              <a:r>
                <a:rPr lang="en-US" sz="2500" dirty="0">
                  <a:solidFill>
                    <a:schemeClr val="accent1"/>
                  </a:solidFill>
                  <a:latin typeface="Avenir Bold"/>
                </a:rPr>
                <a:t>Practice Mutual Respect</a:t>
              </a:r>
            </a:p>
          </p:txBody>
        </p:sp>
        <p:sp>
          <p:nvSpPr>
            <p:cNvPr id="65" name="TextBox 17">
              <a:extLst>
                <a:ext uri="{FF2B5EF4-FFF2-40B4-BE49-F238E27FC236}">
                  <a16:creationId xmlns:a16="http://schemas.microsoft.com/office/drawing/2014/main" id="{05E3DCF8-2957-F99E-A454-7504DA8513A6}"/>
                </a:ext>
              </a:extLst>
            </p:cNvPr>
            <p:cNvSpPr txBox="1"/>
            <p:nvPr/>
          </p:nvSpPr>
          <p:spPr>
            <a:xfrm>
              <a:off x="0" y="711200"/>
              <a:ext cx="7910704" cy="427468"/>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Show kindness. Listen to each other.</a:t>
              </a:r>
            </a:p>
          </p:txBody>
        </p:sp>
      </p:grpSp>
      <p:grpSp>
        <p:nvGrpSpPr>
          <p:cNvPr id="66" name="Group 5">
            <a:extLst>
              <a:ext uri="{FF2B5EF4-FFF2-40B4-BE49-F238E27FC236}">
                <a16:creationId xmlns:a16="http://schemas.microsoft.com/office/drawing/2014/main" id="{FBAF1334-1625-34A9-1893-CC1647AC7B31}"/>
              </a:ext>
            </a:extLst>
          </p:cNvPr>
          <p:cNvGrpSpPr/>
          <p:nvPr/>
        </p:nvGrpSpPr>
        <p:grpSpPr>
          <a:xfrm>
            <a:off x="1005840" y="5029200"/>
            <a:ext cx="1284425" cy="1284425"/>
            <a:chOff x="0" y="0"/>
            <a:chExt cx="6350000" cy="6350000"/>
          </a:xfrm>
          <a:solidFill>
            <a:schemeClr val="accent6"/>
          </a:solidFill>
        </p:grpSpPr>
        <p:sp>
          <p:nvSpPr>
            <p:cNvPr id="67" name="Freeform 6">
              <a:extLst>
                <a:ext uri="{FF2B5EF4-FFF2-40B4-BE49-F238E27FC236}">
                  <a16:creationId xmlns:a16="http://schemas.microsoft.com/office/drawing/2014/main" id="{C654A297-B846-9886-0594-66D01244B6FA}"/>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69" name="Group 3">
            <a:extLst>
              <a:ext uri="{FF2B5EF4-FFF2-40B4-BE49-F238E27FC236}">
                <a16:creationId xmlns:a16="http://schemas.microsoft.com/office/drawing/2014/main" id="{C2EBB577-36B5-8147-FBA1-C18977560472}"/>
              </a:ext>
            </a:extLst>
          </p:cNvPr>
          <p:cNvGrpSpPr/>
          <p:nvPr/>
        </p:nvGrpSpPr>
        <p:grpSpPr>
          <a:xfrm>
            <a:off x="1005840" y="6400800"/>
            <a:ext cx="1284425" cy="1284425"/>
            <a:chOff x="-9501079" y="11257030"/>
            <a:chExt cx="6350000" cy="6350000"/>
          </a:xfrm>
          <a:solidFill>
            <a:schemeClr val="accent4"/>
          </a:solidFill>
        </p:grpSpPr>
        <p:sp>
          <p:nvSpPr>
            <p:cNvPr id="70" name="Freeform 4">
              <a:extLst>
                <a:ext uri="{FF2B5EF4-FFF2-40B4-BE49-F238E27FC236}">
                  <a16:creationId xmlns:a16="http://schemas.microsoft.com/office/drawing/2014/main" id="{DC2C4831-2FCB-24F4-F00C-58F82E2B4CF9}"/>
                </a:ext>
              </a:extLst>
            </p:cNvPr>
            <p:cNvSpPr/>
            <p:nvPr/>
          </p:nvSpPr>
          <p:spPr>
            <a:xfrm>
              <a:off x="-9501079" y="1125703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a:p>
          </p:txBody>
        </p:sp>
      </p:grpSp>
      <p:grpSp>
        <p:nvGrpSpPr>
          <p:cNvPr id="72" name="Group 18">
            <a:extLst>
              <a:ext uri="{FF2B5EF4-FFF2-40B4-BE49-F238E27FC236}">
                <a16:creationId xmlns:a16="http://schemas.microsoft.com/office/drawing/2014/main" id="{D55676C8-B99F-950B-E969-CF1F2A941383}"/>
              </a:ext>
            </a:extLst>
          </p:cNvPr>
          <p:cNvGrpSpPr/>
          <p:nvPr/>
        </p:nvGrpSpPr>
        <p:grpSpPr>
          <a:xfrm>
            <a:off x="2468880" y="5029200"/>
            <a:ext cx="5933028" cy="899407"/>
            <a:chOff x="0" y="-57150"/>
            <a:chExt cx="7910704" cy="1193939"/>
          </a:xfrm>
        </p:grpSpPr>
        <p:sp>
          <p:nvSpPr>
            <p:cNvPr id="73" name="TextBox 19">
              <a:extLst>
                <a:ext uri="{FF2B5EF4-FFF2-40B4-BE49-F238E27FC236}">
                  <a16:creationId xmlns:a16="http://schemas.microsoft.com/office/drawing/2014/main" id="{352E86F4-6EBA-0886-EE15-425DABD8CA99}"/>
                </a:ext>
              </a:extLst>
            </p:cNvPr>
            <p:cNvSpPr txBox="1"/>
            <p:nvPr/>
          </p:nvSpPr>
          <p:spPr>
            <a:xfrm>
              <a:off x="0" y="-57150"/>
              <a:ext cx="7910704" cy="512961"/>
            </a:xfrm>
            <a:prstGeom prst="rect">
              <a:avLst/>
            </a:prstGeom>
          </p:spPr>
          <p:txBody>
            <a:bodyPr lIns="0" tIns="0" rIns="0" bIns="0" rtlCol="0" anchor="t">
              <a:spAutoFit/>
            </a:bodyPr>
            <a:lstStyle/>
            <a:p>
              <a:pPr>
                <a:lnSpc>
                  <a:spcPts val="3000"/>
                </a:lnSpc>
              </a:pPr>
              <a:r>
                <a:rPr lang="en-US" sz="2500" dirty="0">
                  <a:solidFill>
                    <a:schemeClr val="accent6"/>
                  </a:solidFill>
                  <a:latin typeface="Avenir Bold"/>
                </a:rPr>
                <a:t>Share Personally</a:t>
              </a:r>
            </a:p>
          </p:txBody>
        </p:sp>
        <p:sp>
          <p:nvSpPr>
            <p:cNvPr id="74" name="TextBox 20">
              <a:extLst>
                <a:ext uri="{FF2B5EF4-FFF2-40B4-BE49-F238E27FC236}">
                  <a16:creationId xmlns:a16="http://schemas.microsoft.com/office/drawing/2014/main" id="{0A284181-0C25-FDC5-94E4-ED055D844335}"/>
                </a:ext>
              </a:extLst>
            </p:cNvPr>
            <p:cNvSpPr txBox="1"/>
            <p:nvPr/>
          </p:nvSpPr>
          <p:spPr>
            <a:xfrm>
              <a:off x="0" y="711199"/>
              <a:ext cx="7910704" cy="425590"/>
            </a:xfrm>
            <a:prstGeom prst="rect">
              <a:avLst/>
            </a:prstGeom>
          </p:spPr>
          <p:txBody>
            <a:bodyPr lIns="0" tIns="0" rIns="0" bIns="0" rtlCol="0" anchor="t">
              <a:spAutoFit/>
            </a:bodyPr>
            <a:lstStyle/>
            <a:p>
              <a:pPr lvl="0" indent="0">
                <a:lnSpc>
                  <a:spcPts val="2520"/>
                </a:lnSpc>
                <a:spcBef>
                  <a:spcPct val="0"/>
                </a:spcBef>
              </a:pPr>
              <a:r>
                <a:rPr lang="en-US" sz="2400" dirty="0">
                  <a:solidFill>
                    <a:schemeClr val="bg1"/>
                  </a:solidFill>
                  <a:latin typeface="+mj-lt"/>
                </a:rPr>
                <a:t>Use “I” statements when sharing.</a:t>
              </a:r>
            </a:p>
          </p:txBody>
        </p:sp>
      </p:grpSp>
      <p:grpSp>
        <p:nvGrpSpPr>
          <p:cNvPr id="75" name="Group 7">
            <a:extLst>
              <a:ext uri="{FF2B5EF4-FFF2-40B4-BE49-F238E27FC236}">
                <a16:creationId xmlns:a16="http://schemas.microsoft.com/office/drawing/2014/main" id="{4750AB44-9703-5074-EACC-7FFFD45AB4F6}"/>
              </a:ext>
            </a:extLst>
          </p:cNvPr>
          <p:cNvGrpSpPr/>
          <p:nvPr/>
        </p:nvGrpSpPr>
        <p:grpSpPr>
          <a:xfrm>
            <a:off x="1005840" y="7772400"/>
            <a:ext cx="1284425" cy="1284425"/>
            <a:chOff x="-8594022" y="376242"/>
            <a:chExt cx="6350000" cy="6350000"/>
          </a:xfrm>
          <a:solidFill>
            <a:schemeClr val="accent5"/>
          </a:solidFill>
        </p:grpSpPr>
        <p:sp>
          <p:nvSpPr>
            <p:cNvPr id="76" name="Freeform 8">
              <a:extLst>
                <a:ext uri="{FF2B5EF4-FFF2-40B4-BE49-F238E27FC236}">
                  <a16:creationId xmlns:a16="http://schemas.microsoft.com/office/drawing/2014/main" id="{685D91F0-A095-D62C-8077-53FB2BA1410E}"/>
                </a:ext>
              </a:extLst>
            </p:cNvPr>
            <p:cNvSpPr/>
            <p:nvPr/>
          </p:nvSpPr>
          <p:spPr>
            <a:xfrm>
              <a:off x="-8594022" y="376242"/>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grpFill/>
          </p:spPr>
          <p:txBody>
            <a:bodyPr/>
            <a:lstStyle/>
            <a:p>
              <a:endParaRPr lang="en-US" dirty="0"/>
            </a:p>
          </p:txBody>
        </p:sp>
      </p:grpSp>
      <p:grpSp>
        <p:nvGrpSpPr>
          <p:cNvPr id="77" name="Group 21">
            <a:extLst>
              <a:ext uri="{FF2B5EF4-FFF2-40B4-BE49-F238E27FC236}">
                <a16:creationId xmlns:a16="http://schemas.microsoft.com/office/drawing/2014/main" id="{3A6B0046-24B0-D6C0-0995-83F5B44CDAA3}"/>
              </a:ext>
            </a:extLst>
          </p:cNvPr>
          <p:cNvGrpSpPr/>
          <p:nvPr/>
        </p:nvGrpSpPr>
        <p:grpSpPr>
          <a:xfrm>
            <a:off x="2468880" y="6400800"/>
            <a:ext cx="5933028" cy="1121196"/>
            <a:chOff x="0" y="-47625"/>
            <a:chExt cx="7910704" cy="1399319"/>
          </a:xfrm>
        </p:grpSpPr>
        <p:sp>
          <p:nvSpPr>
            <p:cNvPr id="78" name="TextBox 22">
              <a:extLst>
                <a:ext uri="{FF2B5EF4-FFF2-40B4-BE49-F238E27FC236}">
                  <a16:creationId xmlns:a16="http://schemas.microsoft.com/office/drawing/2014/main" id="{AB3AE5C0-BC1B-5C01-BB06-BE563AFD344A}"/>
                </a:ext>
              </a:extLst>
            </p:cNvPr>
            <p:cNvSpPr txBox="1"/>
            <p:nvPr/>
          </p:nvSpPr>
          <p:spPr>
            <a:xfrm>
              <a:off x="0" y="-47625"/>
              <a:ext cx="7910704" cy="457747"/>
            </a:xfrm>
            <a:prstGeom prst="rect">
              <a:avLst/>
            </a:prstGeom>
          </p:spPr>
          <p:txBody>
            <a:bodyPr lIns="0" tIns="0" rIns="0" bIns="0" rtlCol="0" anchor="t">
              <a:spAutoFit/>
            </a:bodyPr>
            <a:lstStyle/>
            <a:p>
              <a:pPr marL="0" lvl="0" indent="0" algn="l">
                <a:lnSpc>
                  <a:spcPts val="2999"/>
                </a:lnSpc>
                <a:spcBef>
                  <a:spcPct val="0"/>
                </a:spcBef>
              </a:pPr>
              <a:r>
                <a:rPr lang="en-US" sz="2499" u="none" strike="noStrike" dirty="0">
                  <a:solidFill>
                    <a:schemeClr val="accent4"/>
                  </a:solidFill>
                  <a:latin typeface="Avenir Bold"/>
                </a:rPr>
                <a:t>Include Everyone</a:t>
              </a:r>
            </a:p>
          </p:txBody>
        </p:sp>
        <p:sp>
          <p:nvSpPr>
            <p:cNvPr id="79" name="TextBox 23">
              <a:extLst>
                <a:ext uri="{FF2B5EF4-FFF2-40B4-BE49-F238E27FC236}">
                  <a16:creationId xmlns:a16="http://schemas.microsoft.com/office/drawing/2014/main" id="{11ADD5BF-4BF3-6EAB-D224-8341C1C35FC8}"/>
                </a:ext>
              </a:extLst>
            </p:cNvPr>
            <p:cNvSpPr txBox="1"/>
            <p:nvPr/>
          </p:nvSpPr>
          <p:spPr>
            <a:xfrm>
              <a:off x="0" y="551437"/>
              <a:ext cx="7910704" cy="800257"/>
            </a:xfrm>
            <a:prstGeom prst="rect">
              <a:avLst/>
            </a:prstGeom>
          </p:spPr>
          <p:txBody>
            <a:bodyPr lIns="0" tIns="0" rIns="0" bIns="0" rtlCol="0" anchor="t">
              <a:spAutoFit/>
            </a:bodyPr>
            <a:lstStyle/>
            <a:p>
              <a:pPr>
                <a:lnSpc>
                  <a:spcPts val="2520"/>
                </a:lnSpc>
                <a:spcBef>
                  <a:spcPct val="0"/>
                </a:spcBef>
              </a:pPr>
              <a:r>
                <a:rPr lang="en-US" sz="2400" dirty="0">
                  <a:solidFill>
                    <a:schemeClr val="bg1"/>
                  </a:solidFill>
                  <a:latin typeface="+mj-lt"/>
                </a:rPr>
                <a:t>Take turns when sharing. Encourage, but don’t pressure, others to share.</a:t>
              </a:r>
            </a:p>
          </p:txBody>
        </p:sp>
      </p:grpSp>
      <p:grpSp>
        <p:nvGrpSpPr>
          <p:cNvPr id="80" name="Group 15">
            <a:extLst>
              <a:ext uri="{FF2B5EF4-FFF2-40B4-BE49-F238E27FC236}">
                <a16:creationId xmlns:a16="http://schemas.microsoft.com/office/drawing/2014/main" id="{D7867C65-51CF-4562-BFCF-7E4667719CCB}"/>
              </a:ext>
            </a:extLst>
          </p:cNvPr>
          <p:cNvGrpSpPr/>
          <p:nvPr/>
        </p:nvGrpSpPr>
        <p:grpSpPr>
          <a:xfrm>
            <a:off x="2468880" y="7772400"/>
            <a:ext cx="6065520" cy="943370"/>
            <a:chOff x="0" y="-202092"/>
            <a:chExt cx="8087360" cy="1257827"/>
          </a:xfrm>
        </p:grpSpPr>
        <p:sp>
          <p:nvSpPr>
            <p:cNvPr id="81" name="TextBox 16">
              <a:extLst>
                <a:ext uri="{FF2B5EF4-FFF2-40B4-BE49-F238E27FC236}">
                  <a16:creationId xmlns:a16="http://schemas.microsoft.com/office/drawing/2014/main" id="{BA648B03-F083-DFF3-7F74-726E33F5AA60}"/>
                </a:ext>
              </a:extLst>
            </p:cNvPr>
            <p:cNvSpPr txBox="1"/>
            <p:nvPr/>
          </p:nvSpPr>
          <p:spPr>
            <a:xfrm>
              <a:off x="0" y="-202092"/>
              <a:ext cx="7910704" cy="512961"/>
            </a:xfrm>
            <a:prstGeom prst="rect">
              <a:avLst/>
            </a:prstGeom>
          </p:spPr>
          <p:txBody>
            <a:bodyPr lIns="0" tIns="0" rIns="0" bIns="0" rtlCol="0" anchor="t">
              <a:spAutoFit/>
            </a:bodyPr>
            <a:lstStyle/>
            <a:p>
              <a:pPr>
                <a:lnSpc>
                  <a:spcPts val="3000"/>
                </a:lnSpc>
              </a:pPr>
              <a:r>
                <a:rPr lang="en-US" sz="2500" dirty="0">
                  <a:solidFill>
                    <a:schemeClr val="accent5"/>
                  </a:solidFill>
                  <a:latin typeface="Avenir Bold"/>
                </a:rPr>
                <a:t>Assume Confidentiality</a:t>
              </a:r>
            </a:p>
          </p:txBody>
        </p:sp>
        <p:sp>
          <p:nvSpPr>
            <p:cNvPr id="82" name="TextBox 17">
              <a:extLst>
                <a:ext uri="{FF2B5EF4-FFF2-40B4-BE49-F238E27FC236}">
                  <a16:creationId xmlns:a16="http://schemas.microsoft.com/office/drawing/2014/main" id="{88E657FC-6FF2-3373-2779-2654EF490172}"/>
                </a:ext>
              </a:extLst>
            </p:cNvPr>
            <p:cNvSpPr txBox="1"/>
            <p:nvPr/>
          </p:nvSpPr>
          <p:spPr>
            <a:xfrm>
              <a:off x="0" y="628267"/>
              <a:ext cx="8087360" cy="427468"/>
            </a:xfrm>
            <a:prstGeom prst="rect">
              <a:avLst/>
            </a:prstGeom>
          </p:spPr>
          <p:txBody>
            <a:bodyPr wrap="square" lIns="0" tIns="0" rIns="0" bIns="0" rtlCol="0" anchor="t">
              <a:spAutoFit/>
            </a:bodyPr>
            <a:lstStyle/>
            <a:p>
              <a:pPr>
                <a:lnSpc>
                  <a:spcPts val="2520"/>
                </a:lnSpc>
                <a:spcBef>
                  <a:spcPct val="0"/>
                </a:spcBef>
              </a:pPr>
              <a:r>
                <a:rPr lang="en-US" sz="2400" dirty="0">
                  <a:solidFill>
                    <a:schemeClr val="bg1"/>
                  </a:solidFill>
                  <a:latin typeface="+mj-lt"/>
                </a:rPr>
                <a:t>What’s shared stays. What’s learned leaves.</a:t>
              </a:r>
            </a:p>
          </p:txBody>
        </p:sp>
      </p:grpSp>
      <p:pic>
        <p:nvPicPr>
          <p:cNvPr id="84" name="Graphic 83" descr="Information outline">
            <a:extLst>
              <a:ext uri="{FF2B5EF4-FFF2-40B4-BE49-F238E27FC236}">
                <a16:creationId xmlns:a16="http://schemas.microsoft.com/office/drawing/2014/main" id="{017B9E01-9737-F951-8591-7FD9D75C86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6537" y="5191300"/>
            <a:ext cx="914400" cy="914400"/>
          </a:xfrm>
          <a:prstGeom prst="rect">
            <a:avLst/>
          </a:prstGeom>
        </p:spPr>
      </p:pic>
      <p:pic>
        <p:nvPicPr>
          <p:cNvPr id="88" name="Graphic 87" descr="Group success outline">
            <a:extLst>
              <a:ext uri="{FF2B5EF4-FFF2-40B4-BE49-F238E27FC236}">
                <a16:creationId xmlns:a16="http://schemas.microsoft.com/office/drawing/2014/main" id="{82C762D0-B424-8E74-68C2-EB677120B6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38065" y="6552909"/>
            <a:ext cx="914400" cy="914400"/>
          </a:xfrm>
          <a:prstGeom prst="rect">
            <a:avLst/>
          </a:prstGeom>
        </p:spPr>
      </p:pic>
      <p:pic>
        <p:nvPicPr>
          <p:cNvPr id="92" name="Graphic 91" descr="Expressionless face outline outline">
            <a:extLst>
              <a:ext uri="{FF2B5EF4-FFF2-40B4-BE49-F238E27FC236}">
                <a16:creationId xmlns:a16="http://schemas.microsoft.com/office/drawing/2014/main" id="{E8DAE452-38DB-3DEB-5229-AE159CF7E43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90852" y="7923864"/>
            <a:ext cx="914400" cy="914400"/>
          </a:xfrm>
          <a:prstGeom prst="rect">
            <a:avLst/>
          </a:prstGeom>
        </p:spPr>
      </p:pic>
      <p:pic>
        <p:nvPicPr>
          <p:cNvPr id="94" name="Graphic 93" descr="Handshake outline">
            <a:extLst>
              <a:ext uri="{FF2B5EF4-FFF2-40B4-BE49-F238E27FC236}">
                <a16:creationId xmlns:a16="http://schemas.microsoft.com/office/drawing/2014/main" id="{26C4596A-CDAD-ECF0-F017-7B5478FBF08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90852" y="3818115"/>
            <a:ext cx="914400" cy="914400"/>
          </a:xfrm>
          <a:prstGeom prst="rect">
            <a:avLst/>
          </a:prstGeom>
        </p:spPr>
      </p:pic>
      <p:pic>
        <p:nvPicPr>
          <p:cNvPr id="11" name="Graphic 10" descr="Detective female outline">
            <a:extLst>
              <a:ext uri="{FF2B5EF4-FFF2-40B4-BE49-F238E27FC236}">
                <a16:creationId xmlns:a16="http://schemas.microsoft.com/office/drawing/2014/main" id="{3BE96D83-6169-223A-9D2A-14260747E5C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92003" y="3200903"/>
            <a:ext cx="914400" cy="914400"/>
          </a:xfrm>
          <a:prstGeom prst="rect">
            <a:avLst/>
          </a:prstGeom>
        </p:spPr>
      </p:pic>
      <p:pic>
        <p:nvPicPr>
          <p:cNvPr id="49" name="Graphic 48" descr="Smart Phone outline">
            <a:extLst>
              <a:ext uri="{FF2B5EF4-FFF2-40B4-BE49-F238E27FC236}">
                <a16:creationId xmlns:a16="http://schemas.microsoft.com/office/drawing/2014/main" id="{197CDB0D-111C-9DD0-3C22-49F65E381F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012946" y="4548794"/>
            <a:ext cx="914400" cy="914400"/>
          </a:xfrm>
          <a:prstGeom prst="rect">
            <a:avLst/>
          </a:prstGeom>
        </p:spPr>
      </p:pic>
      <p:pic>
        <p:nvPicPr>
          <p:cNvPr id="54" name="Graphic 53" descr="Yoga outline">
            <a:extLst>
              <a:ext uri="{FF2B5EF4-FFF2-40B4-BE49-F238E27FC236}">
                <a16:creationId xmlns:a16="http://schemas.microsoft.com/office/drawing/2014/main" id="{331E739E-7197-5526-96EB-932A853893A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992003" y="5947748"/>
            <a:ext cx="914400" cy="914400"/>
          </a:xfrm>
          <a:prstGeom prst="rect">
            <a:avLst/>
          </a:prstGeom>
        </p:spPr>
      </p:pic>
      <p:pic>
        <p:nvPicPr>
          <p:cNvPr id="57" name="Graphic 56" descr="Door Open outline">
            <a:extLst>
              <a:ext uri="{FF2B5EF4-FFF2-40B4-BE49-F238E27FC236}">
                <a16:creationId xmlns:a16="http://schemas.microsoft.com/office/drawing/2014/main" id="{4079479A-7C93-2A7B-724A-843DF554B6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033615" y="7312990"/>
            <a:ext cx="914400" cy="914400"/>
          </a:xfrm>
          <a:prstGeom prst="rect">
            <a:avLst/>
          </a:prstGeom>
        </p:spPr>
      </p:pic>
      <p:sp>
        <p:nvSpPr>
          <p:cNvPr id="6" name="TextBox 5">
            <a:extLst>
              <a:ext uri="{FF2B5EF4-FFF2-40B4-BE49-F238E27FC236}">
                <a16:creationId xmlns:a16="http://schemas.microsoft.com/office/drawing/2014/main" id="{D7DA9D47-0AA8-B56A-085C-82B902AA34BE}"/>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Tree>
    <p:extLst>
      <p:ext uri="{BB962C8B-B14F-4D97-AF65-F5344CB8AC3E}">
        <p14:creationId xmlns:p14="http://schemas.microsoft.com/office/powerpoint/2010/main" val="336238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F6EBDA25-9ED0-16B1-A2F1-89FF572117D9}"/>
              </a:ext>
            </a:extLst>
          </p:cNvPr>
          <p:cNvSpPr txBox="1"/>
          <p:nvPr/>
        </p:nvSpPr>
        <p:spPr>
          <a:xfrm>
            <a:off x="1828800" y="906991"/>
            <a:ext cx="5083505" cy="2769989"/>
          </a:xfrm>
          <a:prstGeom prst="rect">
            <a:avLst/>
          </a:prstGeom>
        </p:spPr>
        <p:txBody>
          <a:bodyPr wrap="square" lIns="0" tIns="0" rIns="0" bIns="0" rtlCol="0" anchor="t">
            <a:spAutoFit/>
          </a:bodyPr>
          <a:lstStyle/>
          <a:p>
            <a:pPr>
              <a:lnSpc>
                <a:spcPts val="10800"/>
              </a:lnSpc>
            </a:pPr>
            <a:r>
              <a:rPr lang="en-US" sz="9000" b="1" dirty="0">
                <a:solidFill>
                  <a:schemeClr val="bg1"/>
                </a:solidFill>
                <a:latin typeface="Arial" panose="020B0604020202020204" pitchFamily="34" charset="0"/>
                <a:cs typeface="Arial" panose="020B0604020202020204" pitchFamily="34" charset="0"/>
              </a:rPr>
              <a:t>Session Purpose</a:t>
            </a:r>
          </a:p>
        </p:txBody>
      </p:sp>
      <p:sp>
        <p:nvSpPr>
          <p:cNvPr id="7" name="TextBox 6">
            <a:extLst>
              <a:ext uri="{FF2B5EF4-FFF2-40B4-BE49-F238E27FC236}">
                <a16:creationId xmlns:a16="http://schemas.microsoft.com/office/drawing/2014/main" id="{2D3EAD60-B908-9FE4-AEE3-AC1CE528E87B}"/>
              </a:ext>
            </a:extLst>
          </p:cNvPr>
          <p:cNvSpPr txBox="1"/>
          <p:nvPr/>
        </p:nvSpPr>
        <p:spPr>
          <a:xfrm>
            <a:off x="457200" y="9784080"/>
            <a:ext cx="4114800" cy="369332"/>
          </a:xfrm>
          <a:prstGeom prst="rect">
            <a:avLst/>
          </a:prstGeom>
          <a:noFill/>
        </p:spPr>
        <p:txBody>
          <a:bodyPr wrap="square" rtlCol="0">
            <a:spAutoFit/>
          </a:bodyPr>
          <a:lstStyle/>
          <a:p>
            <a:r>
              <a:rPr lang="en-US" dirty="0">
                <a:solidFill>
                  <a:schemeClr val="tx2">
                    <a:lumMod val="75000"/>
                  </a:schemeClr>
                </a:solidFill>
                <a:latin typeface="+mj-lt"/>
              </a:rPr>
              <a:t>© 2026 Peace Through Action ® USA</a:t>
            </a:r>
          </a:p>
        </p:txBody>
      </p:sp>
      <p:sp>
        <p:nvSpPr>
          <p:cNvPr id="8" name="Slide Number Placeholder 10">
            <a:extLst>
              <a:ext uri="{FF2B5EF4-FFF2-40B4-BE49-F238E27FC236}">
                <a16:creationId xmlns:a16="http://schemas.microsoft.com/office/drawing/2014/main" id="{131CFEBA-F2F2-7BBF-F7AE-47A5AADA5BE7}"/>
              </a:ext>
            </a:extLst>
          </p:cNvPr>
          <p:cNvSpPr txBox="1">
            <a:spLocks/>
          </p:cNvSpPr>
          <p:nvPr/>
        </p:nvSpPr>
        <p:spPr>
          <a:xfrm>
            <a:off x="8723225" y="9784080"/>
            <a:ext cx="841549"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mtClean="0">
                <a:solidFill>
                  <a:schemeClr val="tx2">
                    <a:lumMod val="75000"/>
                  </a:schemeClr>
                </a:solidFill>
                <a:latin typeface="+mj-lt"/>
              </a:rPr>
              <a:pPr algn="ctr"/>
              <a:t>8</a:t>
            </a:fld>
            <a:endParaRPr lang="en-US" dirty="0">
              <a:solidFill>
                <a:schemeClr val="tx2">
                  <a:lumMod val="75000"/>
                </a:schemeClr>
              </a:solidFill>
              <a:latin typeface="+mj-lt"/>
            </a:endParaRPr>
          </a:p>
        </p:txBody>
      </p:sp>
      <p:grpSp>
        <p:nvGrpSpPr>
          <p:cNvPr id="14" name="Group 13">
            <a:extLst>
              <a:ext uri="{FF2B5EF4-FFF2-40B4-BE49-F238E27FC236}">
                <a16:creationId xmlns:a16="http://schemas.microsoft.com/office/drawing/2014/main" id="{D2F63AE9-642F-74D4-41CF-CA9DE1CC7684}"/>
              </a:ext>
            </a:extLst>
          </p:cNvPr>
          <p:cNvGrpSpPr/>
          <p:nvPr/>
        </p:nvGrpSpPr>
        <p:grpSpPr>
          <a:xfrm rot="10800000">
            <a:off x="0" y="19537"/>
            <a:ext cx="457200" cy="10247926"/>
            <a:chOff x="0" y="95078"/>
            <a:chExt cx="406854" cy="10191922"/>
          </a:xfrm>
        </p:grpSpPr>
        <p:sp>
          <p:nvSpPr>
            <p:cNvPr id="15" name="AutoShape 2">
              <a:extLst>
                <a:ext uri="{FF2B5EF4-FFF2-40B4-BE49-F238E27FC236}">
                  <a16:creationId xmlns:a16="http://schemas.microsoft.com/office/drawing/2014/main" id="{3DAFE311-0C11-96C7-D162-D687778BC074}"/>
                </a:ext>
              </a:extLst>
            </p:cNvPr>
            <p:cNvSpPr/>
            <p:nvPr/>
          </p:nvSpPr>
          <p:spPr>
            <a:xfrm>
              <a:off x="0" y="1818447"/>
              <a:ext cx="406854" cy="1714500"/>
            </a:xfrm>
            <a:prstGeom prst="rect">
              <a:avLst/>
            </a:prstGeom>
            <a:solidFill>
              <a:srgbClr val="FFCD4D"/>
            </a:solidFill>
          </p:spPr>
          <p:txBody>
            <a:bodyPr/>
            <a:lstStyle/>
            <a:p>
              <a:endParaRPr lang="en-US"/>
            </a:p>
          </p:txBody>
        </p:sp>
        <p:sp>
          <p:nvSpPr>
            <p:cNvPr id="16" name="AutoShape 2">
              <a:extLst>
                <a:ext uri="{FF2B5EF4-FFF2-40B4-BE49-F238E27FC236}">
                  <a16:creationId xmlns:a16="http://schemas.microsoft.com/office/drawing/2014/main" id="{35C868D5-2F12-B48E-35F9-53333E378E82}"/>
                </a:ext>
              </a:extLst>
            </p:cNvPr>
            <p:cNvSpPr/>
            <p:nvPr/>
          </p:nvSpPr>
          <p:spPr>
            <a:xfrm>
              <a:off x="0" y="3524078"/>
              <a:ext cx="406854" cy="1714500"/>
            </a:xfrm>
            <a:prstGeom prst="rect">
              <a:avLst/>
            </a:prstGeom>
            <a:solidFill>
              <a:srgbClr val="FF800E"/>
            </a:solidFill>
          </p:spPr>
          <p:txBody>
            <a:bodyPr/>
            <a:lstStyle/>
            <a:p>
              <a:endParaRPr lang="en-US"/>
            </a:p>
          </p:txBody>
        </p:sp>
        <p:sp>
          <p:nvSpPr>
            <p:cNvPr id="17" name="AutoShape 2">
              <a:extLst>
                <a:ext uri="{FF2B5EF4-FFF2-40B4-BE49-F238E27FC236}">
                  <a16:creationId xmlns:a16="http://schemas.microsoft.com/office/drawing/2014/main" id="{8A837124-BF51-CB9B-E68F-912283D5986A}"/>
                </a:ext>
              </a:extLst>
            </p:cNvPr>
            <p:cNvSpPr/>
            <p:nvPr/>
          </p:nvSpPr>
          <p:spPr>
            <a:xfrm>
              <a:off x="0" y="8572500"/>
              <a:ext cx="406854" cy="1714500"/>
            </a:xfrm>
            <a:prstGeom prst="rect">
              <a:avLst/>
            </a:prstGeom>
            <a:solidFill>
              <a:srgbClr val="00B3EB"/>
            </a:solidFill>
          </p:spPr>
          <p:txBody>
            <a:bodyPr/>
            <a:lstStyle/>
            <a:p>
              <a:endParaRPr lang="en-US"/>
            </a:p>
          </p:txBody>
        </p:sp>
        <p:sp>
          <p:nvSpPr>
            <p:cNvPr id="18" name="AutoShape 2">
              <a:extLst>
                <a:ext uri="{FF2B5EF4-FFF2-40B4-BE49-F238E27FC236}">
                  <a16:creationId xmlns:a16="http://schemas.microsoft.com/office/drawing/2014/main" id="{D155F20A-5F82-D208-54F7-89CDAF26670A}"/>
                </a:ext>
              </a:extLst>
            </p:cNvPr>
            <p:cNvSpPr/>
            <p:nvPr/>
          </p:nvSpPr>
          <p:spPr>
            <a:xfrm>
              <a:off x="0" y="5169876"/>
              <a:ext cx="406854" cy="1714500"/>
            </a:xfrm>
            <a:prstGeom prst="rect">
              <a:avLst/>
            </a:prstGeom>
            <a:solidFill>
              <a:srgbClr val="FF481E"/>
            </a:solidFill>
          </p:spPr>
          <p:txBody>
            <a:bodyPr/>
            <a:lstStyle/>
            <a:p>
              <a:endParaRPr lang="en-US"/>
            </a:p>
          </p:txBody>
        </p:sp>
        <p:sp>
          <p:nvSpPr>
            <p:cNvPr id="19" name="AutoShape 2">
              <a:extLst>
                <a:ext uri="{FF2B5EF4-FFF2-40B4-BE49-F238E27FC236}">
                  <a16:creationId xmlns:a16="http://schemas.microsoft.com/office/drawing/2014/main" id="{25F8F2A5-64B0-12E3-1195-88C79D4681AF}"/>
                </a:ext>
              </a:extLst>
            </p:cNvPr>
            <p:cNvSpPr/>
            <p:nvPr/>
          </p:nvSpPr>
          <p:spPr>
            <a:xfrm>
              <a:off x="0" y="95078"/>
              <a:ext cx="406854" cy="1714500"/>
            </a:xfrm>
            <a:prstGeom prst="rect">
              <a:avLst/>
            </a:prstGeom>
            <a:solidFill>
              <a:srgbClr val="28B473"/>
            </a:solidFill>
          </p:spPr>
          <p:txBody>
            <a:bodyPr/>
            <a:lstStyle/>
            <a:p>
              <a:endParaRPr lang="en-US"/>
            </a:p>
          </p:txBody>
        </p:sp>
        <p:sp>
          <p:nvSpPr>
            <p:cNvPr id="20" name="AutoShape 2">
              <a:extLst>
                <a:ext uri="{FF2B5EF4-FFF2-40B4-BE49-F238E27FC236}">
                  <a16:creationId xmlns:a16="http://schemas.microsoft.com/office/drawing/2014/main" id="{61D2F8B1-7DEB-4697-1B92-904A649C6EB3}"/>
                </a:ext>
              </a:extLst>
            </p:cNvPr>
            <p:cNvSpPr/>
            <p:nvPr/>
          </p:nvSpPr>
          <p:spPr>
            <a:xfrm>
              <a:off x="0" y="6858000"/>
              <a:ext cx="406854" cy="1714500"/>
            </a:xfrm>
            <a:prstGeom prst="rect">
              <a:avLst/>
            </a:prstGeom>
            <a:solidFill>
              <a:srgbClr val="6766BE"/>
            </a:solidFill>
          </p:spPr>
          <p:txBody>
            <a:bodyPr/>
            <a:lstStyle/>
            <a:p>
              <a:endParaRPr lang="en-US"/>
            </a:p>
          </p:txBody>
        </p:sp>
      </p:grpSp>
      <p:sp>
        <p:nvSpPr>
          <p:cNvPr id="3" name="TextBox 5">
            <a:extLst>
              <a:ext uri="{FF2B5EF4-FFF2-40B4-BE49-F238E27FC236}">
                <a16:creationId xmlns:a16="http://schemas.microsoft.com/office/drawing/2014/main" id="{F8A1DD52-F665-24AF-3362-5992151C57FB}"/>
              </a:ext>
            </a:extLst>
          </p:cNvPr>
          <p:cNvSpPr txBox="1"/>
          <p:nvPr/>
        </p:nvSpPr>
        <p:spPr>
          <a:xfrm>
            <a:off x="7162800" y="768331"/>
            <a:ext cx="10363200" cy="2747612"/>
          </a:xfrm>
          <a:prstGeom prst="rect">
            <a:avLst/>
          </a:prstGeom>
        </p:spPr>
        <p:txBody>
          <a:bodyPr wrap="square" lIns="0" tIns="0" rIns="0" bIns="0" rtlCol="0" anchor="t">
            <a:spAutoFit/>
          </a:bodyPr>
          <a:lstStyle/>
          <a:p>
            <a:pPr>
              <a:lnSpc>
                <a:spcPts val="3079"/>
              </a:lnSpc>
            </a:pPr>
            <a:endParaRPr lang="en-US" sz="3200" dirty="0">
              <a:solidFill>
                <a:schemeClr val="bg1"/>
              </a:solidFill>
              <a:latin typeface="+mj-lt"/>
            </a:endParaRPr>
          </a:p>
          <a:p>
            <a:pPr>
              <a:lnSpc>
                <a:spcPts val="3079"/>
              </a:lnSpc>
            </a:pPr>
            <a:r>
              <a:rPr lang="en-US" sz="3600" dirty="0">
                <a:solidFill>
                  <a:schemeClr val="bg1"/>
                </a:solidFill>
                <a:latin typeface="+mj-lt"/>
              </a:rPr>
              <a:t>The purpose of this session is to help participants recognize and reduce bias in interfaith conversations using practical dialogue skills that lower defensiveness, promote understanding, and prevent harm. </a:t>
            </a:r>
          </a:p>
          <a:p>
            <a:pPr>
              <a:lnSpc>
                <a:spcPts val="3079"/>
              </a:lnSpc>
              <a:spcBef>
                <a:spcPct val="0"/>
              </a:spcBef>
            </a:pPr>
            <a:endParaRPr lang="en-US" sz="2199" dirty="0">
              <a:solidFill>
                <a:srgbClr val="000000"/>
              </a:solidFill>
              <a:latin typeface="+mj-lt"/>
            </a:endParaRPr>
          </a:p>
        </p:txBody>
      </p:sp>
      <p:sp>
        <p:nvSpPr>
          <p:cNvPr id="6" name="TextBox 5">
            <a:extLst>
              <a:ext uri="{FF2B5EF4-FFF2-40B4-BE49-F238E27FC236}">
                <a16:creationId xmlns:a16="http://schemas.microsoft.com/office/drawing/2014/main" id="{2517242B-3B9D-1EA7-E185-0CACBFABE57C}"/>
              </a:ext>
            </a:extLst>
          </p:cNvPr>
          <p:cNvSpPr txBox="1"/>
          <p:nvPr/>
        </p:nvSpPr>
        <p:spPr>
          <a:xfrm>
            <a:off x="7162800" y="3811585"/>
            <a:ext cx="10591800" cy="3411640"/>
          </a:xfrm>
          <a:prstGeom prst="rect">
            <a:avLst/>
          </a:prstGeom>
        </p:spPr>
        <p:txBody>
          <a:bodyPr wrap="square" lIns="0" tIns="0" rIns="0" bIns="0" rtlCol="0" anchor="t">
            <a:spAutoFit/>
          </a:bodyPr>
          <a:lstStyle/>
          <a:p>
            <a:pPr marL="345436" lvl="1">
              <a:lnSpc>
                <a:spcPts val="4479"/>
              </a:lnSpc>
            </a:pPr>
            <a:r>
              <a:rPr lang="en-US" sz="3600" dirty="0">
                <a:solidFill>
                  <a:schemeClr val="bg1"/>
                </a:solidFill>
                <a:latin typeface="+mj-lt"/>
              </a:rPr>
              <a:t>After the session, participants will be able to: </a:t>
            </a:r>
          </a:p>
          <a:p>
            <a:pPr marL="690871" lvl="1" indent="-345435">
              <a:lnSpc>
                <a:spcPts val="4479"/>
              </a:lnSpc>
              <a:buFont typeface="Arial"/>
              <a:buChar char="•"/>
            </a:pPr>
            <a:r>
              <a:rPr lang="en-US" sz="3200" dirty="0">
                <a:solidFill>
                  <a:schemeClr val="bg1"/>
                </a:solidFill>
                <a:latin typeface="+mj-lt"/>
              </a:rPr>
              <a:t>Identify strategies for interrupting bias in interfaith conversations. </a:t>
            </a:r>
          </a:p>
          <a:p>
            <a:pPr marL="690871" lvl="1" indent="-345435">
              <a:lnSpc>
                <a:spcPts val="4479"/>
              </a:lnSpc>
              <a:buFont typeface="Arial"/>
              <a:buChar char="•"/>
            </a:pPr>
            <a:r>
              <a:rPr lang="en-US" sz="3200" dirty="0">
                <a:solidFill>
                  <a:schemeClr val="bg1"/>
                </a:solidFill>
                <a:latin typeface="+mj-lt"/>
              </a:rPr>
              <a:t>Apply these strategies in real-life dialogue settings. </a:t>
            </a:r>
          </a:p>
          <a:p>
            <a:pPr marL="690871" lvl="1" indent="-345435">
              <a:lnSpc>
                <a:spcPts val="4479"/>
              </a:lnSpc>
              <a:buFont typeface="Arial"/>
              <a:buChar char="•"/>
            </a:pPr>
            <a:r>
              <a:rPr lang="en-US" sz="3200" dirty="0">
                <a:solidFill>
                  <a:schemeClr val="bg1"/>
                </a:solidFill>
                <a:latin typeface="+mj-lt"/>
              </a:rPr>
              <a:t>Respond constructively when biased or misinformed comments arise.</a:t>
            </a:r>
            <a:endParaRPr lang="en-US" sz="2800" dirty="0">
              <a:solidFill>
                <a:schemeClr val="bg1"/>
              </a:solidFill>
              <a:latin typeface="+mj-lt"/>
            </a:endParaRPr>
          </a:p>
        </p:txBody>
      </p:sp>
    </p:spTree>
    <p:extLst>
      <p:ext uri="{BB962C8B-B14F-4D97-AF65-F5344CB8AC3E}">
        <p14:creationId xmlns:p14="http://schemas.microsoft.com/office/powerpoint/2010/main" val="274033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78FF-D17A-AB23-9116-ECC34C7AF02A}"/>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EA0DDC93-A670-180E-EF87-7417D2172098}"/>
              </a:ext>
            </a:extLst>
          </p:cNvPr>
          <p:cNvGrpSpPr/>
          <p:nvPr/>
        </p:nvGrpSpPr>
        <p:grpSpPr>
          <a:xfrm>
            <a:off x="-519916" y="-755522"/>
            <a:ext cx="20556550" cy="12040595"/>
            <a:chOff x="0" y="0"/>
            <a:chExt cx="15764500" cy="9233746"/>
          </a:xfrm>
          <a:solidFill>
            <a:schemeClr val="accent6"/>
          </a:solidFill>
        </p:grpSpPr>
        <p:sp>
          <p:nvSpPr>
            <p:cNvPr id="4" name="Freeform 4">
              <a:extLst>
                <a:ext uri="{FF2B5EF4-FFF2-40B4-BE49-F238E27FC236}">
                  <a16:creationId xmlns:a16="http://schemas.microsoft.com/office/drawing/2014/main" id="{466C7E22-71CB-B604-D8BA-032F774DBB54}"/>
                </a:ext>
              </a:extLst>
            </p:cNvPr>
            <p:cNvSpPr/>
            <p:nvPr/>
          </p:nvSpPr>
          <p:spPr>
            <a:xfrm>
              <a:off x="0" y="0"/>
              <a:ext cx="15764500" cy="9233746"/>
            </a:xfrm>
            <a:custGeom>
              <a:avLst/>
              <a:gdLst/>
              <a:ahLst/>
              <a:cxnLst/>
              <a:rect l="l" t="t" r="r" b="b"/>
              <a:pathLst>
                <a:path w="15764500" h="9233746">
                  <a:moveTo>
                    <a:pt x="0" y="0"/>
                  </a:moveTo>
                  <a:lnTo>
                    <a:pt x="15764500" y="0"/>
                  </a:lnTo>
                  <a:lnTo>
                    <a:pt x="15764500" y="9233746"/>
                  </a:lnTo>
                  <a:lnTo>
                    <a:pt x="0" y="9233746"/>
                  </a:lnTo>
                  <a:close/>
                </a:path>
              </a:pathLst>
            </a:custGeom>
            <a:grpFill/>
          </p:spPr>
          <p:txBody>
            <a:bodyPr/>
            <a:lstStyle/>
            <a:p>
              <a:endParaRPr lang="en-US"/>
            </a:p>
          </p:txBody>
        </p:sp>
        <p:sp>
          <p:nvSpPr>
            <p:cNvPr id="5" name="TextBox 5">
              <a:extLst>
                <a:ext uri="{FF2B5EF4-FFF2-40B4-BE49-F238E27FC236}">
                  <a16:creationId xmlns:a16="http://schemas.microsoft.com/office/drawing/2014/main" id="{882B8B41-4723-7AEA-EA98-E75944948579}"/>
                </a:ext>
              </a:extLst>
            </p:cNvPr>
            <p:cNvSpPr txBox="1"/>
            <p:nvPr/>
          </p:nvSpPr>
          <p:spPr>
            <a:xfrm>
              <a:off x="0" y="-28575"/>
              <a:ext cx="15764500" cy="9262321"/>
            </a:xfrm>
            <a:prstGeom prst="rect">
              <a:avLst/>
            </a:prstGeom>
            <a:grpFill/>
          </p:spPr>
          <p:txBody>
            <a:bodyPr lIns="23091" tIns="23091" rIns="23091" bIns="23091" rtlCol="0" anchor="ctr"/>
            <a:lstStyle/>
            <a:p>
              <a:pPr marL="0" marR="0" lvl="0" indent="0" algn="ctr" defTabSz="914400" rtl="0" eaLnBrk="1" fontAlgn="auto" latinLnBrk="0" hangingPunct="1">
                <a:lnSpc>
                  <a:spcPts val="954"/>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0FCBF9F0-6A23-FF66-5A51-F927C53111E1}"/>
              </a:ext>
            </a:extLst>
          </p:cNvPr>
          <p:cNvGrpSpPr/>
          <p:nvPr/>
        </p:nvGrpSpPr>
        <p:grpSpPr>
          <a:xfrm>
            <a:off x="-2195838" y="-1737067"/>
            <a:ext cx="22225824" cy="12776878"/>
            <a:chOff x="1496157" y="71042"/>
            <a:chExt cx="29634432" cy="17035837"/>
          </a:xfrm>
        </p:grpSpPr>
        <p:sp>
          <p:nvSpPr>
            <p:cNvPr id="7" name="Freeform 7">
              <a:extLst>
                <a:ext uri="{FF2B5EF4-FFF2-40B4-BE49-F238E27FC236}">
                  <a16:creationId xmlns:a16="http://schemas.microsoft.com/office/drawing/2014/main" id="{77FBB7C7-73EB-FF7A-B0B6-BBD935DEA214}"/>
                </a:ext>
              </a:extLst>
            </p:cNvPr>
            <p:cNvSpPr/>
            <p:nvPr/>
          </p:nvSpPr>
          <p:spPr>
            <a:xfrm rot="20940360">
              <a:off x="17218005" y="71042"/>
              <a:ext cx="13912584" cy="15111541"/>
            </a:xfrm>
            <a:custGeom>
              <a:avLst/>
              <a:gdLst/>
              <a:ahLst/>
              <a:cxnLst/>
              <a:rect l="l" t="t" r="r" b="b"/>
              <a:pathLst>
                <a:path w="13912584" h="15111541">
                  <a:moveTo>
                    <a:pt x="0" y="0"/>
                  </a:moveTo>
                  <a:lnTo>
                    <a:pt x="13912584" y="0"/>
                  </a:lnTo>
                  <a:lnTo>
                    <a:pt x="13912584"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sp>
          <p:nvSpPr>
            <p:cNvPr id="8" name="Freeform 8">
              <a:extLst>
                <a:ext uri="{FF2B5EF4-FFF2-40B4-BE49-F238E27FC236}">
                  <a16:creationId xmlns:a16="http://schemas.microsoft.com/office/drawing/2014/main" id="{ECC792A8-711C-FF50-4202-41EB6863D4E5}"/>
                </a:ext>
              </a:extLst>
            </p:cNvPr>
            <p:cNvSpPr/>
            <p:nvPr/>
          </p:nvSpPr>
          <p:spPr>
            <a:xfrm rot="20940360">
              <a:off x="1496157" y="1995338"/>
              <a:ext cx="13912584" cy="15111541"/>
            </a:xfrm>
            <a:custGeom>
              <a:avLst/>
              <a:gdLst/>
              <a:ahLst/>
              <a:cxnLst/>
              <a:rect l="l" t="t" r="r" b="b"/>
              <a:pathLst>
                <a:path w="13912584" h="15111541">
                  <a:moveTo>
                    <a:pt x="0" y="0"/>
                  </a:moveTo>
                  <a:lnTo>
                    <a:pt x="13912585" y="0"/>
                  </a:lnTo>
                  <a:lnTo>
                    <a:pt x="13912585" y="15111541"/>
                  </a:lnTo>
                  <a:lnTo>
                    <a:pt x="0" y="15111541"/>
                  </a:lnTo>
                  <a:lnTo>
                    <a:pt x="0" y="0"/>
                  </a:lnTo>
                  <a:close/>
                </a:path>
              </a:pathLst>
            </a:custGeom>
            <a:blipFill>
              <a:blip r:embed="rId3">
                <a:alphaModFix amt="17000"/>
              </a:blip>
              <a:stretch>
                <a:fillRect l="-6655" r="-6655"/>
              </a:stretch>
            </a:blipFill>
          </p:spPr>
          <p:txBody>
            <a:bodyPr/>
            <a:lstStyle/>
            <a:p>
              <a:endParaRPr lang="en-US" dirty="0"/>
            </a:p>
          </p:txBody>
        </p:sp>
      </p:grpSp>
      <p:sp>
        <p:nvSpPr>
          <p:cNvPr id="9" name="TextBox 15">
            <a:extLst>
              <a:ext uri="{FF2B5EF4-FFF2-40B4-BE49-F238E27FC236}">
                <a16:creationId xmlns:a16="http://schemas.microsoft.com/office/drawing/2014/main" id="{6AB3DEF3-ED2C-E8A4-117F-92F8CCC551FA}"/>
              </a:ext>
            </a:extLst>
          </p:cNvPr>
          <p:cNvSpPr txBox="1"/>
          <p:nvPr/>
        </p:nvSpPr>
        <p:spPr>
          <a:xfrm>
            <a:off x="2094451" y="5203077"/>
            <a:ext cx="14164411" cy="1154162"/>
          </a:xfrm>
          <a:prstGeom prst="rect">
            <a:avLst/>
          </a:prstGeom>
        </p:spPr>
        <p:txBody>
          <a:bodyPr wrap="square" lIns="0" tIns="0" rIns="0" bIns="0" rtlCol="0" anchor="t">
            <a:spAutoFit/>
          </a:bodyPr>
          <a:lstStyle/>
          <a:p>
            <a:pPr marL="0" marR="0" lvl="0" indent="0" algn="ctr" defTabSz="914400" rtl="0" eaLnBrk="1" fontAlgn="auto" latinLnBrk="0" hangingPunct="1">
              <a:lnSpc>
                <a:spcPts val="9000"/>
              </a:lnSpc>
              <a:spcBef>
                <a:spcPts val="0"/>
              </a:spcBef>
              <a:spcAft>
                <a:spcPts val="0"/>
              </a:spcAft>
              <a:buClrTx/>
              <a:buSzTx/>
              <a:buFontTx/>
              <a:buNone/>
              <a:tabLst/>
              <a:defRPr/>
            </a:pPr>
            <a:r>
              <a:rPr kumimoji="0" lang="en-US" sz="9000" b="1" i="0" u="none" strike="noStrike" kern="1200" cap="none" spc="-101" normalizeH="0" baseline="0" noProof="0" dirty="0">
                <a:ln>
                  <a:noFill/>
                </a:ln>
                <a:effectLst/>
                <a:uLnTx/>
                <a:uFillTx/>
                <a:latin typeface="Arial Bold"/>
                <a:ea typeface="Arial Bold"/>
                <a:cs typeface="Arial Bold"/>
                <a:sym typeface="Arial Bold"/>
              </a:rPr>
              <a:t>Lesson</a:t>
            </a:r>
          </a:p>
        </p:txBody>
      </p:sp>
      <p:pic>
        <p:nvPicPr>
          <p:cNvPr id="10" name="Picture 9" descr="A logo with white text&#10;&#10;AI-generated content may be incorrect.">
            <a:extLst>
              <a:ext uri="{FF2B5EF4-FFF2-40B4-BE49-F238E27FC236}">
                <a16:creationId xmlns:a16="http://schemas.microsoft.com/office/drawing/2014/main" id="{501E3D44-F757-E5DB-4B58-66BA0AC5C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0" y="7498080"/>
            <a:ext cx="4351012" cy="2900675"/>
          </a:xfrm>
          <a:prstGeom prst="rect">
            <a:avLst/>
          </a:prstGeom>
        </p:spPr>
      </p:pic>
      <p:sp>
        <p:nvSpPr>
          <p:cNvPr id="13" name="TextBox 12">
            <a:extLst>
              <a:ext uri="{FF2B5EF4-FFF2-40B4-BE49-F238E27FC236}">
                <a16:creationId xmlns:a16="http://schemas.microsoft.com/office/drawing/2014/main" id="{9C773E24-8C34-9DAD-E4C3-3D5874001C32}"/>
              </a:ext>
            </a:extLst>
          </p:cNvPr>
          <p:cNvSpPr txBox="1"/>
          <p:nvPr/>
        </p:nvSpPr>
        <p:spPr>
          <a:xfrm>
            <a:off x="457200" y="9784080"/>
            <a:ext cx="4114800" cy="369332"/>
          </a:xfrm>
          <a:prstGeom prst="rect">
            <a:avLst/>
          </a:prstGeom>
          <a:noFill/>
        </p:spPr>
        <p:txBody>
          <a:bodyPr wrap="square" rtlCol="0">
            <a:spAutoFit/>
          </a:bodyPr>
          <a:lstStyle/>
          <a:p>
            <a:r>
              <a:rPr lang="en-US" dirty="0">
                <a:latin typeface="+mj-lt"/>
              </a:rPr>
              <a:t>© 2026 Peace Through Action ® USA</a:t>
            </a:r>
          </a:p>
        </p:txBody>
      </p:sp>
      <p:sp>
        <p:nvSpPr>
          <p:cNvPr id="19" name="Slide Number Placeholder 10">
            <a:extLst>
              <a:ext uri="{FF2B5EF4-FFF2-40B4-BE49-F238E27FC236}">
                <a16:creationId xmlns:a16="http://schemas.microsoft.com/office/drawing/2014/main" id="{2CD52302-3B2F-04AC-3E5C-71888C5586F2}"/>
              </a:ext>
            </a:extLst>
          </p:cNvPr>
          <p:cNvSpPr>
            <a:spLocks noGrp="1"/>
          </p:cNvSpPr>
          <p:nvPr>
            <p:ph type="sldNum" sz="quarter" idx="4"/>
          </p:nvPr>
        </p:nvSpPr>
        <p:spPr>
          <a:xfrm>
            <a:off x="8755881" y="9784080"/>
            <a:ext cx="841549" cy="457200"/>
          </a:xfrm>
        </p:spPr>
        <p:txBody>
          <a:bodyPr/>
          <a:lstStyle/>
          <a:p>
            <a:fld id="{B6F15528-21DE-4FAA-801E-634DDDAF4B2B}" type="slidenum">
              <a:rPr lang="en-US" smtClean="0">
                <a:solidFill>
                  <a:schemeClr val="tx1"/>
                </a:solidFill>
                <a:latin typeface="+mj-lt"/>
              </a:rPr>
              <a:pPr/>
              <a:t>9</a:t>
            </a:fld>
            <a:endParaRPr lang="en-US" dirty="0">
              <a:solidFill>
                <a:schemeClr val="tx1"/>
              </a:solidFill>
              <a:latin typeface="+mj-lt"/>
            </a:endParaRPr>
          </a:p>
        </p:txBody>
      </p:sp>
    </p:spTree>
    <p:extLst>
      <p:ext uri="{BB962C8B-B14F-4D97-AF65-F5344CB8AC3E}">
        <p14:creationId xmlns:p14="http://schemas.microsoft.com/office/powerpoint/2010/main" val="2927297470"/>
      </p:ext>
    </p:extLst>
  </p:cSld>
  <p:clrMapOvr>
    <a:masterClrMapping/>
  </p:clrMapOvr>
</p:sld>
</file>

<file path=ppt/theme/theme1.xml><?xml version="1.0" encoding="utf-8"?>
<a:theme xmlns:a="http://schemas.openxmlformats.org/drawingml/2006/main" name="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aceAct Presentation.pptx" id="{D7E0AC58-57A2-4082-9B86-CEE578835643}" vid="{7E791D7E-3F23-40FB-83D9-115724A11B36}"/>
    </a:ext>
  </a:extLst>
</a:theme>
</file>

<file path=ppt/theme/theme2.xml><?xml version="1.0" encoding="utf-8"?>
<a:theme xmlns:a="http://schemas.openxmlformats.org/drawingml/2006/main" name="1_Peace Through Action">
  <a:themeElements>
    <a:clrScheme name="Peace Through Action Colors">
      <a:dk1>
        <a:sysClr val="windowText" lastClr="000000"/>
      </a:dk1>
      <a:lt1>
        <a:sysClr val="window" lastClr="FFFFFF"/>
      </a:lt1>
      <a:dk2>
        <a:srgbClr val="44546A"/>
      </a:dk2>
      <a:lt2>
        <a:srgbClr val="E7E6E6"/>
      </a:lt2>
      <a:accent1>
        <a:srgbClr val="0CB7EB"/>
      </a:accent1>
      <a:accent2>
        <a:srgbClr val="28B473"/>
      </a:accent2>
      <a:accent3>
        <a:srgbClr val="FFCD4D"/>
      </a:accent3>
      <a:accent4>
        <a:srgbClr val="FF4824"/>
      </a:accent4>
      <a:accent5>
        <a:srgbClr val="FF800E"/>
      </a:accent5>
      <a:accent6>
        <a:srgbClr val="6766BE"/>
      </a:accent6>
      <a:hlink>
        <a:srgbClr val="0CB7EB"/>
      </a:hlink>
      <a:folHlink>
        <a:srgbClr val="FF800E"/>
      </a:folHlink>
    </a:clrScheme>
    <a:fontScheme name="Peace Through Action Fonts">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D97D1CCE24A74FBA00E5B94CC02368" ma:contentTypeVersion="17" ma:contentTypeDescription="Create a new document." ma:contentTypeScope="" ma:versionID="77224f194f03f999d36aa4b776de8985">
  <xsd:schema xmlns:xsd="http://www.w3.org/2001/XMLSchema" xmlns:xs="http://www.w3.org/2001/XMLSchema" xmlns:p="http://schemas.microsoft.com/office/2006/metadata/properties" xmlns:ns2="75d603ba-cbb3-44f3-baa9-eb1ff38f7c8b" xmlns:ns3="e3c23434-2d3f-4aad-8e71-9f9b553e1342" targetNamespace="http://schemas.microsoft.com/office/2006/metadata/properties" ma:root="true" ma:fieldsID="52b89d602acc1c984b7b375755aefab6" ns2:_="" ns3:_="">
    <xsd:import namespace="75d603ba-cbb3-44f3-baa9-eb1ff38f7c8b"/>
    <xsd:import namespace="e3c23434-2d3f-4aad-8e71-9f9b553e13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603ba-cbb3-44f3-baa9-eb1ff38f7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252e26-336e-497e-83a3-6fb51111f2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c23434-2d3f-4aad-8e71-9f9b553e134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681faae-07ea-47bc-b804-6456deb5591a}" ma:internalName="TaxCatchAll" ma:showField="CatchAllData" ma:web="e3c23434-2d3f-4aad-8e71-9f9b553e134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d603ba-cbb3-44f3-baa9-eb1ff38f7c8b">
      <Terms xmlns="http://schemas.microsoft.com/office/infopath/2007/PartnerControls"/>
    </lcf76f155ced4ddcb4097134ff3c332f>
    <TaxCatchAll xmlns="e3c23434-2d3f-4aad-8e71-9f9b553e134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777A5-AB31-4718-A9EB-1BDA96FE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603ba-cbb3-44f3-baa9-eb1ff38f7c8b"/>
    <ds:schemaRef ds:uri="e3c23434-2d3f-4aad-8e71-9f9b553e1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1AD08-D816-4608-B3D7-945622374250}">
  <ds:schemaRefs>
    <ds:schemaRef ds:uri="http://purl.org/dc/elements/1.1/"/>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1a8f697c-f1b7-48e7-bc4d-e4387b134e83"/>
    <ds:schemaRef ds:uri="ea96d3fe-2679-4331-9d8f-dd83ba060bf2"/>
    <ds:schemaRef ds:uri="http://schemas.microsoft.com/office/2006/metadata/properties"/>
    <ds:schemaRef ds:uri="8680864b-a48c-4d2c-9600-d3af22d51460"/>
    <ds:schemaRef ds:uri="0c6314aa-e9ec-4a3f-a431-e0e011c2db7f"/>
    <ds:schemaRef ds:uri="75d603ba-cbb3-44f3-baa9-eb1ff38f7c8b"/>
    <ds:schemaRef ds:uri="e3c23434-2d3f-4aad-8e71-9f9b553e1342"/>
  </ds:schemaRefs>
</ds:datastoreItem>
</file>

<file path=customXml/itemProps3.xml><?xml version="1.0" encoding="utf-8"?>
<ds:datastoreItem xmlns:ds="http://schemas.openxmlformats.org/officeDocument/2006/customXml" ds:itemID="{CC1888D7-14AD-44D2-BF05-8F0DEB555B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PeaceAct Presentation</Template>
  <TotalTime>9097</TotalTime>
  <Words>3774</Words>
  <Application>Microsoft Office PowerPoint</Application>
  <PresentationFormat>Custom</PresentationFormat>
  <Paragraphs>478</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Constantia</vt:lpstr>
      <vt:lpstr>Avenir Bold</vt:lpstr>
      <vt:lpstr>Arial Bold</vt:lpstr>
      <vt:lpstr>Arial</vt:lpstr>
      <vt:lpstr>Calibri</vt:lpstr>
      <vt:lpstr>Peace Through Action</vt:lpstr>
      <vt:lpstr>1_Peace Through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Garrett Lloyd</dc:creator>
  <cp:lastModifiedBy>Garrett Lloyd</cp:lastModifiedBy>
  <cp:revision>69</cp:revision>
  <dcterms:created xsi:type="dcterms:W3CDTF">2025-07-24T12:56:49Z</dcterms:created>
  <dcterms:modified xsi:type="dcterms:W3CDTF">2026-02-06T23:04:28Z</dcterms:modified>
  <dc:identifier>DAF9LU-PpUw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0x010100BCD97D1CCE24A74FBA00E5B94CC02368</vt:lpwstr>
  </property>
  <property fmtid="{D5CDD505-2E9C-101B-9397-08002B2CF9AE}" pid="4" name="Order">
    <vt:lpwstr>1043900.00000000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