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0" r:id="rId4"/>
    <p:sldMasterId id="2147483774" r:id="rId5"/>
  </p:sldMasterIdLst>
  <p:notesMasterIdLst>
    <p:notesMasterId r:id="rId31"/>
  </p:notesMasterIdLst>
  <p:sldIdLst>
    <p:sldId id="329" r:id="rId6"/>
    <p:sldId id="363" r:id="rId7"/>
    <p:sldId id="282" r:id="rId8"/>
    <p:sldId id="388" r:id="rId9"/>
    <p:sldId id="330" r:id="rId10"/>
    <p:sldId id="334" r:id="rId11"/>
    <p:sldId id="378" r:id="rId12"/>
    <p:sldId id="278" r:id="rId13"/>
    <p:sldId id="417" r:id="rId14"/>
    <p:sldId id="411" r:id="rId15"/>
    <p:sldId id="418" r:id="rId16"/>
    <p:sldId id="410" r:id="rId17"/>
    <p:sldId id="419" r:id="rId18"/>
    <p:sldId id="422" r:id="rId19"/>
    <p:sldId id="420" r:id="rId20"/>
    <p:sldId id="412" r:id="rId21"/>
    <p:sldId id="421" r:id="rId22"/>
    <p:sldId id="351" r:id="rId23"/>
    <p:sldId id="380" r:id="rId24"/>
    <p:sldId id="381" r:id="rId25"/>
    <p:sldId id="382" r:id="rId26"/>
    <p:sldId id="273" r:id="rId27"/>
    <p:sldId id="383" r:id="rId28"/>
    <p:sldId id="395" r:id="rId29"/>
    <p:sldId id="272" r:id="rId30"/>
  </p:sldIdLst>
  <p:sldSz cx="18288000" cy="10287000"/>
  <p:notesSz cx="6858000" cy="9144000"/>
  <p:embeddedFontLst>
    <p:embeddedFont>
      <p:font typeface="Arial Bold" panose="020B0704020202020204" pitchFamily="34" charset="0"/>
      <p:bold r:id="rId32"/>
    </p:embeddedFont>
    <p:embeddedFont>
      <p:font typeface="Avenir Bold" panose="020B0604020202020204" charset="0"/>
      <p:regular r:id="rId33"/>
      <p:bold r:id="rId34"/>
    </p:embeddedFont>
    <p:embeddedFont>
      <p:font typeface="Constantia" panose="02030602050306030303"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BD572-F463-FDD3-F04C-8953157292F0}" name="Bob Reeg" initials="BR" userId="S::breeg@peacethroughaction.org::e5b7f800-2f60-4b06-b385-760bc70ec3c5" providerId="AD"/>
  <p188:author id="{64CD50B0-0C9F-EC08-41B8-C22BDECF2318}" name="Kelly Connelly" initials="KC" userId="S::KConnelly@bdconnect.com::9458b4b6-000b-4703-92ad-092b3d2c3e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E"/>
    <a:srgbClr val="01B3EC"/>
    <a:srgbClr val="28B473"/>
    <a:srgbClr val="FFCD4D"/>
    <a:srgbClr val="6766BE"/>
    <a:srgbClr val="FF481E"/>
    <a:srgbClr val="0C2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983" autoAdjust="0"/>
  </p:normalViewPr>
  <p:slideViewPr>
    <p:cSldViewPr>
      <p:cViewPr varScale="1">
        <p:scale>
          <a:sx n="31" d="100"/>
          <a:sy n="31" d="100"/>
        </p:scale>
        <p:origin x="18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D4643-EC11-ED41-B992-51C325DB31B1}"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0393A-23D1-044A-900D-DE612A738F71}" type="slidenum">
              <a:rPr lang="en-US" smtClean="0"/>
              <a:t>‹#›</a:t>
            </a:fld>
            <a:endParaRPr lang="en-US"/>
          </a:p>
        </p:txBody>
      </p:sp>
    </p:spTree>
    <p:extLst>
      <p:ext uri="{BB962C8B-B14F-4D97-AF65-F5344CB8AC3E}">
        <p14:creationId xmlns:p14="http://schemas.microsoft.com/office/powerpoint/2010/main" val="68735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Thank you for choosing to join this session on [module title].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looking forward to learning how we can increase peace in our relationships and communities.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[state your first name and last name.] [State any role you hold that explains why you are leading this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leading this session as a volunteer with Peace Through Action USA.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a:t>
            </a:fld>
            <a:endParaRPr lang="en-US"/>
          </a:p>
        </p:txBody>
      </p:sp>
    </p:spTree>
    <p:extLst>
      <p:ext uri="{BB962C8B-B14F-4D97-AF65-F5344CB8AC3E}">
        <p14:creationId xmlns:p14="http://schemas.microsoft.com/office/powerpoint/2010/main" val="369418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Three Key Strategies for Responding to Harm at Work </a:t>
            </a:r>
            <a:r>
              <a:rPr lang="en-US" sz="1200" kern="1200" dirty="0">
                <a:solidFill>
                  <a:schemeClr val="tx1"/>
                </a:solidFill>
                <a:effectLst/>
                <a:latin typeface="+mn-lt"/>
                <a:ea typeface="+mn-ea"/>
                <a:cs typeface="+mn-cs"/>
              </a:rPr>
              <a:t>(3 Minutes)</a:t>
            </a:r>
          </a:p>
          <a:p>
            <a:r>
              <a:rPr lang="en-US" sz="1200" u="sng" kern="1200" dirty="0">
                <a:solidFill>
                  <a:schemeClr val="tx1"/>
                </a:solidFill>
                <a:effectLst/>
                <a:latin typeface="+mn-lt"/>
                <a:ea typeface="+mn-ea"/>
                <a:cs typeface="+mn-cs"/>
              </a:rPr>
              <a:t>Three Key Strategies for Reducing Harm at Work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Buy Time</a:t>
            </a:r>
          </a:p>
          <a:p>
            <a:r>
              <a:rPr lang="en-US" sz="1200" kern="1200" dirty="0">
                <a:solidFill>
                  <a:schemeClr val="tx1"/>
                </a:solidFill>
                <a:effectLst/>
                <a:latin typeface="+mn-lt"/>
                <a:ea typeface="+mn-ea"/>
                <a:cs typeface="+mn-cs"/>
              </a:rPr>
              <a:t>Create a pause so you can respond instead of react. </a:t>
            </a:r>
          </a:p>
          <a:p>
            <a:r>
              <a:rPr lang="en-US" sz="1200" kern="1200" dirty="0">
                <a:solidFill>
                  <a:schemeClr val="tx1"/>
                </a:solidFill>
                <a:effectLst/>
                <a:latin typeface="+mn-lt"/>
                <a:ea typeface="+mn-ea"/>
                <a:cs typeface="+mn-cs"/>
              </a:rPr>
              <a:t>Examples: </a:t>
            </a:r>
          </a:p>
          <a:p>
            <a:pPr lvl="0"/>
            <a:r>
              <a:rPr lang="en-US" sz="1200" kern="1200" dirty="0">
                <a:solidFill>
                  <a:schemeClr val="tx1"/>
                </a:solidFill>
                <a:effectLst/>
                <a:latin typeface="+mn-lt"/>
                <a:ea typeface="+mn-ea"/>
                <a:cs typeface="+mn-cs"/>
              </a:rPr>
              <a:t>“Let’s pause for a moment.”</a:t>
            </a:r>
          </a:p>
          <a:p>
            <a:pPr lvl="0"/>
            <a:r>
              <a:rPr lang="en-US" sz="1200" kern="1200" dirty="0">
                <a:solidFill>
                  <a:schemeClr val="tx1"/>
                </a:solidFill>
                <a:effectLst/>
                <a:latin typeface="+mn-lt"/>
                <a:ea typeface="+mn-ea"/>
                <a:cs typeface="+mn-cs"/>
              </a:rPr>
              <a:t>“I need a second to think about that.”</a:t>
            </a:r>
          </a:p>
          <a:p>
            <a:pPr lvl="0"/>
            <a:r>
              <a:rPr lang="en-US" sz="1200" kern="1200" dirty="0">
                <a:solidFill>
                  <a:schemeClr val="tx1"/>
                </a:solidFill>
                <a:effectLst/>
                <a:latin typeface="+mn-lt"/>
                <a:ea typeface="+mn-ea"/>
                <a:cs typeface="+mn-cs"/>
              </a:rPr>
              <a:t>2.) Name the Standard </a:t>
            </a:r>
          </a:p>
          <a:p>
            <a:r>
              <a:rPr lang="en-US" sz="1200" kern="1200" dirty="0">
                <a:solidFill>
                  <a:schemeClr val="tx1"/>
                </a:solidFill>
                <a:effectLst/>
                <a:latin typeface="+mn-lt"/>
                <a:ea typeface="+mn-ea"/>
                <a:cs typeface="+mn-cs"/>
              </a:rPr>
              <a:t>Anchor the response in a shared workplace value or norm. </a:t>
            </a:r>
          </a:p>
          <a:p>
            <a:r>
              <a:rPr lang="en-US" sz="1200" kern="1200" dirty="0">
                <a:solidFill>
                  <a:schemeClr val="tx1"/>
                </a:solidFill>
                <a:effectLst/>
                <a:latin typeface="+mn-lt"/>
                <a:ea typeface="+mn-ea"/>
                <a:cs typeface="+mn-cs"/>
              </a:rPr>
              <a:t>Examples: </a:t>
            </a:r>
          </a:p>
          <a:p>
            <a:pPr lvl="0"/>
            <a:r>
              <a:rPr lang="en-US" sz="1200" kern="1200" dirty="0">
                <a:solidFill>
                  <a:schemeClr val="tx1"/>
                </a:solidFill>
                <a:effectLst/>
                <a:latin typeface="+mn-lt"/>
                <a:ea typeface="+mn-ea"/>
                <a:cs typeface="+mn-cs"/>
              </a:rPr>
              <a:t>“Let’s keep this respectful – everyone’s input matters here.”</a:t>
            </a:r>
          </a:p>
          <a:p>
            <a:pPr lvl="0"/>
            <a:r>
              <a:rPr lang="en-US" sz="1200" kern="1200" dirty="0">
                <a:solidFill>
                  <a:schemeClr val="tx1"/>
                </a:solidFill>
                <a:effectLst/>
                <a:latin typeface="+mn-lt"/>
                <a:ea typeface="+mn-ea"/>
                <a:cs typeface="+mn-cs"/>
              </a:rPr>
              <a:t>“On our team, we don’t make comments about someone’s identity.”</a:t>
            </a:r>
          </a:p>
          <a:p>
            <a:pPr lvl="0"/>
            <a:r>
              <a:rPr lang="en-US" sz="1200" kern="1200" dirty="0">
                <a:solidFill>
                  <a:schemeClr val="tx1"/>
                </a:solidFill>
                <a:effectLst/>
                <a:latin typeface="+mn-lt"/>
                <a:ea typeface="+mn-ea"/>
                <a:cs typeface="+mn-cs"/>
              </a:rPr>
              <a:t>3.) Call-In for Repair</a:t>
            </a:r>
          </a:p>
          <a:p>
            <a:r>
              <a:rPr lang="en-US" sz="1200" kern="1200" dirty="0">
                <a:solidFill>
                  <a:schemeClr val="tx1"/>
                </a:solidFill>
                <a:effectLst/>
                <a:latin typeface="+mn-lt"/>
                <a:ea typeface="+mn-ea"/>
                <a:cs typeface="+mn-cs"/>
              </a:rPr>
              <a:t>Invite a do-over with dignity, rather than shaming. </a:t>
            </a:r>
          </a:p>
          <a:p>
            <a:r>
              <a:rPr lang="en-US" sz="1200" kern="1200" dirty="0">
                <a:solidFill>
                  <a:schemeClr val="tx1"/>
                </a:solidFill>
                <a:effectLst/>
                <a:latin typeface="+mn-lt"/>
                <a:ea typeface="+mn-ea"/>
                <a:cs typeface="+mn-cs"/>
              </a:rPr>
              <a:t>Examples:</a:t>
            </a:r>
          </a:p>
          <a:p>
            <a:pPr lvl="0"/>
            <a:r>
              <a:rPr lang="en-US" sz="1200" kern="1200" dirty="0">
                <a:solidFill>
                  <a:schemeClr val="tx1"/>
                </a:solidFill>
                <a:effectLst/>
                <a:latin typeface="+mn-lt"/>
                <a:ea typeface="+mn-ea"/>
                <a:cs typeface="+mn-cs"/>
              </a:rPr>
              <a:t>“Would you like to rephrase that?”</a:t>
            </a:r>
          </a:p>
          <a:p>
            <a:pPr lvl="0"/>
            <a:r>
              <a:rPr lang="en-US" sz="1200" kern="1200" dirty="0">
                <a:solidFill>
                  <a:schemeClr val="tx1"/>
                </a:solidFill>
                <a:effectLst/>
                <a:latin typeface="+mn-lt"/>
                <a:ea typeface="+mn-ea"/>
                <a:cs typeface="+mn-cs"/>
              </a:rPr>
              <a:t>“Can we try that again in a more constructive way?”</a:t>
            </a:r>
          </a:p>
          <a:p>
            <a:r>
              <a:rPr lang="en-US" sz="1200" kern="1200" dirty="0">
                <a:solidFill>
                  <a:schemeClr val="tx1"/>
                </a:solidFill>
                <a:effectLst/>
                <a:latin typeface="+mn-lt"/>
                <a:ea typeface="+mn-ea"/>
                <a:cs typeface="+mn-cs"/>
              </a:rPr>
              <a:t>You can use one, two, or all three. The goal is to reduce harm and invite better behavior, not win an argument. </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10</a:t>
            </a:fld>
            <a:endParaRPr lang="en-US"/>
          </a:p>
        </p:txBody>
      </p:sp>
    </p:spTree>
    <p:extLst>
      <p:ext uri="{BB962C8B-B14F-4D97-AF65-F5344CB8AC3E}">
        <p14:creationId xmlns:p14="http://schemas.microsoft.com/office/powerpoint/2010/main" val="315035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11</a:t>
            </a:fld>
            <a:endParaRPr lang="en-US"/>
          </a:p>
        </p:txBody>
      </p:sp>
    </p:spTree>
    <p:extLst>
      <p:ext uri="{BB962C8B-B14F-4D97-AF65-F5344CB8AC3E}">
        <p14:creationId xmlns:p14="http://schemas.microsoft.com/office/powerpoint/2010/main" val="305318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Guided Practice </a:t>
            </a:r>
            <a:r>
              <a:rPr lang="en-US" sz="1200" kern="1200" dirty="0">
                <a:solidFill>
                  <a:schemeClr val="tx1"/>
                </a:solidFill>
                <a:effectLst/>
                <a:latin typeface="+mn-lt"/>
                <a:ea typeface="+mn-ea"/>
                <a:cs typeface="+mn-cs"/>
              </a:rPr>
              <a:t>(4 Minutes)</a:t>
            </a:r>
          </a:p>
          <a:p>
            <a:r>
              <a:rPr lang="en-US" sz="1200" b="1" kern="1200" dirty="0">
                <a:solidFill>
                  <a:schemeClr val="tx1"/>
                </a:solidFill>
                <a:effectLst/>
                <a:latin typeface="+mn-lt"/>
                <a:ea typeface="+mn-ea"/>
                <a:cs typeface="+mn-cs"/>
              </a:rPr>
              <a:t>Workplace Pairs Practice </a:t>
            </a:r>
            <a:r>
              <a:rPr lang="en-US" sz="1200" kern="1200" dirty="0">
                <a:solidFill>
                  <a:schemeClr val="tx1"/>
                </a:solidFill>
                <a:effectLst/>
                <a:latin typeface="+mn-lt"/>
                <a:ea typeface="+mn-ea"/>
                <a:cs typeface="+mn-cs"/>
              </a:rPr>
              <a:t>(4 Minutes)</a:t>
            </a:r>
          </a:p>
          <a:p>
            <a:r>
              <a:rPr lang="en-US" sz="1200" u="sng" kern="1200" dirty="0">
                <a:solidFill>
                  <a:schemeClr val="tx1"/>
                </a:solidFill>
                <a:effectLst/>
                <a:latin typeface="+mn-lt"/>
                <a:ea typeface="+mn-ea"/>
                <a:cs typeface="+mn-cs"/>
              </a:rPr>
              <a:t>Guided Practice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Instructions: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Divide participants into pairs.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One person plays the Speaker, the other the Responder.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a:t>
            </a:r>
          </a:p>
          <a:p>
            <a:r>
              <a:rPr lang="en-US" sz="1200" kern="1200" dirty="0">
                <a:solidFill>
                  <a:schemeClr val="tx1"/>
                </a:solidFill>
                <a:effectLst/>
                <a:latin typeface="+mn-lt"/>
                <a:ea typeface="+mn-ea"/>
                <a:cs typeface="+mn-cs"/>
              </a:rPr>
              <a:t>In a meeting, someone says: </a:t>
            </a:r>
          </a:p>
          <a:p>
            <a:r>
              <a:rPr lang="en-US" sz="1200" kern="1200" dirty="0">
                <a:solidFill>
                  <a:schemeClr val="tx1"/>
                </a:solidFill>
                <a:effectLst/>
                <a:latin typeface="+mn-lt"/>
                <a:ea typeface="+mn-ea"/>
                <a:cs typeface="+mn-cs"/>
              </a:rPr>
              <a:t>“We don’t need more input from you on this.” </a:t>
            </a:r>
          </a:p>
          <a:p>
            <a:r>
              <a:rPr lang="en-US" sz="1200" b="1" kern="1200" dirty="0">
                <a:solidFill>
                  <a:schemeClr val="tx1"/>
                </a:solidFill>
                <a:effectLst/>
                <a:latin typeface="+mn-lt"/>
                <a:ea typeface="+mn-ea"/>
                <a:cs typeface="+mn-cs"/>
              </a:rPr>
              <a:t>Constraints for the Responder: </a:t>
            </a:r>
          </a:p>
          <a:p>
            <a:pPr lvl="0"/>
            <a:r>
              <a:rPr lang="en-US" sz="1200" kern="1200" dirty="0">
                <a:solidFill>
                  <a:schemeClr val="tx1"/>
                </a:solidFill>
                <a:effectLst/>
                <a:latin typeface="+mn-lt"/>
                <a:ea typeface="+mn-ea"/>
                <a:cs typeface="+mn-cs"/>
              </a:rPr>
              <a:t>You have about 2 minutes.</a:t>
            </a:r>
          </a:p>
          <a:p>
            <a:pPr lvl="0"/>
            <a:r>
              <a:rPr lang="en-US" sz="1200" kern="1200" dirty="0">
                <a:solidFill>
                  <a:schemeClr val="tx1"/>
                </a:solidFill>
                <a:effectLst/>
                <a:latin typeface="+mn-lt"/>
                <a:ea typeface="+mn-ea"/>
                <a:cs typeface="+mn-cs"/>
              </a:rPr>
              <a:t>You want to reduce harm without escalating. </a:t>
            </a:r>
          </a:p>
          <a:p>
            <a:pPr lvl="0"/>
            <a:r>
              <a:rPr lang="en-US" sz="1200" kern="1200" dirty="0">
                <a:solidFill>
                  <a:schemeClr val="tx1"/>
                </a:solidFill>
                <a:effectLst/>
                <a:latin typeface="+mn-lt"/>
                <a:ea typeface="+mn-ea"/>
                <a:cs typeface="+mn-cs"/>
              </a:rPr>
              <a:t>You may use one or more of the three strategies. </a:t>
            </a:r>
          </a:p>
          <a:p>
            <a:r>
              <a:rPr lang="en-US" sz="1200" b="1" kern="1200" dirty="0">
                <a:solidFill>
                  <a:schemeClr val="tx1"/>
                </a:solidFill>
                <a:effectLst/>
                <a:latin typeface="+mn-lt"/>
                <a:ea typeface="+mn-ea"/>
                <a:cs typeface="+mn-cs"/>
              </a:rPr>
              <a:t>Responder</a:t>
            </a:r>
            <a:r>
              <a:rPr lang="en-US" sz="1200" kern="1200" dirty="0">
                <a:solidFill>
                  <a:schemeClr val="tx1"/>
                </a:solidFill>
                <a:effectLst/>
                <a:latin typeface="+mn-lt"/>
                <a:ea typeface="+mn-ea"/>
                <a:cs typeface="+mn-cs"/>
              </a:rPr>
              <a:t>: Use Buy Time, Name the Standard, or the Call-In strategies, as appropriate. </a:t>
            </a:r>
          </a:p>
          <a:p>
            <a:r>
              <a:rPr lang="en-US" sz="1200" kern="1200" dirty="0">
                <a:solidFill>
                  <a:schemeClr val="tx1"/>
                </a:solidFill>
                <a:effectLst/>
                <a:latin typeface="+mn-lt"/>
                <a:ea typeface="+mn-ea"/>
                <a:cs typeface="+mn-cs"/>
              </a:rPr>
              <a:t>Switch roles halfway through. </a:t>
            </a:r>
          </a:p>
          <a:p>
            <a:r>
              <a:rPr lang="en-US" sz="1200" i="1" kern="1200" dirty="0">
                <a:solidFill>
                  <a:schemeClr val="tx1"/>
                </a:solidFill>
                <a:effectLst/>
                <a:latin typeface="+mn-lt"/>
                <a:ea typeface="+mn-ea"/>
                <a:cs typeface="+mn-cs"/>
              </a:rPr>
              <a:t>Debrief: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made the response feel firm but not aggressive? What language helped lower tension?</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12</a:t>
            </a:fld>
            <a:endParaRPr lang="en-US"/>
          </a:p>
        </p:txBody>
      </p:sp>
    </p:spTree>
    <p:extLst>
      <p:ext uri="{BB962C8B-B14F-4D97-AF65-F5344CB8AC3E}">
        <p14:creationId xmlns:p14="http://schemas.microsoft.com/office/powerpoint/2010/main" val="106380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625F-9CD5-ACD0-AE5B-14496DA81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6FA48-2B4B-87B6-1AA7-573362CF6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C82FD-E9B8-A2E4-016B-1C92A2B80532}"/>
              </a:ext>
            </a:extLst>
          </p:cNvPr>
          <p:cNvSpPr>
            <a:spLocks noGrp="1"/>
          </p:cNvSpPr>
          <p:nvPr>
            <p:ph type="body" idx="1"/>
          </p:nvPr>
        </p:nvSpPr>
        <p:spPr/>
        <p:txBody>
          <a:bodyPr/>
          <a:lstStyle/>
          <a:p>
            <a:r>
              <a:rPr lang="en-US" dirty="0"/>
              <a:t>Go to Next Slide</a:t>
            </a:r>
          </a:p>
        </p:txBody>
      </p:sp>
      <p:sp>
        <p:nvSpPr>
          <p:cNvPr id="4" name="Slide Number Placeholder 3">
            <a:extLst>
              <a:ext uri="{FF2B5EF4-FFF2-40B4-BE49-F238E27FC236}">
                <a16:creationId xmlns:a16="http://schemas.microsoft.com/office/drawing/2014/main" id="{4C7C1547-50AB-58F8-2709-6D0A862D506E}"/>
              </a:ext>
            </a:extLst>
          </p:cNvPr>
          <p:cNvSpPr>
            <a:spLocks noGrp="1"/>
          </p:cNvSpPr>
          <p:nvPr>
            <p:ph type="sldNum" sz="quarter" idx="5"/>
          </p:nvPr>
        </p:nvSpPr>
        <p:spPr/>
        <p:txBody>
          <a:bodyPr/>
          <a:lstStyle/>
          <a:p>
            <a:fld id="{A640393A-23D1-044A-900D-DE612A738F71}" type="slidenum">
              <a:rPr lang="en-US" smtClean="0"/>
              <a:t>13</a:t>
            </a:fld>
            <a:endParaRPr lang="en-US"/>
          </a:p>
        </p:txBody>
      </p:sp>
    </p:spTree>
    <p:extLst>
      <p:ext uri="{BB962C8B-B14F-4D97-AF65-F5344CB8AC3E}">
        <p14:creationId xmlns:p14="http://schemas.microsoft.com/office/powerpoint/2010/main" val="175250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Applied Practice </a:t>
            </a:r>
            <a:r>
              <a:rPr lang="en-US" sz="1200" kern="1200" dirty="0">
                <a:solidFill>
                  <a:schemeClr val="tx1"/>
                </a:solidFill>
                <a:effectLst/>
                <a:latin typeface="+mn-lt"/>
                <a:ea typeface="+mn-ea"/>
                <a:cs typeface="+mn-cs"/>
              </a:rPr>
              <a:t>(6 Minutes)</a:t>
            </a:r>
          </a:p>
          <a:p>
            <a:r>
              <a:rPr lang="en-US" sz="1200" b="1" kern="1200" dirty="0">
                <a:solidFill>
                  <a:schemeClr val="tx1"/>
                </a:solidFill>
                <a:effectLst/>
                <a:latin typeface="+mn-lt"/>
                <a:ea typeface="+mn-ea"/>
                <a:cs typeface="+mn-cs"/>
              </a:rPr>
              <a:t>High-Stakes Workplace Scenario (Groups of 4-5)</a:t>
            </a:r>
            <a:r>
              <a:rPr lang="en-US" sz="1200" kern="1200" dirty="0">
                <a:solidFill>
                  <a:schemeClr val="tx1"/>
                </a:solidFill>
                <a:effectLst/>
                <a:latin typeface="+mn-lt"/>
                <a:ea typeface="+mn-ea"/>
                <a:cs typeface="+mn-cs"/>
              </a:rPr>
              <a:t> (6 Minutes)</a:t>
            </a:r>
          </a:p>
          <a:p>
            <a:r>
              <a:rPr lang="en-US" sz="1200" u="sng" kern="1200" dirty="0">
                <a:solidFill>
                  <a:schemeClr val="tx1"/>
                </a:solidFill>
                <a:effectLst/>
                <a:latin typeface="+mn-lt"/>
                <a:ea typeface="+mn-ea"/>
                <a:cs typeface="+mn-cs"/>
              </a:rPr>
              <a:t>Applied Practice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Instructions: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Form groups of 4-5. Assign the following roles: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Target</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Responder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Bystander or Manager</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Observers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Scenario: </a:t>
            </a:r>
          </a:p>
          <a:p>
            <a:r>
              <a:rPr lang="en-US" sz="1200" kern="1200" dirty="0">
                <a:solidFill>
                  <a:schemeClr val="tx1"/>
                </a:solidFill>
                <a:effectLst/>
                <a:latin typeface="+mn-lt"/>
                <a:ea typeface="+mn-ea"/>
                <a:cs typeface="+mn-cs"/>
              </a:rPr>
              <a:t>A senior peer says to a teammate in front of others: </a:t>
            </a:r>
          </a:p>
          <a:p>
            <a:r>
              <a:rPr lang="en-US" sz="1200" kern="1200" dirty="0">
                <a:solidFill>
                  <a:schemeClr val="tx1"/>
                </a:solidFill>
                <a:effectLst/>
                <a:latin typeface="+mn-lt"/>
                <a:ea typeface="+mn-ea"/>
                <a:cs typeface="+mn-cs"/>
              </a:rPr>
              <a:t>“You’re always slowing us down.”</a:t>
            </a:r>
          </a:p>
          <a:p>
            <a:r>
              <a:rPr lang="en-US" sz="1200" b="1" kern="1200" dirty="0">
                <a:solidFill>
                  <a:schemeClr val="tx1"/>
                </a:solidFill>
                <a:effectLst/>
                <a:latin typeface="+mn-lt"/>
                <a:ea typeface="+mn-ea"/>
                <a:cs typeface="+mn-cs"/>
              </a:rPr>
              <a:t>Constraints for the Responder:</a:t>
            </a:r>
          </a:p>
          <a:p>
            <a:pPr lvl="0"/>
            <a:r>
              <a:rPr lang="en-US" sz="1200" kern="1200" dirty="0">
                <a:solidFill>
                  <a:schemeClr val="tx1"/>
                </a:solidFill>
                <a:effectLst/>
                <a:latin typeface="+mn-lt"/>
                <a:ea typeface="+mn-ea"/>
                <a:cs typeface="+mn-cs"/>
              </a:rPr>
              <a:t>The comment happened publicly. </a:t>
            </a:r>
          </a:p>
          <a:p>
            <a:pPr lvl="0"/>
            <a:r>
              <a:rPr lang="en-US" sz="1200" kern="1200" dirty="0">
                <a:solidFill>
                  <a:schemeClr val="tx1"/>
                </a:solidFill>
                <a:effectLst/>
                <a:latin typeface="+mn-lt"/>
                <a:ea typeface="+mn-ea"/>
                <a:cs typeface="+mn-cs"/>
              </a:rPr>
              <a:t>Power dynamics are present.</a:t>
            </a:r>
          </a:p>
          <a:p>
            <a:pPr lvl="0"/>
            <a:r>
              <a:rPr lang="en-US" sz="1200" kern="1200" dirty="0">
                <a:solidFill>
                  <a:schemeClr val="tx1"/>
                </a:solidFill>
                <a:effectLst/>
                <a:latin typeface="+mn-lt"/>
                <a:ea typeface="+mn-ea"/>
                <a:cs typeface="+mn-cs"/>
              </a:rPr>
              <a:t>You must keep the response under 3 minutes.</a:t>
            </a:r>
          </a:p>
          <a:p>
            <a:pPr lvl="0"/>
            <a:r>
              <a:rPr lang="en-US" sz="1200" kern="1200" dirty="0">
                <a:solidFill>
                  <a:schemeClr val="tx1"/>
                </a:solidFill>
                <a:effectLst/>
                <a:latin typeface="+mn-lt"/>
                <a:ea typeface="+mn-ea"/>
                <a:cs typeface="+mn-cs"/>
              </a:rPr>
              <a:t>The goal is de-escalation and repair. </a:t>
            </a:r>
          </a:p>
          <a:p>
            <a:r>
              <a:rPr lang="en-US" sz="1200" b="1" kern="1200" dirty="0">
                <a:solidFill>
                  <a:schemeClr val="tx1"/>
                </a:solidFill>
                <a:effectLst/>
                <a:latin typeface="+mn-lt"/>
                <a:ea typeface="+mn-ea"/>
                <a:cs typeface="+mn-cs"/>
              </a:rPr>
              <a:t>Responder</a:t>
            </a:r>
            <a:r>
              <a:rPr lang="en-US" sz="1200" kern="1200" dirty="0">
                <a:solidFill>
                  <a:schemeClr val="tx1"/>
                </a:solidFill>
                <a:effectLst/>
                <a:latin typeface="+mn-lt"/>
                <a:ea typeface="+mn-ea"/>
                <a:cs typeface="+mn-cs"/>
              </a:rPr>
              <a:t>: Use the Buy Time, Name the Standard, and Call-In strategies, as appropriate. </a:t>
            </a:r>
          </a:p>
          <a:p>
            <a:r>
              <a:rPr lang="en-US" sz="1200" b="1" kern="1200" dirty="0">
                <a:solidFill>
                  <a:schemeClr val="tx1"/>
                </a:solidFill>
                <a:effectLst/>
                <a:latin typeface="+mn-lt"/>
                <a:ea typeface="+mn-ea"/>
                <a:cs typeface="+mn-cs"/>
              </a:rPr>
              <a:t>Observers</a:t>
            </a:r>
            <a:r>
              <a:rPr lang="en-US" sz="1200" kern="1200" dirty="0">
                <a:solidFill>
                  <a:schemeClr val="tx1"/>
                </a:solidFill>
                <a:effectLst/>
                <a:latin typeface="+mn-lt"/>
                <a:ea typeface="+mn-ea"/>
                <a:cs typeface="+mn-cs"/>
              </a:rPr>
              <a:t>: Capture exact phrases that reduced harm or invited repair. </a:t>
            </a:r>
          </a:p>
          <a:p>
            <a:r>
              <a:rPr lang="en-US" sz="1200" i="1" kern="1200" dirty="0">
                <a:solidFill>
                  <a:schemeClr val="tx1"/>
                </a:solidFill>
                <a:effectLst/>
                <a:latin typeface="+mn-lt"/>
                <a:ea typeface="+mn-ea"/>
                <a:cs typeface="+mn-cs"/>
              </a:rPr>
              <a:t>Debrief: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Observers share one phrase that worked well and why.</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14</a:t>
            </a:fld>
            <a:endParaRPr lang="en-US"/>
          </a:p>
        </p:txBody>
      </p:sp>
    </p:spTree>
    <p:extLst>
      <p:ext uri="{BB962C8B-B14F-4D97-AF65-F5344CB8AC3E}">
        <p14:creationId xmlns:p14="http://schemas.microsoft.com/office/powerpoint/2010/main" val="272827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15</a:t>
            </a:fld>
            <a:endParaRPr lang="en-US"/>
          </a:p>
        </p:txBody>
      </p:sp>
    </p:spTree>
    <p:extLst>
      <p:ext uri="{BB962C8B-B14F-4D97-AF65-F5344CB8AC3E}">
        <p14:creationId xmlns:p14="http://schemas.microsoft.com/office/powerpoint/2010/main" val="295256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Reflection </a:t>
            </a:r>
            <a:r>
              <a:rPr lang="en-US" sz="1200" kern="1200" dirty="0">
                <a:solidFill>
                  <a:schemeClr val="tx1"/>
                </a:solidFill>
                <a:effectLst/>
                <a:latin typeface="+mn-lt"/>
                <a:ea typeface="+mn-ea"/>
                <a:cs typeface="+mn-cs"/>
              </a:rPr>
              <a:t>(3 Minutes)</a:t>
            </a:r>
          </a:p>
          <a:p>
            <a:r>
              <a:rPr lang="en-US" sz="1200" b="1" kern="1200" dirty="0">
                <a:solidFill>
                  <a:schemeClr val="tx1"/>
                </a:solidFill>
                <a:effectLst/>
                <a:latin typeface="+mn-lt"/>
                <a:ea typeface="+mn-ea"/>
                <a:cs typeface="+mn-cs"/>
              </a:rPr>
              <a:t>One-Word Takeaway</a:t>
            </a:r>
            <a:r>
              <a:rPr lang="en-US" sz="1200" kern="1200" dirty="0">
                <a:solidFill>
                  <a:schemeClr val="tx1"/>
                </a:solidFill>
                <a:effectLst/>
                <a:latin typeface="+mn-lt"/>
                <a:ea typeface="+mn-ea"/>
                <a:cs typeface="+mn-cs"/>
              </a:rPr>
              <a:t> (3 Minutes)</a:t>
            </a:r>
          </a:p>
          <a:p>
            <a:r>
              <a:rPr lang="en-US" sz="1200" u="sng" kern="1200" dirty="0">
                <a:solidFill>
                  <a:schemeClr val="tx1"/>
                </a:solidFill>
                <a:effectLst/>
                <a:latin typeface="+mn-lt"/>
                <a:ea typeface="+mn-ea"/>
                <a:cs typeface="+mn-cs"/>
              </a:rPr>
              <a:t>Reflection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of one word that captures what you’re taking away from this workplace-focused session – perhaps one of the strategies, a feeling, or a commitment. </a:t>
            </a:r>
          </a:p>
          <a:p>
            <a:r>
              <a:rPr lang="en-US" sz="1200" kern="1200" dirty="0">
                <a:solidFill>
                  <a:schemeClr val="tx1"/>
                </a:solidFill>
                <a:effectLst/>
                <a:latin typeface="+mn-lt"/>
                <a:ea typeface="+mn-ea"/>
                <a:cs typeface="+mn-cs"/>
              </a:rPr>
              <a:t>We’ll go around quickly and share. I’ll start: “steadiness.”</a:t>
            </a:r>
          </a:p>
          <a:p>
            <a:r>
              <a:rPr lang="en-US" sz="1200" i="1" kern="1200" dirty="0">
                <a:solidFill>
                  <a:schemeClr val="tx1"/>
                </a:solidFill>
                <a:effectLst/>
                <a:latin typeface="+mn-lt"/>
                <a:ea typeface="+mn-ea"/>
                <a:cs typeface="+mn-cs"/>
              </a:rPr>
              <a:t>After the group has completed sharing, invite the participants to ask any questions they may have to increase their understanding. </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16</a:t>
            </a:fld>
            <a:endParaRPr lang="en-US"/>
          </a:p>
        </p:txBody>
      </p:sp>
    </p:spTree>
    <p:extLst>
      <p:ext uri="{BB962C8B-B14F-4D97-AF65-F5344CB8AC3E}">
        <p14:creationId xmlns:p14="http://schemas.microsoft.com/office/powerpoint/2010/main" val="151336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BF2B-1B3B-F4AC-F954-753C48655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D89F6-2CC1-F467-AE20-138005FA8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0E8A3-2080-EA8D-EACB-485284D3C6F2}"/>
              </a:ext>
            </a:extLst>
          </p:cNvPr>
          <p:cNvSpPr>
            <a:spLocks noGrp="1"/>
          </p:cNvSpPr>
          <p:nvPr>
            <p:ph type="body" idx="1"/>
          </p:nvPr>
        </p:nvSpPr>
        <p:spPr/>
        <p:txBody>
          <a:bodyPr/>
          <a:lstStyle/>
          <a:p>
            <a:r>
              <a:rPr lang="en-US" dirty="0"/>
              <a:t>Go to Next Slide</a:t>
            </a:r>
          </a:p>
        </p:txBody>
      </p:sp>
      <p:sp>
        <p:nvSpPr>
          <p:cNvPr id="4" name="Slide Number Placeholder 3">
            <a:extLst>
              <a:ext uri="{FF2B5EF4-FFF2-40B4-BE49-F238E27FC236}">
                <a16:creationId xmlns:a16="http://schemas.microsoft.com/office/drawing/2014/main" id="{FB18573E-FBAB-E985-804E-A5CFD3667710}"/>
              </a:ext>
            </a:extLst>
          </p:cNvPr>
          <p:cNvSpPr>
            <a:spLocks noGrp="1"/>
          </p:cNvSpPr>
          <p:nvPr>
            <p:ph type="sldNum" sz="quarter" idx="5"/>
          </p:nvPr>
        </p:nvSpPr>
        <p:spPr/>
        <p:txBody>
          <a:bodyPr/>
          <a:lstStyle/>
          <a:p>
            <a:fld id="{A640393A-23D1-044A-900D-DE612A738F71}" type="slidenum">
              <a:rPr lang="en-US" smtClean="0"/>
              <a:t>17</a:t>
            </a:fld>
            <a:endParaRPr lang="en-US"/>
          </a:p>
        </p:txBody>
      </p:sp>
    </p:spTree>
    <p:extLst>
      <p:ext uri="{BB962C8B-B14F-4D97-AF65-F5344CB8AC3E}">
        <p14:creationId xmlns:p14="http://schemas.microsoft.com/office/powerpoint/2010/main" val="175405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Call to Action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Takeaways</a:t>
            </a:r>
            <a:r>
              <a:rPr lang="en-US" sz="1200" kern="1200" dirty="0">
                <a:solidFill>
                  <a:schemeClr val="tx1"/>
                </a:solidFill>
                <a:effectLst/>
                <a:latin typeface="+mn-lt"/>
                <a:ea typeface="+mn-ea"/>
                <a:cs typeface="+mn-cs"/>
              </a:rPr>
              <a:t> (1 Minute)</a:t>
            </a:r>
          </a:p>
          <a:p>
            <a:r>
              <a:rPr lang="en-US" sz="1200" u="sng" kern="1200" dirty="0">
                <a:solidFill>
                  <a:schemeClr val="tx1"/>
                </a:solidFill>
                <a:effectLst/>
                <a:latin typeface="+mn-lt"/>
                <a:ea typeface="+mn-ea"/>
                <a:cs typeface="+mn-cs"/>
              </a:rPr>
              <a:t>Call to Action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Key Takeaways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get close to completing this session, I want to reinforce that responding to harm requires small, steady actions. By taking intentional and often imperfect steps like pausing, naming standards, and inviting repair, we can reduce harm and increase a sense of belonging. </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18</a:t>
            </a:fld>
            <a:endParaRPr lang="en-US"/>
          </a:p>
        </p:txBody>
      </p:sp>
    </p:spTree>
    <p:extLst>
      <p:ext uri="{BB962C8B-B14F-4D97-AF65-F5344CB8AC3E}">
        <p14:creationId xmlns:p14="http://schemas.microsoft.com/office/powerpoint/2010/main" val="2255500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Distribute session summary sheets to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Peace Through Action has prepared information for you to take with you. It has QR codes and weblinks to actions to continue what we started today.</a:t>
            </a:r>
          </a:p>
          <a:p>
            <a:endParaRPr lang="en-US" dirty="0"/>
          </a:p>
          <a:p>
            <a:r>
              <a:rPr lang="en-US" sz="1200" kern="1200" dirty="0">
                <a:solidFill>
                  <a:schemeClr val="tx1"/>
                </a:solidFill>
                <a:effectLst/>
                <a:latin typeface="+mn-lt"/>
                <a:ea typeface="+mn-ea"/>
                <a:cs typeface="+mn-cs"/>
              </a:rPr>
              <a:t>Peace Through Action asks you to complete a brief survey about what you learned from this session. It helps them figure out if this session is doing what it’s supposed to. It also helps them report to donors and supporters.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print post session surveys…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passing around the survey now.</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post-session survey…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complete the survey online (if using the PowerPoint presentation) or scan the QR code on this slide and complete the survey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give us time to complete the survey before we go.</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3 minutes while participants complete post-session survey.</a:t>
            </a:r>
            <a:endParaRPr lang="en-US" sz="1200" kern="1200" dirty="0">
              <a:solidFill>
                <a:schemeClr val="tx1"/>
              </a:solidFill>
              <a:effectLst/>
              <a:latin typeface="+mn-lt"/>
              <a:ea typeface="+mn-ea"/>
              <a:cs typeface="+mn-cs"/>
            </a:endParaRP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19</a:t>
            </a:fld>
            <a:endParaRPr lang="en-US"/>
          </a:p>
        </p:txBody>
      </p:sp>
    </p:spTree>
    <p:extLst>
      <p:ext uri="{BB962C8B-B14F-4D97-AF65-F5344CB8AC3E}">
        <p14:creationId xmlns:p14="http://schemas.microsoft.com/office/powerpoint/2010/main" val="51281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Peace Through Action helps everyday people, like us gathered now, do something to increase peace in our relationships and communities.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2</a:t>
            </a:fld>
            <a:endParaRPr lang="en-US"/>
          </a:p>
        </p:txBody>
      </p:sp>
    </p:spTree>
    <p:extLst>
      <p:ext uri="{BB962C8B-B14F-4D97-AF65-F5344CB8AC3E}">
        <p14:creationId xmlns:p14="http://schemas.microsoft.com/office/powerpoint/2010/main" val="339443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Peace Through Action requests your email addresses so that they can follow up with you after this session and explore how they can help you continue your interest. Providing contact information is voluntary, of course, but I hope you will consider it. You can unsubscribe from their email any time.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a print sign-up sheet…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passing around a sign-up sheet.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Pass around the sign-up sheet.</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sign-up sheet…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the session summary or slide and sign up online.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20</a:t>
            </a:fld>
            <a:endParaRPr lang="en-US"/>
          </a:p>
        </p:txBody>
      </p:sp>
    </p:spTree>
    <p:extLst>
      <p:ext uri="{BB962C8B-B14F-4D97-AF65-F5344CB8AC3E}">
        <p14:creationId xmlns:p14="http://schemas.microsoft.com/office/powerpoint/2010/main" val="77294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If a group or individual picture will be taken at the conclusion of the session…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go, I’d like to take a picture of our group. The picture will be a resource for Peace Through Action to show off our action and for us to share out with our friends and colleagues. Would that be okay?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all or most participants consent…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Peace Through Action does request each of us to complete a media release so that they know your intentions with any pictures or videos taken today.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print media release forms…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moment now to read and complete the media release form.</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media releasee form.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the session summary or the slide and complete the media release form online.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while participants complete media release forms.</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21</a:t>
            </a:fld>
            <a:endParaRPr lang="en-US"/>
          </a:p>
        </p:txBody>
      </p:sp>
    </p:spTree>
    <p:extLst>
      <p:ext uri="{BB962C8B-B14F-4D97-AF65-F5344CB8AC3E}">
        <p14:creationId xmlns:p14="http://schemas.microsoft.com/office/powerpoint/2010/main" val="338341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things you can do with Peace Through Action, all of which are covered in the session summary, include connecting with them on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22</a:t>
            </a:fld>
            <a:endParaRPr lang="en-US"/>
          </a:p>
        </p:txBody>
      </p:sp>
    </p:spTree>
    <p:extLst>
      <p:ext uri="{BB962C8B-B14F-4D97-AF65-F5344CB8AC3E}">
        <p14:creationId xmlns:p14="http://schemas.microsoft.com/office/powerpoint/2010/main" val="204161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…volunteering as an activity leader like I’m doing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23</a:t>
            </a:fld>
            <a:endParaRPr lang="en-US"/>
          </a:p>
        </p:txBody>
      </p:sp>
    </p:spTree>
    <p:extLst>
      <p:ext uri="{BB962C8B-B14F-4D97-AF65-F5344CB8AC3E}">
        <p14:creationId xmlns:p14="http://schemas.microsoft.com/office/powerpoint/2010/main" val="286055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or giving a gift of money to support their mission work.</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24</a:t>
            </a:fld>
            <a:endParaRPr lang="en-US"/>
          </a:p>
        </p:txBody>
      </p:sp>
    </p:spTree>
    <p:extLst>
      <p:ext uri="{BB962C8B-B14F-4D97-AF65-F5344CB8AC3E}">
        <p14:creationId xmlns:p14="http://schemas.microsoft.com/office/powerpoint/2010/main" val="263274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hope you have found this time together pleasant, useful, and meaningful. I can’t thank you enough for making time to learn about what you can do, and that we can do together, to increase peace in our relationships and communities. Thank you!</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25</a:t>
            </a:fld>
            <a:endParaRPr lang="en-US"/>
          </a:p>
        </p:txBody>
      </p:sp>
    </p:spTree>
    <p:extLst>
      <p:ext uri="{BB962C8B-B14F-4D97-AF65-F5344CB8AC3E}">
        <p14:creationId xmlns:p14="http://schemas.microsoft.com/office/powerpoint/2010/main" val="352169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go about their mission work several ways, including by producing sessions like this and supporting volunteers like me to present them.</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3</a:t>
            </a:fld>
            <a:endParaRPr lang="en-US"/>
          </a:p>
        </p:txBody>
      </p:sp>
    </p:spTree>
    <p:extLst>
      <p:ext uri="{BB962C8B-B14F-4D97-AF65-F5344CB8AC3E}">
        <p14:creationId xmlns:p14="http://schemas.microsoft.com/office/powerpoint/2010/main" val="14576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review the session agenda. First up is an orientation to the rules of the road. Then I will present a short lesson. After that we will do what’s called guided practice to get comfortable with the real-life situation we are considering. After that we will do an applied practice to uncover a practical solution. We will take a moment to reflect on what we learned. And close out with a call to action. We should wrap up in about 30 minutes.</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4</a:t>
            </a:fld>
            <a:endParaRPr lang="en-US"/>
          </a:p>
        </p:txBody>
      </p:sp>
    </p:spTree>
    <p:extLst>
      <p:ext uri="{BB962C8B-B14F-4D97-AF65-F5344CB8AC3E}">
        <p14:creationId xmlns:p14="http://schemas.microsoft.com/office/powerpoint/2010/main" val="414317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5</a:t>
            </a:fld>
            <a:endParaRPr lang="en-US"/>
          </a:p>
        </p:txBody>
      </p:sp>
    </p:spTree>
    <p:extLst>
      <p:ext uri="{BB962C8B-B14F-4D97-AF65-F5344CB8AC3E}">
        <p14:creationId xmlns:p14="http://schemas.microsoft.com/office/powerpoint/2010/main" val="161442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Activity Leader: Show this slide and read the sentences below if you are making a </a:t>
            </a:r>
            <a:r>
              <a:rPr lang="en-US" sz="1200" i="1" u="sng" kern="1200" dirty="0">
                <a:solidFill>
                  <a:schemeClr val="tx1"/>
                </a:solidFill>
                <a:effectLst/>
                <a:latin typeface="+mn-lt"/>
                <a:ea typeface="+mn-ea"/>
                <a:cs typeface="+mn-cs"/>
              </a:rPr>
              <a:t>virtual</a:t>
            </a:r>
            <a:r>
              <a:rPr lang="en-US" sz="1200" i="1" kern="1200" dirty="0">
                <a:solidFill>
                  <a:schemeClr val="tx1"/>
                </a:solidFill>
                <a:effectLst/>
                <a:latin typeface="+mn-lt"/>
                <a:ea typeface="+mn-ea"/>
                <a:cs typeface="+mn-cs"/>
              </a:rPr>
              <a:t> presentation. Otherwise, delete this slide and use the next slide instead.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review the conditions we will have in place to ensure this session is safe and comfortable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we can connect with each other even in this virtual format. Please introduce yourself in the chat, sharing whatever information you want.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Unless you wish to stay anonymous. In that case, I recommend you change your participant name, mute your microphone, and keep your video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session may be recorded.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recommend you turn on Speakers view or Gallery 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propose a few ways we can make sure everyone feels safe, respected, and heard.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will practice mutual respect. We will show kindness toward each other and listen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will use “I” statements and not speak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 will be mindful to not dominate the discussion. We will take turns when sharing. At the same time, we don’t want to pressure anyone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we will assume confidentiality. What is shared stays. What is learned leaves.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6</a:t>
            </a:fld>
            <a:endParaRPr lang="en-US"/>
          </a:p>
        </p:txBody>
      </p:sp>
    </p:spTree>
    <p:extLst>
      <p:ext uri="{BB962C8B-B14F-4D97-AF65-F5344CB8AC3E}">
        <p14:creationId xmlns:p14="http://schemas.microsoft.com/office/powerpoint/2010/main" val="304654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Activity Leader: Show this slide and read the sentences below if you are making an </a:t>
            </a:r>
            <a:r>
              <a:rPr lang="en-US" sz="1200" i="1" u="sng" kern="1200" dirty="0">
                <a:solidFill>
                  <a:schemeClr val="tx1"/>
                </a:solidFill>
                <a:effectLst/>
                <a:latin typeface="+mn-lt"/>
                <a:ea typeface="+mn-ea"/>
                <a:cs typeface="+mn-cs"/>
              </a:rPr>
              <a:t>in-person</a:t>
            </a:r>
            <a:r>
              <a:rPr lang="en-US" sz="1200" i="1" kern="1200" dirty="0">
                <a:solidFill>
                  <a:schemeClr val="tx1"/>
                </a:solidFill>
                <a:effectLst/>
                <a:latin typeface="+mn-lt"/>
                <a:ea typeface="+mn-ea"/>
                <a:cs typeface="+mn-cs"/>
              </a:rPr>
              <a:t> presentation. Otherwise, delete this slide and use the prior slide instead.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review the conditions we will have in place to ensure this session is safe and comfortable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comfortable! Sit, stand, and stretch as you wish. Step away if you need.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Restrooms are located [provide direction]. A water fountain [or other water source] is located [provide direction]. If we would need to leave due to an emergency, the nearest exit is [provide direction.]</a:t>
            </a:r>
          </a:p>
          <a:p>
            <a:endParaRPr lang="en-US" dirty="0"/>
          </a:p>
          <a:p>
            <a:r>
              <a:rPr lang="en-US" sz="1200" kern="1200" dirty="0">
                <a:solidFill>
                  <a:schemeClr val="tx1"/>
                </a:solidFill>
                <a:effectLst/>
                <a:latin typeface="+mn-lt"/>
                <a:ea typeface="+mn-ea"/>
                <a:cs typeface="+mn-cs"/>
              </a:rPr>
              <a:t>Let me propose a few ways we can make sure everyone feels safe, respected, and heard.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will practice mutual respect. We will show kindness toward each other and listen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will use “I” statements and not speak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 will be mindful to not dominate the discussion. We will take turns when sharing. At the same time, we don’t want to pressure anyone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we will assume confidentiality. What is shared stays. What is learned leaves.</a:t>
            </a:r>
          </a:p>
          <a:p>
            <a:endParaRPr lang="en-US" dirty="0"/>
          </a:p>
          <a:p>
            <a:r>
              <a:rPr lang="en-US" sz="1200" i="1" kern="1200" dirty="0">
                <a:solidFill>
                  <a:schemeClr val="tx1"/>
                </a:solidFill>
                <a:effectLst/>
                <a:latin typeface="+mn-lt"/>
                <a:ea typeface="+mn-ea"/>
                <a:cs typeface="+mn-cs"/>
              </a:rPr>
              <a:t>You may skip participant introductions if all participants know each other.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go around the group and introduce ourselves by our names. If you would rather not disclose your name or other information, that’s okay too.</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7</a:t>
            </a:fld>
            <a:endParaRPr lang="en-US"/>
          </a:p>
        </p:txBody>
      </p:sp>
    </p:spTree>
    <p:extLst>
      <p:ext uri="{BB962C8B-B14F-4D97-AF65-F5344CB8AC3E}">
        <p14:creationId xmlns:p14="http://schemas.microsoft.com/office/powerpoint/2010/main" val="410987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going to learn how to respond to unfair or harmful behavior at work in ways that reduce harm, protect dignity, and invite accountability and repair.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this session you will be able to pause, name shared standards, and invite repair when harmful behavior occurs at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8</a:t>
            </a:fld>
            <a:endParaRPr lang="en-US"/>
          </a:p>
        </p:txBody>
      </p:sp>
    </p:spTree>
    <p:extLst>
      <p:ext uri="{BB962C8B-B14F-4D97-AF65-F5344CB8AC3E}">
        <p14:creationId xmlns:p14="http://schemas.microsoft.com/office/powerpoint/2010/main" val="48062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9</a:t>
            </a:fld>
            <a:endParaRPr lang="en-US"/>
          </a:p>
        </p:txBody>
      </p:sp>
    </p:spTree>
    <p:extLst>
      <p:ext uri="{BB962C8B-B14F-4D97-AF65-F5344CB8AC3E}">
        <p14:creationId xmlns:p14="http://schemas.microsoft.com/office/powerpoint/2010/main" val="133950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0603-6800-F9F1-6F09-958C5B80B9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00313A1-8BC2-D2AD-6B67-2233832FAF7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2F5AC90-E221-F682-1160-C8B4CEF560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3C4D8-BB0A-67D2-C052-8EBE028E5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D0CE5-4D2D-C403-E204-0680E60E0F40}"/>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117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0294-523D-A263-3A63-07E70A84A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CF1F1-C3A4-8F53-736B-AC5B4B9B2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0B942-EC77-7AE6-3A6E-AB4A033AC2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9A19CF-FFA5-34FC-1CBF-86BCBCAD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84CEA-1C03-009C-21DF-E7E4CE5BFC2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56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21CB-A200-BC88-4D99-B648A7C677E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ED1CC-EFBE-8AE9-6622-96BCCA8BFB4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5C6A-1E78-365C-B65B-26E5EA0BA4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6D48A5-A83F-0536-DBC0-B2BEC57D1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37B5-ADBE-C53D-0D3C-8F301A782E8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638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090005-DE60-F148-94E1-0DBD43381A88}"/>
              </a:ext>
            </a:extLst>
          </p:cNvPr>
          <p:cNvSpPr>
            <a:spLocks noGrp="1"/>
          </p:cNvSpPr>
          <p:nvPr>
            <p:ph type="body" sz="quarter" idx="13"/>
          </p:nvPr>
        </p:nvSpPr>
        <p:spPr>
          <a:xfrm>
            <a:off x="4043454" y="1556226"/>
            <a:ext cx="13571471" cy="7331741"/>
          </a:xfrm>
        </p:spPr>
        <p:txBody>
          <a:bodyPr>
            <a:normAutofit/>
          </a:bodyPr>
          <a:lstStyle>
            <a:lvl1pPr>
              <a:buClr>
                <a:srgbClr val="767779"/>
              </a:buClr>
              <a:defRPr sz="2400"/>
            </a:lvl1pPr>
            <a:lvl2pPr>
              <a:buClr>
                <a:srgbClr val="767779"/>
              </a:buClr>
              <a:defRPr sz="2400"/>
            </a:lvl2pPr>
            <a:lvl3pPr>
              <a:buClr>
                <a:srgbClr val="767779"/>
              </a:buClr>
              <a:defRPr sz="2400"/>
            </a:lvl3pPr>
            <a:lvl4pPr>
              <a:buClr>
                <a:srgbClr val="767779"/>
              </a:buClr>
              <a:defRPr sz="2400"/>
            </a:lvl4pPr>
            <a:lvl5pPr>
              <a:buClr>
                <a:srgbClr val="767779"/>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36455EAB-2694-9D8F-0A50-ED30D5BD6FF9}"/>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3" name="Slide Number Placeholder 5">
            <a:extLst>
              <a:ext uri="{FF2B5EF4-FFF2-40B4-BE49-F238E27FC236}">
                <a16:creationId xmlns:a16="http://schemas.microsoft.com/office/drawing/2014/main" id="{302F8AC2-F03E-F9B4-8EB2-3805E178A1A7}"/>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388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C7080C-F74C-1943-9C92-AA8914BB341C}"/>
              </a:ext>
            </a:extLst>
          </p:cNvPr>
          <p:cNvSpPr>
            <a:spLocks noGrp="1"/>
          </p:cNvSpPr>
          <p:nvPr>
            <p:ph type="subTitle" idx="1"/>
          </p:nvPr>
        </p:nvSpPr>
        <p:spPr>
          <a:xfrm>
            <a:off x="4043454" y="5403057"/>
            <a:ext cx="11958546"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2" name="Date Placeholder 3">
            <a:extLst>
              <a:ext uri="{FF2B5EF4-FFF2-40B4-BE49-F238E27FC236}">
                <a16:creationId xmlns:a16="http://schemas.microsoft.com/office/drawing/2014/main" id="{9F7D8E97-2209-0396-35D9-8FBD6C1FD304}"/>
              </a:ext>
            </a:extLst>
          </p:cNvPr>
          <p:cNvSpPr txBox="1">
            <a:spLocks/>
          </p:cNvSpPr>
          <p:nvPr userDrawn="1"/>
        </p:nvSpPr>
        <p:spPr>
          <a:xfrm>
            <a:off x="1409700" y="9442610"/>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YYYY Peace Through Action ® USA</a:t>
            </a:r>
          </a:p>
        </p:txBody>
      </p:sp>
      <p:sp>
        <p:nvSpPr>
          <p:cNvPr id="7" name="Slide Number Placeholder 5">
            <a:extLst>
              <a:ext uri="{FF2B5EF4-FFF2-40B4-BE49-F238E27FC236}">
                <a16:creationId xmlns:a16="http://schemas.microsoft.com/office/drawing/2014/main" id="{356F0685-64E2-478C-C0AB-D6BB1C500E7A}"/>
              </a:ext>
            </a:extLst>
          </p:cNvPr>
          <p:cNvSpPr txBox="1">
            <a:spLocks/>
          </p:cNvSpPr>
          <p:nvPr userDrawn="1"/>
        </p:nvSpPr>
        <p:spPr>
          <a:xfrm>
            <a:off x="7239000" y="9442610"/>
            <a:ext cx="4114800" cy="54768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2691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54E1-9482-B64E-8172-92D9DA3A7357}"/>
              </a:ext>
            </a:extLst>
          </p:cNvPr>
          <p:cNvSpPr>
            <a:spLocks noGrp="1"/>
          </p:cNvSpPr>
          <p:nvPr>
            <p:ph type="title"/>
          </p:nvPr>
        </p:nvSpPr>
        <p:spPr>
          <a:xfrm>
            <a:off x="1257300" y="493768"/>
            <a:ext cx="12977721" cy="5293805"/>
          </a:xfrm>
        </p:spPr>
        <p:txBody>
          <a:bodyPr anchor="b"/>
          <a:lstStyle>
            <a:lvl1pPr>
              <a:defRPr sz="9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A1AF37-596B-804C-AE48-DA89D465AEC9}"/>
              </a:ext>
            </a:extLst>
          </p:cNvPr>
          <p:cNvSpPr>
            <a:spLocks noGrp="1"/>
          </p:cNvSpPr>
          <p:nvPr>
            <p:ph type="body" idx="1"/>
          </p:nvPr>
        </p:nvSpPr>
        <p:spPr>
          <a:xfrm>
            <a:off x="1257299" y="6057900"/>
            <a:ext cx="12977721"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69FAB-366D-A444-9A9C-587463316812}"/>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3AF0B9AA-7E7C-BE79-EDDE-E6BE1E7C3C58}"/>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89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9C0-7F42-814C-BAB4-940F00CE6C8D}"/>
              </a:ext>
            </a:extLst>
          </p:cNvPr>
          <p:cNvSpPr>
            <a:spLocks noGrp="1"/>
          </p:cNvSpPr>
          <p:nvPr>
            <p:ph type="title"/>
          </p:nvPr>
        </p:nvSpPr>
        <p:spPr>
          <a:xfrm>
            <a:off x="1257300" y="876300"/>
            <a:ext cx="12987246" cy="1111275"/>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51C2FA-8064-2D45-8CF2-98583E069A8D}"/>
              </a:ext>
            </a:extLst>
          </p:cNvPr>
          <p:cNvSpPr>
            <a:spLocks noGrp="1"/>
          </p:cNvSpPr>
          <p:nvPr>
            <p:ph sz="half" idx="1"/>
          </p:nvPr>
        </p:nvSpPr>
        <p:spPr>
          <a:xfrm>
            <a:off x="1257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2A71DD5-D980-4448-8BCC-B1F43B7331DE}"/>
              </a:ext>
            </a:extLst>
          </p:cNvPr>
          <p:cNvSpPr>
            <a:spLocks noGrp="1"/>
          </p:cNvSpPr>
          <p:nvPr>
            <p:ph sz="half" idx="2"/>
          </p:nvPr>
        </p:nvSpPr>
        <p:spPr>
          <a:xfrm>
            <a:off x="9258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937681F-15C6-CD07-5338-60472B8135C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34890E-5B50-C1C5-2214-408825A8846C}"/>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6400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6E1-3C00-C641-A7E3-D838FB49D3F6}"/>
              </a:ext>
            </a:extLst>
          </p:cNvPr>
          <p:cNvSpPr>
            <a:spLocks noGrp="1"/>
          </p:cNvSpPr>
          <p:nvPr>
            <p:ph type="title"/>
          </p:nvPr>
        </p:nvSpPr>
        <p:spPr>
          <a:xfrm>
            <a:off x="1676400" y="800100"/>
            <a:ext cx="12989628" cy="12358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04504C-A418-4A4A-9C95-6315C8B30C9E}"/>
              </a:ext>
            </a:extLst>
          </p:cNvPr>
          <p:cNvSpPr>
            <a:spLocks noGrp="1"/>
          </p:cNvSpPr>
          <p:nvPr>
            <p:ph type="body" idx="1"/>
          </p:nvPr>
        </p:nvSpPr>
        <p:spPr>
          <a:xfrm>
            <a:off x="1676401" y="2021681"/>
            <a:ext cx="495290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ABD32-41DA-904E-894F-5883FD3361A7}"/>
              </a:ext>
            </a:extLst>
          </p:cNvPr>
          <p:cNvSpPr>
            <a:spLocks noGrp="1"/>
          </p:cNvSpPr>
          <p:nvPr>
            <p:ph sz="half" idx="2"/>
          </p:nvPr>
        </p:nvSpPr>
        <p:spPr>
          <a:xfrm>
            <a:off x="1676401" y="3257549"/>
            <a:ext cx="495290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D7F5-11F1-EF4B-9D09-A32434BF206F}"/>
              </a:ext>
            </a:extLst>
          </p:cNvPr>
          <p:cNvSpPr>
            <a:spLocks noGrp="1"/>
          </p:cNvSpPr>
          <p:nvPr>
            <p:ph type="body" sz="quarter" idx="3"/>
          </p:nvPr>
        </p:nvSpPr>
        <p:spPr>
          <a:xfrm>
            <a:off x="6891246" y="202168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9E07-5DF9-684E-9318-6E258D3ED050}"/>
              </a:ext>
            </a:extLst>
          </p:cNvPr>
          <p:cNvSpPr>
            <a:spLocks noGrp="1"/>
          </p:cNvSpPr>
          <p:nvPr>
            <p:ph sz="quarter" idx="4"/>
          </p:nvPr>
        </p:nvSpPr>
        <p:spPr>
          <a:xfrm>
            <a:off x="6891246" y="323095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2748F3-C964-744A-96C5-13D18F146349}"/>
              </a:ext>
            </a:extLst>
          </p:cNvPr>
          <p:cNvSpPr/>
          <p:nvPr/>
        </p:nvSpPr>
        <p:spPr>
          <a:xfrm>
            <a:off x="0" y="5259587"/>
            <a:ext cx="3426234" cy="505062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Date Placeholder 3">
            <a:extLst>
              <a:ext uri="{FF2B5EF4-FFF2-40B4-BE49-F238E27FC236}">
                <a16:creationId xmlns:a16="http://schemas.microsoft.com/office/drawing/2014/main" id="{D4F8F6ED-DD74-63F9-7220-B3DF99BBC3B6}"/>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DEA195C-D9A9-C0E3-1676-8DF5541BBB67}"/>
              </a:ext>
            </a:extLst>
          </p:cNvPr>
          <p:cNvSpPr>
            <a:spLocks noGrp="1"/>
          </p:cNvSpPr>
          <p:nvPr>
            <p:ph type="sldNum" sz="quarter" idx="11"/>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02871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B94-8386-FA42-A2C9-85F8391DF561}"/>
              </a:ext>
            </a:extLst>
          </p:cNvPr>
          <p:cNvSpPr>
            <a:spLocks noGrp="1"/>
          </p:cNvSpPr>
          <p:nvPr>
            <p:ph type="title"/>
          </p:nvPr>
        </p:nvSpPr>
        <p:spPr>
          <a:xfrm>
            <a:off x="1986054" y="1028700"/>
            <a:ext cx="4693638" cy="1604961"/>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40B1757-6727-BB4D-9F32-71D02E8BD117}"/>
              </a:ext>
            </a:extLst>
          </p:cNvPr>
          <p:cNvSpPr>
            <a:spLocks noGrp="1"/>
          </p:cNvSpPr>
          <p:nvPr>
            <p:ph idx="1"/>
          </p:nvPr>
        </p:nvSpPr>
        <p:spPr>
          <a:xfrm>
            <a:off x="7086600" y="1028700"/>
            <a:ext cx="7889082" cy="7310438"/>
          </a:xfrm>
        </p:spPr>
        <p:txBody>
          <a:bodyPr>
            <a:normAutofit/>
          </a:bodyPr>
          <a:lstStyle>
            <a:lvl1pPr>
              <a:defRPr sz="2400"/>
            </a:lvl1pPr>
            <a:lvl2pPr>
              <a:defRPr sz="2400"/>
            </a:lvl2pPr>
            <a:lvl3pPr>
              <a:defRPr sz="2400"/>
            </a:lvl3pPr>
            <a:lvl4pPr>
              <a:defRPr sz="2400"/>
            </a:lvl4pPr>
            <a:lvl5pPr>
              <a:defRPr sz="2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B51F9F1-55F7-7244-A9C2-FC0681DAF105}"/>
              </a:ext>
            </a:extLst>
          </p:cNvPr>
          <p:cNvSpPr>
            <a:spLocks noGrp="1"/>
          </p:cNvSpPr>
          <p:nvPr>
            <p:ph type="body" sz="half" idx="2"/>
          </p:nvPr>
        </p:nvSpPr>
        <p:spPr>
          <a:xfrm>
            <a:off x="1986054" y="2866834"/>
            <a:ext cx="4693638" cy="5484210"/>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D938FA08-5AF9-6245-16EE-A65BDB87FB9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58ED40-7F67-0CB4-53BC-E34763DDAA8E}"/>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845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2D6-BC56-3740-9281-C99986EC7EA6}"/>
              </a:ext>
            </a:extLst>
          </p:cNvPr>
          <p:cNvSpPr>
            <a:spLocks noGrp="1"/>
          </p:cNvSpPr>
          <p:nvPr>
            <p:ph type="title"/>
          </p:nvPr>
        </p:nvSpPr>
        <p:spPr>
          <a:xfrm>
            <a:off x="2364672" y="1181099"/>
            <a:ext cx="3114584" cy="1604963"/>
          </a:xfrm>
        </p:spPr>
        <p:txBody>
          <a:bodyPr anchor="b">
            <a:noAutofit/>
          </a:bodyPr>
          <a:lstStyle>
            <a:lvl1pPr>
              <a:defRPr sz="4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0CAE032-B182-884C-A2FE-C426300DE88D}"/>
              </a:ext>
            </a:extLst>
          </p:cNvPr>
          <p:cNvSpPr>
            <a:spLocks noGrp="1"/>
          </p:cNvSpPr>
          <p:nvPr>
            <p:ph type="pic" idx="1"/>
          </p:nvPr>
        </p:nvSpPr>
        <p:spPr>
          <a:xfrm>
            <a:off x="6096000" y="118110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B1EFC872-01E2-8F4D-A461-C42374A4C4CA}"/>
              </a:ext>
            </a:extLst>
          </p:cNvPr>
          <p:cNvSpPr>
            <a:spLocks noGrp="1"/>
          </p:cNvSpPr>
          <p:nvPr>
            <p:ph type="body" sz="half" idx="2"/>
          </p:nvPr>
        </p:nvSpPr>
        <p:spPr>
          <a:xfrm>
            <a:off x="2364672" y="3074098"/>
            <a:ext cx="3114584" cy="542934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2082E575-79F2-F0E2-5748-68737DF38619}"/>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B28F3-03BF-AFC2-7564-60F472EC8A24}"/>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22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0603-6800-F9F1-6F09-958C5B80B9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00313A1-8BC2-D2AD-6B67-2233832FAF7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2F5AC90-E221-F682-1160-C8B4CEF560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3C4D8-BB0A-67D2-C052-8EBE028E5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D0CE5-4D2D-C403-E204-0680E60E0F40}"/>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239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F1CE-3ACC-9046-1641-A140BCF01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ADC93-5505-2528-8BB7-269CB968E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F001-68E3-A3A1-6DFA-BCB84FEDB3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E60D08-2171-168C-0554-B2D911D08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16CF-C44F-6D5E-7217-1C9E7723865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9792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F1CE-3ACC-9046-1641-A140BCF01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ADC93-5505-2528-8BB7-269CB968E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F001-68E3-A3A1-6DFA-BCB84FEDB3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E60D08-2171-168C-0554-B2D911D08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16CF-C44F-6D5E-7217-1C9E7723865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0169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9F4-6DF0-2635-A0FF-E469FB3E94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B3D15A-2BF6-9CC3-4730-1D7371148C3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AF9B4-6DBA-C7FA-F0ED-64B7B024F5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C9BA50-DD9B-C214-7B63-B59C856BA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0F840-A1F1-1B46-6F1A-77D77C83584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4123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73C-788A-D059-FA69-206E4F78F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B4091-D29D-D3AC-0A35-8D1D32DF6B1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0D25B-14E3-09DF-53A5-004D74103D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5A65A-CAEF-A930-A51F-875B7E259C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F02B07-2D62-9C15-34FF-A210A8DB8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77777-4E83-6D7C-82A7-3FD6B89D5C0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779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FB9-3280-E1BA-6A4D-FA7526818C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067-20C9-65A6-CEA7-C3D6D2D133C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C87F8-1F2D-FADC-4E27-9E4916A81C0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20C6-B691-4BC6-6A24-8B679F3B16A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2D001-41FD-3627-5E37-5F6442B3914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174A7-3885-DC98-8A44-4CCABD7FDD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D949C0-FE71-9DC7-2135-67323934A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05F85-7824-809F-A81A-420CD62A03E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12611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8A56-CE6C-2789-36B5-329631D68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3D230-0F8B-9586-38BE-319CBFFEC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B9C517-11B9-E6D6-CBF1-20DF04216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EF0FB-B703-C1D5-FE6D-3C4B9105487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1202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3D39B-17E2-2FA1-117D-19BC6B23B8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887F32-35E0-79EE-9E04-5D532461A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1FB8C-8125-C490-731C-C5FA5055F06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8103817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084-126B-390D-5CA7-B06FE226F01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CD85C-C6ED-8B59-BD5D-D5346862C7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53EC-73E0-29EF-823E-56FD720DE64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231E566-2FE7-43F4-8D8E-6361F21B5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9A803-9829-418C-FD8C-653D99CB0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9B5B6-B758-0F2A-00C8-9BF8AE7A7AC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74208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6D5-5375-F5F5-A1D7-BF3F810622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C9E2686-AD89-5FB0-1AB8-EA20DDC6DA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3DB1FE86-820B-CE0F-8902-10FB928BB5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7783FD-994E-4239-2318-DCB00F07FA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566D6B-1B69-4DCE-8DA0-DB6474EE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570F0-4CF2-CC8B-5D16-D232360A346E}"/>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3892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0294-523D-A263-3A63-07E70A84A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CF1F1-C3A4-8F53-736B-AC5B4B9B2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0B942-EC77-7AE6-3A6E-AB4A033AC2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9A19CF-FFA5-34FC-1CBF-86BCBCAD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84CEA-1C03-009C-21DF-E7E4CE5BFC2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039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21CB-A200-BC88-4D99-B648A7C677E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ED1CC-EFBE-8AE9-6622-96BCCA8BFB4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5C6A-1E78-365C-B65B-26E5EA0BA4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6D48A5-A83F-0536-DBC0-B2BEC57D1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37B5-ADBE-C53D-0D3C-8F301A782E8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7178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9F4-6DF0-2635-A0FF-E469FB3E94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B3D15A-2BF6-9CC3-4730-1D7371148C3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AF9B4-6DBA-C7FA-F0ED-64B7B024F5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C9BA50-DD9B-C214-7B63-B59C856BA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0F840-A1F1-1B46-6F1A-77D77C83584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6829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090005-DE60-F148-94E1-0DBD43381A88}"/>
              </a:ext>
            </a:extLst>
          </p:cNvPr>
          <p:cNvSpPr>
            <a:spLocks noGrp="1"/>
          </p:cNvSpPr>
          <p:nvPr>
            <p:ph type="body" sz="quarter" idx="13"/>
          </p:nvPr>
        </p:nvSpPr>
        <p:spPr>
          <a:xfrm>
            <a:off x="4043454" y="1556226"/>
            <a:ext cx="13571471" cy="7331741"/>
          </a:xfrm>
        </p:spPr>
        <p:txBody>
          <a:bodyPr>
            <a:normAutofit/>
          </a:bodyPr>
          <a:lstStyle>
            <a:lvl1pPr>
              <a:buClr>
                <a:srgbClr val="767779"/>
              </a:buClr>
              <a:defRPr sz="2400"/>
            </a:lvl1pPr>
            <a:lvl2pPr>
              <a:buClr>
                <a:srgbClr val="767779"/>
              </a:buClr>
              <a:defRPr sz="2400"/>
            </a:lvl2pPr>
            <a:lvl3pPr>
              <a:buClr>
                <a:srgbClr val="767779"/>
              </a:buClr>
              <a:defRPr sz="2400"/>
            </a:lvl3pPr>
            <a:lvl4pPr>
              <a:buClr>
                <a:srgbClr val="767779"/>
              </a:buClr>
              <a:defRPr sz="2400"/>
            </a:lvl4pPr>
            <a:lvl5pPr>
              <a:buClr>
                <a:srgbClr val="767779"/>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3">
            <a:extLst>
              <a:ext uri="{FF2B5EF4-FFF2-40B4-BE49-F238E27FC236}">
                <a16:creationId xmlns:a16="http://schemas.microsoft.com/office/drawing/2014/main" id="{36455EAB-2694-9D8F-0A50-ED30D5BD6FF9}"/>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3" name="Slide Number Placeholder 5">
            <a:extLst>
              <a:ext uri="{FF2B5EF4-FFF2-40B4-BE49-F238E27FC236}">
                <a16:creationId xmlns:a16="http://schemas.microsoft.com/office/drawing/2014/main" id="{302F8AC2-F03E-F9B4-8EB2-3805E178A1A7}"/>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21241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C7080C-F74C-1943-9C92-AA8914BB341C}"/>
              </a:ext>
            </a:extLst>
          </p:cNvPr>
          <p:cNvSpPr>
            <a:spLocks noGrp="1"/>
          </p:cNvSpPr>
          <p:nvPr>
            <p:ph type="subTitle" idx="1"/>
          </p:nvPr>
        </p:nvSpPr>
        <p:spPr>
          <a:xfrm>
            <a:off x="4043454" y="5403057"/>
            <a:ext cx="11958546"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2" name="Date Placeholder 3">
            <a:extLst>
              <a:ext uri="{FF2B5EF4-FFF2-40B4-BE49-F238E27FC236}">
                <a16:creationId xmlns:a16="http://schemas.microsoft.com/office/drawing/2014/main" id="{9F7D8E97-2209-0396-35D9-8FBD6C1FD304}"/>
              </a:ext>
            </a:extLst>
          </p:cNvPr>
          <p:cNvSpPr txBox="1">
            <a:spLocks/>
          </p:cNvSpPr>
          <p:nvPr userDrawn="1"/>
        </p:nvSpPr>
        <p:spPr>
          <a:xfrm>
            <a:off x="1409700" y="9442610"/>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YYYY Peace Through Action ® USA</a:t>
            </a:r>
          </a:p>
        </p:txBody>
      </p:sp>
      <p:sp>
        <p:nvSpPr>
          <p:cNvPr id="7" name="Slide Number Placeholder 5">
            <a:extLst>
              <a:ext uri="{FF2B5EF4-FFF2-40B4-BE49-F238E27FC236}">
                <a16:creationId xmlns:a16="http://schemas.microsoft.com/office/drawing/2014/main" id="{356F0685-64E2-478C-C0AB-D6BB1C500E7A}"/>
              </a:ext>
            </a:extLst>
          </p:cNvPr>
          <p:cNvSpPr txBox="1">
            <a:spLocks/>
          </p:cNvSpPr>
          <p:nvPr userDrawn="1"/>
        </p:nvSpPr>
        <p:spPr>
          <a:xfrm>
            <a:off x="7239000" y="9442610"/>
            <a:ext cx="4114800" cy="54768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8990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54E1-9482-B64E-8172-92D9DA3A7357}"/>
              </a:ext>
            </a:extLst>
          </p:cNvPr>
          <p:cNvSpPr>
            <a:spLocks noGrp="1"/>
          </p:cNvSpPr>
          <p:nvPr>
            <p:ph type="title"/>
          </p:nvPr>
        </p:nvSpPr>
        <p:spPr>
          <a:xfrm>
            <a:off x="1257300" y="493768"/>
            <a:ext cx="12977721" cy="5293805"/>
          </a:xfrm>
        </p:spPr>
        <p:txBody>
          <a:bodyPr anchor="b"/>
          <a:lstStyle>
            <a:lvl1pPr>
              <a:defRPr sz="9000"/>
            </a:lvl1pPr>
          </a:lstStyle>
          <a:p>
            <a:r>
              <a:rPr lang="en-US" dirty="0"/>
              <a:t>Click to edit Master title style</a:t>
            </a:r>
          </a:p>
        </p:txBody>
      </p:sp>
      <p:sp>
        <p:nvSpPr>
          <p:cNvPr id="3" name="Text Placeholder 2">
            <a:extLst>
              <a:ext uri="{FF2B5EF4-FFF2-40B4-BE49-F238E27FC236}">
                <a16:creationId xmlns:a16="http://schemas.microsoft.com/office/drawing/2014/main" id="{4EA1AF37-596B-804C-AE48-DA89D465AEC9}"/>
              </a:ext>
            </a:extLst>
          </p:cNvPr>
          <p:cNvSpPr>
            <a:spLocks noGrp="1"/>
          </p:cNvSpPr>
          <p:nvPr>
            <p:ph type="body" idx="1"/>
          </p:nvPr>
        </p:nvSpPr>
        <p:spPr>
          <a:xfrm>
            <a:off x="1257299" y="6057900"/>
            <a:ext cx="12977721"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69FAB-366D-A444-9A9C-587463316812}"/>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3AF0B9AA-7E7C-BE79-EDDE-E6BE1E7C3C58}"/>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7497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9C0-7F42-814C-BAB4-940F00CE6C8D}"/>
              </a:ext>
            </a:extLst>
          </p:cNvPr>
          <p:cNvSpPr>
            <a:spLocks noGrp="1"/>
          </p:cNvSpPr>
          <p:nvPr>
            <p:ph type="title"/>
          </p:nvPr>
        </p:nvSpPr>
        <p:spPr>
          <a:xfrm>
            <a:off x="1257300" y="876300"/>
            <a:ext cx="12987246" cy="1111275"/>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51C2FA-8064-2D45-8CF2-98583E069A8D}"/>
              </a:ext>
            </a:extLst>
          </p:cNvPr>
          <p:cNvSpPr>
            <a:spLocks noGrp="1"/>
          </p:cNvSpPr>
          <p:nvPr>
            <p:ph sz="half" idx="1"/>
          </p:nvPr>
        </p:nvSpPr>
        <p:spPr>
          <a:xfrm>
            <a:off x="1257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2A71DD5-D980-4448-8BCC-B1F43B7331DE}"/>
              </a:ext>
            </a:extLst>
          </p:cNvPr>
          <p:cNvSpPr>
            <a:spLocks noGrp="1"/>
          </p:cNvSpPr>
          <p:nvPr>
            <p:ph sz="half" idx="2"/>
          </p:nvPr>
        </p:nvSpPr>
        <p:spPr>
          <a:xfrm>
            <a:off x="9258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1937681F-15C6-CD07-5338-60472B8135C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34890E-5B50-C1C5-2214-408825A8846C}"/>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093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6E1-3C00-C641-A7E3-D838FB49D3F6}"/>
              </a:ext>
            </a:extLst>
          </p:cNvPr>
          <p:cNvSpPr>
            <a:spLocks noGrp="1"/>
          </p:cNvSpPr>
          <p:nvPr>
            <p:ph type="title"/>
          </p:nvPr>
        </p:nvSpPr>
        <p:spPr>
          <a:xfrm>
            <a:off x="1676400" y="800100"/>
            <a:ext cx="12989628" cy="12358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04504C-A418-4A4A-9C95-6315C8B30C9E}"/>
              </a:ext>
            </a:extLst>
          </p:cNvPr>
          <p:cNvSpPr>
            <a:spLocks noGrp="1"/>
          </p:cNvSpPr>
          <p:nvPr>
            <p:ph type="body" idx="1"/>
          </p:nvPr>
        </p:nvSpPr>
        <p:spPr>
          <a:xfrm>
            <a:off x="1676401" y="2021681"/>
            <a:ext cx="495290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8BABD32-41DA-904E-894F-5883FD3361A7}"/>
              </a:ext>
            </a:extLst>
          </p:cNvPr>
          <p:cNvSpPr>
            <a:spLocks noGrp="1"/>
          </p:cNvSpPr>
          <p:nvPr>
            <p:ph sz="half" idx="2"/>
          </p:nvPr>
        </p:nvSpPr>
        <p:spPr>
          <a:xfrm>
            <a:off x="1676401" y="3257549"/>
            <a:ext cx="495290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D7F5-11F1-EF4B-9D09-A32434BF206F}"/>
              </a:ext>
            </a:extLst>
          </p:cNvPr>
          <p:cNvSpPr>
            <a:spLocks noGrp="1"/>
          </p:cNvSpPr>
          <p:nvPr>
            <p:ph type="body" sz="quarter" idx="3"/>
          </p:nvPr>
        </p:nvSpPr>
        <p:spPr>
          <a:xfrm>
            <a:off x="6891246" y="202168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9E07-5DF9-684E-9318-6E258D3ED050}"/>
              </a:ext>
            </a:extLst>
          </p:cNvPr>
          <p:cNvSpPr>
            <a:spLocks noGrp="1"/>
          </p:cNvSpPr>
          <p:nvPr>
            <p:ph sz="quarter" idx="4"/>
          </p:nvPr>
        </p:nvSpPr>
        <p:spPr>
          <a:xfrm>
            <a:off x="6891246" y="323095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2748F3-C964-744A-96C5-13D18F146349}"/>
              </a:ext>
            </a:extLst>
          </p:cNvPr>
          <p:cNvSpPr/>
          <p:nvPr/>
        </p:nvSpPr>
        <p:spPr>
          <a:xfrm>
            <a:off x="0" y="5259587"/>
            <a:ext cx="3426234" cy="505062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Date Placeholder 3">
            <a:extLst>
              <a:ext uri="{FF2B5EF4-FFF2-40B4-BE49-F238E27FC236}">
                <a16:creationId xmlns:a16="http://schemas.microsoft.com/office/drawing/2014/main" id="{D4F8F6ED-DD74-63F9-7220-B3DF99BBC3B6}"/>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DEA195C-D9A9-C0E3-1676-8DF5541BBB67}"/>
              </a:ext>
            </a:extLst>
          </p:cNvPr>
          <p:cNvSpPr>
            <a:spLocks noGrp="1"/>
          </p:cNvSpPr>
          <p:nvPr>
            <p:ph type="sldNum" sz="quarter" idx="11"/>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8036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B94-8386-FA42-A2C9-85F8391DF561}"/>
              </a:ext>
            </a:extLst>
          </p:cNvPr>
          <p:cNvSpPr>
            <a:spLocks noGrp="1"/>
          </p:cNvSpPr>
          <p:nvPr>
            <p:ph type="title"/>
          </p:nvPr>
        </p:nvSpPr>
        <p:spPr>
          <a:xfrm>
            <a:off x="1986054" y="1028700"/>
            <a:ext cx="4693638" cy="1604961"/>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40B1757-6727-BB4D-9F32-71D02E8BD117}"/>
              </a:ext>
            </a:extLst>
          </p:cNvPr>
          <p:cNvSpPr>
            <a:spLocks noGrp="1"/>
          </p:cNvSpPr>
          <p:nvPr>
            <p:ph idx="1"/>
          </p:nvPr>
        </p:nvSpPr>
        <p:spPr>
          <a:xfrm>
            <a:off x="7086600" y="1028700"/>
            <a:ext cx="7889082" cy="7310438"/>
          </a:xfrm>
        </p:spPr>
        <p:txBody>
          <a:bodyPr>
            <a:normAutofit/>
          </a:bodyPr>
          <a:lstStyle>
            <a:lvl1pPr>
              <a:defRPr sz="2400"/>
            </a:lvl1pPr>
            <a:lvl2pPr>
              <a:defRPr sz="2400"/>
            </a:lvl2pPr>
            <a:lvl3pPr>
              <a:defRPr sz="2400"/>
            </a:lvl3pPr>
            <a:lvl4pPr>
              <a:defRPr sz="2400"/>
            </a:lvl4pPr>
            <a:lvl5pPr>
              <a:defRPr sz="2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B51F9F1-55F7-7244-A9C2-FC0681DAF105}"/>
              </a:ext>
            </a:extLst>
          </p:cNvPr>
          <p:cNvSpPr>
            <a:spLocks noGrp="1"/>
          </p:cNvSpPr>
          <p:nvPr>
            <p:ph type="body" sz="half" idx="2"/>
          </p:nvPr>
        </p:nvSpPr>
        <p:spPr>
          <a:xfrm>
            <a:off x="1986054" y="2866834"/>
            <a:ext cx="4693638" cy="5484210"/>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D938FA08-5AF9-6245-16EE-A65BDB87FB9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58ED40-7F67-0CB4-53BC-E34763DDAA8E}"/>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9016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2D6-BC56-3740-9281-C99986EC7EA6}"/>
              </a:ext>
            </a:extLst>
          </p:cNvPr>
          <p:cNvSpPr>
            <a:spLocks noGrp="1"/>
          </p:cNvSpPr>
          <p:nvPr>
            <p:ph type="title"/>
          </p:nvPr>
        </p:nvSpPr>
        <p:spPr>
          <a:xfrm>
            <a:off x="2364672" y="1181099"/>
            <a:ext cx="3114584" cy="1604963"/>
          </a:xfrm>
        </p:spPr>
        <p:txBody>
          <a:bodyPr anchor="b">
            <a:noAutofit/>
          </a:bodyPr>
          <a:lstStyle>
            <a:lvl1pPr>
              <a:defRPr sz="4200"/>
            </a:lvl1pPr>
          </a:lstStyle>
          <a:p>
            <a:r>
              <a:rPr lang="en-US" dirty="0"/>
              <a:t>Click to edit Master title style</a:t>
            </a:r>
          </a:p>
        </p:txBody>
      </p:sp>
      <p:sp>
        <p:nvSpPr>
          <p:cNvPr id="3" name="Picture Placeholder 2">
            <a:extLst>
              <a:ext uri="{FF2B5EF4-FFF2-40B4-BE49-F238E27FC236}">
                <a16:creationId xmlns:a16="http://schemas.microsoft.com/office/drawing/2014/main" id="{80CAE032-B182-884C-A2FE-C426300DE88D}"/>
              </a:ext>
            </a:extLst>
          </p:cNvPr>
          <p:cNvSpPr>
            <a:spLocks noGrp="1"/>
          </p:cNvSpPr>
          <p:nvPr>
            <p:ph type="pic" idx="1"/>
          </p:nvPr>
        </p:nvSpPr>
        <p:spPr>
          <a:xfrm>
            <a:off x="6096000" y="118110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B1EFC872-01E2-8F4D-A461-C42374A4C4CA}"/>
              </a:ext>
            </a:extLst>
          </p:cNvPr>
          <p:cNvSpPr>
            <a:spLocks noGrp="1"/>
          </p:cNvSpPr>
          <p:nvPr>
            <p:ph type="body" sz="half" idx="2"/>
          </p:nvPr>
        </p:nvSpPr>
        <p:spPr>
          <a:xfrm>
            <a:off x="2364672" y="3074098"/>
            <a:ext cx="3114584" cy="542934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2082E575-79F2-F0E2-5748-68737DF38619}"/>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B28F3-03BF-AFC2-7564-60F472EC8A24}"/>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45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73C-788A-D059-FA69-206E4F78F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B4091-D29D-D3AC-0A35-8D1D32DF6B1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0D25B-14E3-09DF-53A5-004D74103D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5A65A-CAEF-A930-A51F-875B7E259C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F02B07-2D62-9C15-34FF-A210A8DB8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77777-4E83-6D7C-82A7-3FD6B89D5C0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839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FB9-3280-E1BA-6A4D-FA7526818C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067-20C9-65A6-CEA7-C3D6D2D133C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C87F8-1F2D-FADC-4E27-9E4916A81C0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20C6-B691-4BC6-6A24-8B679F3B16A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2D001-41FD-3627-5E37-5F6442B3914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174A7-3885-DC98-8A44-4CCABD7FDD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D949C0-FE71-9DC7-2135-67323934A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05F85-7824-809F-A81A-420CD62A03E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236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8A56-CE6C-2789-36B5-329631D68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3D230-0F8B-9586-38BE-319CBFFEC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B9C517-11B9-E6D6-CBF1-20DF04216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EF0FB-B703-C1D5-FE6D-3C4B9105487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863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3D39B-17E2-2FA1-117D-19BC6B23B8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887F32-35E0-79EE-9E04-5D532461A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1FB8C-8125-C490-731C-C5FA5055F06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679081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084-126B-390D-5CA7-B06FE226F01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CD85C-C6ED-8B59-BD5D-D5346862C7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53EC-73E0-29EF-823E-56FD720DE64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231E566-2FE7-43F4-8D8E-6361F21B5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9A803-9829-418C-FD8C-653D99CB0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9B5B6-B758-0F2A-00C8-9BF8AE7A7AC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108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6D5-5375-F5F5-A1D7-BF3F810622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C9E2686-AD89-5FB0-1AB8-EA20DDC6DA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3DB1FE86-820B-CE0F-8902-10FB928BB5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7783FD-994E-4239-2318-DCB00F07FA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566D6B-1B69-4DCE-8DA0-DB6474EE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570F0-4CF2-CC8B-5D16-D232360A346E}"/>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14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15F-87DF-C5DF-7B2F-353EE44E8F2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55064-AC89-4887-58E5-82D0B2AD12D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96364-633C-E372-4CD4-B42801FD004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B6EE98A-FD36-290D-7C5E-449940639B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01AA2D-4DCE-7B73-9C22-B176BA5F685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dirty="0"/>
          </a:p>
        </p:txBody>
      </p:sp>
      <p:pic>
        <p:nvPicPr>
          <p:cNvPr id="7" name="Picture 6" descr="A logo with text on it&#10;&#10;AI-generated content may be incorrect.">
            <a:extLst>
              <a:ext uri="{FF2B5EF4-FFF2-40B4-BE49-F238E27FC236}">
                <a16:creationId xmlns:a16="http://schemas.microsoft.com/office/drawing/2014/main" id="{104253AF-E217-12D3-2A8D-06D67045250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554200" y="8484577"/>
            <a:ext cx="2654656" cy="1433514"/>
          </a:xfrm>
          <a:prstGeom prst="rect">
            <a:avLst/>
          </a:prstGeom>
        </p:spPr>
      </p:pic>
    </p:spTree>
    <p:extLst>
      <p:ext uri="{BB962C8B-B14F-4D97-AF65-F5344CB8AC3E}">
        <p14:creationId xmlns:p14="http://schemas.microsoft.com/office/powerpoint/2010/main" val="1186927280"/>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698" r:id="rId14"/>
    <p:sldLayoutId id="2147483699" r:id="rId15"/>
    <p:sldLayoutId id="2147483700" r:id="rId16"/>
    <p:sldLayoutId id="2147483702" r:id="rId17"/>
    <p:sldLayoutId id="2147483703" r:id="rId18"/>
  </p:sldLayoutIdLst>
  <p:hf hdr="0" ftr="0" dt="0"/>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15F-87DF-C5DF-7B2F-353EE44E8F2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55064-AC89-4887-58E5-82D0B2AD12D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96364-633C-E372-4CD4-B42801FD004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B6EE98A-FD36-290D-7C5E-449940639B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01AA2D-4DCE-7B73-9C22-B176BA5F685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dirty="0"/>
          </a:p>
        </p:txBody>
      </p:sp>
      <p:pic>
        <p:nvPicPr>
          <p:cNvPr id="7" name="Picture 6" descr="A logo with text on it&#10;&#10;AI-generated content may be incorrect.">
            <a:extLst>
              <a:ext uri="{FF2B5EF4-FFF2-40B4-BE49-F238E27FC236}">
                <a16:creationId xmlns:a16="http://schemas.microsoft.com/office/drawing/2014/main" id="{104253AF-E217-12D3-2A8D-06D67045250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554200" y="8484577"/>
            <a:ext cx="2654656" cy="1433514"/>
          </a:xfrm>
          <a:prstGeom prst="rect">
            <a:avLst/>
          </a:prstGeom>
        </p:spPr>
      </p:pic>
    </p:spTree>
    <p:extLst>
      <p:ext uri="{BB962C8B-B14F-4D97-AF65-F5344CB8AC3E}">
        <p14:creationId xmlns:p14="http://schemas.microsoft.com/office/powerpoint/2010/main" val="227096761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hdr="0" ftr="0" dt="0"/>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6.png"/><Relationship Id="rId21" Type="http://schemas.openxmlformats.org/officeDocument/2006/relationships/image" Target="../media/image32.png"/><Relationship Id="rId7" Type="http://schemas.openxmlformats.org/officeDocument/2006/relationships/image" Target="../media/image10.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8.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13.svg"/><Relationship Id="rId19" Type="http://schemas.openxmlformats.org/officeDocument/2006/relationships/image" Target="../media/image30.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25.svg"/><Relationship Id="rId22"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5371AC-F715-8040-26B4-D55AC8C2E4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F20A8D-6A74-F730-9994-9B45F0900889}"/>
              </a:ext>
            </a:extLst>
          </p:cNvPr>
          <p:cNvSpPr/>
          <p:nvPr/>
        </p:nvSpPr>
        <p:spPr>
          <a:xfrm>
            <a:off x="9185609" y="3929763"/>
            <a:ext cx="695910" cy="375791"/>
          </a:xfrm>
          <a:custGeom>
            <a:avLst/>
            <a:gdLst/>
            <a:ahLst/>
            <a:cxnLst/>
            <a:rect l="l" t="t" r="r" b="b"/>
            <a:pathLst>
              <a:path w="695910" h="375791">
                <a:moveTo>
                  <a:pt x="0" y="0"/>
                </a:moveTo>
                <a:lnTo>
                  <a:pt x="695910" y="0"/>
                </a:lnTo>
                <a:lnTo>
                  <a:pt x="695910" y="375791"/>
                </a:lnTo>
                <a:lnTo>
                  <a:pt x="0" y="37579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pSp>
        <p:nvGrpSpPr>
          <p:cNvPr id="3" name="Group 3">
            <a:extLst>
              <a:ext uri="{FF2B5EF4-FFF2-40B4-BE49-F238E27FC236}">
                <a16:creationId xmlns:a16="http://schemas.microsoft.com/office/drawing/2014/main" id="{B9914849-DD04-C43D-84D1-94DA3F76588B}"/>
              </a:ext>
            </a:extLst>
          </p:cNvPr>
          <p:cNvGrpSpPr/>
          <p:nvPr/>
        </p:nvGrpSpPr>
        <p:grpSpPr>
          <a:xfrm>
            <a:off x="-519916" y="-755522"/>
            <a:ext cx="20556550" cy="12040595"/>
            <a:chOff x="0" y="0"/>
            <a:chExt cx="15764500" cy="9233746"/>
          </a:xfrm>
        </p:grpSpPr>
        <p:sp>
          <p:nvSpPr>
            <p:cNvPr id="4" name="Freeform 4">
              <a:extLst>
                <a:ext uri="{FF2B5EF4-FFF2-40B4-BE49-F238E27FC236}">
                  <a16:creationId xmlns:a16="http://schemas.microsoft.com/office/drawing/2014/main" id="{DB86FD26-6D91-D43D-1C6D-7A033401194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solidFill>
              <a:srgbClr val="6766B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5" name="TextBox 5">
              <a:extLst>
                <a:ext uri="{FF2B5EF4-FFF2-40B4-BE49-F238E27FC236}">
                  <a16:creationId xmlns:a16="http://schemas.microsoft.com/office/drawing/2014/main" id="{F591E401-0B47-217B-B51E-6C9D9C2D9FDE}"/>
                </a:ext>
              </a:extLst>
            </p:cNvPr>
            <p:cNvSpPr txBox="1"/>
            <p:nvPr/>
          </p:nvSpPr>
          <p:spPr>
            <a:xfrm>
              <a:off x="0" y="-28575"/>
              <a:ext cx="15764500" cy="9262321"/>
            </a:xfrm>
            <a:prstGeom prst="rect">
              <a:avLst/>
            </a:prstGeom>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E1841667-08AD-3597-1B99-E968372FE36A}"/>
              </a:ext>
            </a:extLst>
          </p:cNvPr>
          <p:cNvGrpSpPr/>
          <p:nvPr/>
        </p:nvGrpSpPr>
        <p:grpSpPr>
          <a:xfrm>
            <a:off x="-2143719" y="-1737066"/>
            <a:ext cx="22225824" cy="12776878"/>
            <a:chOff x="1565649" y="71043"/>
            <a:chExt cx="29634432" cy="17035837"/>
          </a:xfrm>
        </p:grpSpPr>
        <p:sp>
          <p:nvSpPr>
            <p:cNvPr id="7" name="Freeform 7">
              <a:extLst>
                <a:ext uri="{FF2B5EF4-FFF2-40B4-BE49-F238E27FC236}">
                  <a16:creationId xmlns:a16="http://schemas.microsoft.com/office/drawing/2014/main" id="{8485F428-656D-42DF-B7CE-E12219449C45}"/>
                </a:ext>
              </a:extLst>
            </p:cNvPr>
            <p:cNvSpPr/>
            <p:nvPr/>
          </p:nvSpPr>
          <p:spPr>
            <a:xfrm rot="20940360">
              <a:off x="17287497" y="71043"/>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4">
                <a:alphaModFix amt="17000"/>
              </a:blip>
              <a:stretch>
                <a:fillRect l="-6655" r="-66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8" name="Freeform 8">
              <a:extLst>
                <a:ext uri="{FF2B5EF4-FFF2-40B4-BE49-F238E27FC236}">
                  <a16:creationId xmlns:a16="http://schemas.microsoft.com/office/drawing/2014/main" id="{28B4BB9C-4E67-568A-A896-7EFA2D0BF48F}"/>
                </a:ext>
              </a:extLst>
            </p:cNvPr>
            <p:cNvSpPr/>
            <p:nvPr/>
          </p:nvSpPr>
          <p:spPr>
            <a:xfrm rot="20940360">
              <a:off x="1565649" y="1995339"/>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4">
                <a:alphaModFix amt="17000"/>
              </a:blip>
              <a:stretch>
                <a:fillRect l="-6655" r="-66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pSp>
      <p:sp>
        <p:nvSpPr>
          <p:cNvPr id="15" name="TextBox 15">
            <a:extLst>
              <a:ext uri="{FF2B5EF4-FFF2-40B4-BE49-F238E27FC236}">
                <a16:creationId xmlns:a16="http://schemas.microsoft.com/office/drawing/2014/main" id="{BB5188FD-49D3-78C6-2C44-0E616B962924}"/>
              </a:ext>
            </a:extLst>
          </p:cNvPr>
          <p:cNvSpPr txBox="1"/>
          <p:nvPr/>
        </p:nvSpPr>
        <p:spPr>
          <a:xfrm>
            <a:off x="2061794" y="1104900"/>
            <a:ext cx="14245006" cy="3462486"/>
          </a:xfrm>
          <a:prstGeom prst="rect">
            <a:avLst/>
          </a:prstGeom>
        </p:spPr>
        <p:txBody>
          <a:bodyPr wrap="square"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How to Respond to Unfair or Harmful Behavior at Work</a:t>
            </a:r>
          </a:p>
        </p:txBody>
      </p:sp>
      <p:sp>
        <p:nvSpPr>
          <p:cNvPr id="16" name="TextBox 16">
            <a:extLst>
              <a:ext uri="{FF2B5EF4-FFF2-40B4-BE49-F238E27FC236}">
                <a16:creationId xmlns:a16="http://schemas.microsoft.com/office/drawing/2014/main" id="{C2DB5695-F1AF-431E-AAF4-91FC53652BBA}"/>
              </a:ext>
            </a:extLst>
          </p:cNvPr>
          <p:cNvSpPr txBox="1"/>
          <p:nvPr/>
        </p:nvSpPr>
        <p:spPr>
          <a:xfrm>
            <a:off x="2061794" y="5206284"/>
            <a:ext cx="16686787" cy="546816"/>
          </a:xfrm>
          <a:prstGeom prst="rect">
            <a:avLst/>
          </a:prstGeom>
        </p:spPr>
        <p:txBody>
          <a:bodyPr wrap="square" lIns="0" tIns="0" rIns="0" bIns="0" rtlCol="0" anchor="t">
            <a:spAutoFit/>
          </a:bodyPr>
          <a:lstStyle/>
          <a:p>
            <a:pPr marL="0" marR="0" lvl="0" indent="0" algn="l" defTabSz="914400" rtl="0" eaLnBrk="1" fontAlgn="auto" latinLnBrk="0" hangingPunct="1">
              <a:lnSpc>
                <a:spcPts val="3450"/>
              </a:lnSpc>
              <a:spcBef>
                <a:spcPts val="0"/>
              </a:spcBef>
              <a:spcAft>
                <a:spcPts val="0"/>
              </a:spcAft>
              <a:buClrTx/>
              <a:buSzTx/>
              <a:buFontTx/>
              <a:buNone/>
              <a:tabLst/>
              <a:defRPr/>
            </a:pPr>
            <a:r>
              <a:rPr kumimoji="0" lang="en-US" sz="7200" i="0" u="none" strike="noStrike" kern="1200" cap="none" spc="0" normalizeH="0" baseline="0" noProof="0" dirty="0">
                <a:ln>
                  <a:noFill/>
                </a:ln>
                <a:solidFill>
                  <a:srgbClr val="FFFFFF"/>
                </a:solidFill>
                <a:effectLst/>
                <a:uLnTx/>
                <a:uFillTx/>
                <a:latin typeface="Arial"/>
                <a:ea typeface="Arial"/>
                <a:cs typeface="Arial"/>
                <a:sym typeface="Arial"/>
              </a:rPr>
              <a:t>Practical Peace Solutions Session</a:t>
            </a:r>
          </a:p>
        </p:txBody>
      </p:sp>
      <p:sp>
        <p:nvSpPr>
          <p:cNvPr id="18" name="Rectangle 17">
            <a:extLst>
              <a:ext uri="{FF2B5EF4-FFF2-40B4-BE49-F238E27FC236}">
                <a16:creationId xmlns:a16="http://schemas.microsoft.com/office/drawing/2014/main" id="{A0D6A2C3-8978-3A3A-341F-1BDADC341254}"/>
              </a:ext>
            </a:extLst>
          </p:cNvPr>
          <p:cNvSpPr/>
          <p:nvPr/>
        </p:nvSpPr>
        <p:spPr>
          <a:xfrm>
            <a:off x="-519916" y="7931902"/>
            <a:ext cx="20556550" cy="3353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pic>
        <p:nvPicPr>
          <p:cNvPr id="10" name="Picture 9" descr="A logo with white text&#10;&#10;AI-generated content may be incorrect.">
            <a:extLst>
              <a:ext uri="{FF2B5EF4-FFF2-40B4-BE49-F238E27FC236}">
                <a16:creationId xmlns:a16="http://schemas.microsoft.com/office/drawing/2014/main" id="{B2ACED8B-12FB-BA38-5B4A-ABC8E3B9F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21" name="TextBox 20">
            <a:extLst>
              <a:ext uri="{FF2B5EF4-FFF2-40B4-BE49-F238E27FC236}">
                <a16:creationId xmlns:a16="http://schemas.microsoft.com/office/drawing/2014/main" id="{DEF08BD4-5E6A-CB76-8553-98E64DFDE991}"/>
              </a:ext>
            </a:extLst>
          </p:cNvPr>
          <p:cNvSpPr txBox="1"/>
          <p:nvPr/>
        </p:nvSpPr>
        <p:spPr>
          <a:xfrm>
            <a:off x="457200" y="9784080"/>
            <a:ext cx="411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2025 Peace Through Action ® USA</a:t>
            </a:r>
          </a:p>
        </p:txBody>
      </p:sp>
    </p:spTree>
    <p:extLst>
      <p:ext uri="{BB962C8B-B14F-4D97-AF65-F5344CB8AC3E}">
        <p14:creationId xmlns:p14="http://schemas.microsoft.com/office/powerpoint/2010/main" val="49927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CF38-073C-A40E-AB15-7471E4446B53}"/>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5F4F7550-C314-7D35-C680-51BAADBC32AC}"/>
              </a:ext>
            </a:extLst>
          </p:cNvPr>
          <p:cNvSpPr txBox="1"/>
          <p:nvPr/>
        </p:nvSpPr>
        <p:spPr>
          <a:xfrm>
            <a:off x="1638300" y="885825"/>
            <a:ext cx="14330809" cy="2154436"/>
          </a:xfrm>
          <a:prstGeom prst="rect">
            <a:avLst/>
          </a:prstGeom>
        </p:spPr>
        <p:txBody>
          <a:bodyPr lIns="0" tIns="0" rIns="0" bIns="0" rtlCol="0" anchor="t">
            <a:spAutoFit/>
          </a:bodyPr>
          <a:lstStyle/>
          <a:p>
            <a:pPr>
              <a:lnSpc>
                <a:spcPts val="8400"/>
              </a:lnSpc>
            </a:pPr>
            <a:r>
              <a:rPr lang="en-US" sz="8000" b="1" dirty="0">
                <a:solidFill>
                  <a:schemeClr val="bg1"/>
                </a:solidFill>
                <a:latin typeface="+mj-lt"/>
              </a:rPr>
              <a:t>Three Key Strategies for Responding to Harm at Work</a:t>
            </a:r>
          </a:p>
        </p:txBody>
      </p:sp>
      <p:sp>
        <p:nvSpPr>
          <p:cNvPr id="24" name="TextBox 5">
            <a:extLst>
              <a:ext uri="{FF2B5EF4-FFF2-40B4-BE49-F238E27FC236}">
                <a16:creationId xmlns:a16="http://schemas.microsoft.com/office/drawing/2014/main" id="{513C2710-815E-D8FB-9188-B57F367F2421}"/>
              </a:ext>
            </a:extLst>
          </p:cNvPr>
          <p:cNvSpPr txBox="1"/>
          <p:nvPr/>
        </p:nvSpPr>
        <p:spPr>
          <a:xfrm>
            <a:off x="1251855" y="3238500"/>
            <a:ext cx="15849600" cy="2269147"/>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1088386" lvl="1" indent="-742950">
              <a:lnSpc>
                <a:spcPts val="4479"/>
              </a:lnSpc>
              <a:buAutoNum type="arabicPeriod"/>
            </a:pPr>
            <a:r>
              <a:rPr lang="en-US" sz="3600" dirty="0">
                <a:solidFill>
                  <a:schemeClr val="bg1"/>
                </a:solidFill>
                <a:latin typeface="+mj-lt"/>
              </a:rPr>
              <a:t>Buy Time</a:t>
            </a:r>
          </a:p>
          <a:p>
            <a:pPr marL="1088386" lvl="1" indent="-742950">
              <a:lnSpc>
                <a:spcPts val="4479"/>
              </a:lnSpc>
              <a:buAutoNum type="arabicPeriod"/>
            </a:pPr>
            <a:r>
              <a:rPr lang="en-US" sz="3600" dirty="0">
                <a:solidFill>
                  <a:schemeClr val="bg1"/>
                </a:solidFill>
                <a:latin typeface="+mj-lt"/>
              </a:rPr>
              <a:t>Name the Standard</a:t>
            </a:r>
          </a:p>
          <a:p>
            <a:pPr marL="1088386" lvl="1" indent="-742950">
              <a:lnSpc>
                <a:spcPts val="4479"/>
              </a:lnSpc>
              <a:buAutoNum type="arabicPeriod"/>
            </a:pPr>
            <a:r>
              <a:rPr lang="en-US" sz="3600" dirty="0">
                <a:solidFill>
                  <a:schemeClr val="bg1"/>
                </a:solidFill>
                <a:latin typeface="+mj-lt"/>
              </a:rPr>
              <a:t>Call-In for Repair</a:t>
            </a:r>
          </a:p>
        </p:txBody>
      </p:sp>
      <p:sp>
        <p:nvSpPr>
          <p:cNvPr id="2" name="AutoShape 2">
            <a:extLst>
              <a:ext uri="{FF2B5EF4-FFF2-40B4-BE49-F238E27FC236}">
                <a16:creationId xmlns:a16="http://schemas.microsoft.com/office/drawing/2014/main" id="{D97CEE47-E051-C425-60A3-AEFC25C5703A}"/>
              </a:ext>
            </a:extLst>
          </p:cNvPr>
          <p:cNvSpPr/>
          <p:nvPr/>
        </p:nvSpPr>
        <p:spPr>
          <a:xfrm>
            <a:off x="0" y="0"/>
            <a:ext cx="406854" cy="10287000"/>
          </a:xfrm>
          <a:prstGeom prst="rect">
            <a:avLst/>
          </a:prstGeom>
          <a:solidFill>
            <a:srgbClr val="6766BE"/>
          </a:solidFill>
          <a:ln>
            <a:noFill/>
          </a:ln>
        </p:spPr>
        <p:txBody>
          <a:bodyPr/>
          <a:lstStyle/>
          <a:p>
            <a:endParaRPr lang="en-US" dirty="0"/>
          </a:p>
        </p:txBody>
      </p:sp>
      <p:sp>
        <p:nvSpPr>
          <p:cNvPr id="6" name="TextBox 5">
            <a:extLst>
              <a:ext uri="{FF2B5EF4-FFF2-40B4-BE49-F238E27FC236}">
                <a16:creationId xmlns:a16="http://schemas.microsoft.com/office/drawing/2014/main" id="{5B6DBEE4-2B01-C6A4-F813-C0178C9F1D81}"/>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C7F2F039-B715-0E86-D2FF-E17A78CE5B65}"/>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10</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401722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96DF-5BA7-2C4D-43F1-BAE62705F5B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55ED986-3DD7-2E03-D5A2-5B49F61C52CB}"/>
              </a:ext>
            </a:extLst>
          </p:cNvPr>
          <p:cNvGrpSpPr/>
          <p:nvPr/>
        </p:nvGrpSpPr>
        <p:grpSpPr>
          <a:xfrm>
            <a:off x="-519916" y="-755522"/>
            <a:ext cx="20556550" cy="12040595"/>
            <a:chOff x="0" y="0"/>
            <a:chExt cx="15764500" cy="9233746"/>
          </a:xfrm>
          <a:solidFill>
            <a:schemeClr val="accent4"/>
          </a:solidFill>
        </p:grpSpPr>
        <p:sp>
          <p:nvSpPr>
            <p:cNvPr id="4" name="Freeform 4">
              <a:extLst>
                <a:ext uri="{FF2B5EF4-FFF2-40B4-BE49-F238E27FC236}">
                  <a16:creationId xmlns:a16="http://schemas.microsoft.com/office/drawing/2014/main" id="{D3292009-94CD-4CE5-8BBA-3CBD7D5BD97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4B82E38F-28D1-6F87-5E12-1A3F919BEEE4}"/>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884ED1C-7B20-33AA-C7C7-B2ECBAED47A8}"/>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82068C36-4CE6-D458-93C6-7E16521588FB}"/>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D518F490-3C66-92F7-266E-4F1581164C46}"/>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0DEA1DFE-1F36-FB4C-0BF1-32120C001E9F}"/>
              </a:ext>
            </a:extLst>
          </p:cNvPr>
          <p:cNvSpPr txBox="1"/>
          <p:nvPr/>
        </p:nvSpPr>
        <p:spPr>
          <a:xfrm>
            <a:off x="2676153" y="4566419"/>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Guided Practice</a:t>
            </a:r>
          </a:p>
        </p:txBody>
      </p:sp>
      <p:pic>
        <p:nvPicPr>
          <p:cNvPr id="10" name="Picture 9" descr="A logo with white text&#10;&#10;AI-generated content may be incorrect.">
            <a:extLst>
              <a:ext uri="{FF2B5EF4-FFF2-40B4-BE49-F238E27FC236}">
                <a16:creationId xmlns:a16="http://schemas.microsoft.com/office/drawing/2014/main" id="{EAC13E02-4488-713B-9691-E2C5EF5A1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0B8B5553-A68D-C84D-A761-5B186489650D}"/>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2025 Peace Through Action ® USA</a:t>
            </a:r>
          </a:p>
        </p:txBody>
      </p:sp>
      <p:sp>
        <p:nvSpPr>
          <p:cNvPr id="16" name="Slide Number Placeholder 10">
            <a:extLst>
              <a:ext uri="{FF2B5EF4-FFF2-40B4-BE49-F238E27FC236}">
                <a16:creationId xmlns:a16="http://schemas.microsoft.com/office/drawing/2014/main" id="{3EEAAC6C-0904-8548-B183-858407427F60}"/>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11</a:t>
            </a:fld>
            <a:endParaRPr lang="en-US" dirty="0">
              <a:solidFill>
                <a:schemeClr val="tx1"/>
              </a:solidFill>
              <a:latin typeface="+mj-lt"/>
            </a:endParaRPr>
          </a:p>
        </p:txBody>
      </p:sp>
    </p:spTree>
    <p:extLst>
      <p:ext uri="{BB962C8B-B14F-4D97-AF65-F5344CB8AC3E}">
        <p14:creationId xmlns:p14="http://schemas.microsoft.com/office/powerpoint/2010/main" val="23088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5E6D-596F-6A1B-D88F-3F233564457C}"/>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06E2DB83-0EA9-E46F-9CB0-389C94399AEB}"/>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Workplace Pairs Practice</a:t>
            </a:r>
          </a:p>
        </p:txBody>
      </p:sp>
      <p:sp>
        <p:nvSpPr>
          <p:cNvPr id="24" name="TextBox 5">
            <a:extLst>
              <a:ext uri="{FF2B5EF4-FFF2-40B4-BE49-F238E27FC236}">
                <a16:creationId xmlns:a16="http://schemas.microsoft.com/office/drawing/2014/main" id="{D640D623-67FE-6FAB-328E-D1B339368EF9}"/>
              </a:ext>
            </a:extLst>
          </p:cNvPr>
          <p:cNvSpPr txBox="1"/>
          <p:nvPr/>
        </p:nvSpPr>
        <p:spPr>
          <a:xfrm>
            <a:off x="1251855" y="1872591"/>
            <a:ext cx="15849600" cy="4000390"/>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Scenario:</a:t>
            </a:r>
          </a:p>
          <a:p>
            <a:pPr marL="345436" lvl="1">
              <a:lnSpc>
                <a:spcPts val="4479"/>
              </a:lnSpc>
            </a:pPr>
            <a:br>
              <a:rPr lang="en-US" sz="3600" dirty="0">
                <a:solidFill>
                  <a:schemeClr val="bg1"/>
                </a:solidFill>
                <a:latin typeface="+mj-lt"/>
              </a:rPr>
            </a:br>
            <a:r>
              <a:rPr lang="en-US" sz="3600" dirty="0">
                <a:solidFill>
                  <a:schemeClr val="bg1"/>
                </a:solidFill>
                <a:latin typeface="+mj-lt"/>
              </a:rPr>
              <a:t>In a meeting, someone says: </a:t>
            </a:r>
            <a:br>
              <a:rPr lang="en-US" sz="3600" dirty="0">
                <a:solidFill>
                  <a:schemeClr val="bg1"/>
                </a:solidFill>
                <a:latin typeface="+mj-lt"/>
              </a:rPr>
            </a:br>
            <a:endParaRPr lang="en-US" sz="3600" dirty="0">
              <a:solidFill>
                <a:schemeClr val="bg1"/>
              </a:solidFill>
              <a:latin typeface="+mj-lt"/>
            </a:endParaRPr>
          </a:p>
          <a:p>
            <a:pPr marL="345436" lvl="1">
              <a:lnSpc>
                <a:spcPts val="4479"/>
              </a:lnSpc>
            </a:pPr>
            <a:r>
              <a:rPr lang="en-US" sz="3600" dirty="0">
                <a:solidFill>
                  <a:schemeClr val="bg1"/>
                </a:solidFill>
                <a:latin typeface="+mj-lt"/>
              </a:rPr>
              <a:t>“We don’t need more input from you on this.” </a:t>
            </a:r>
          </a:p>
          <a:p>
            <a:pPr marL="690871" lvl="1" indent="-345435">
              <a:lnSpc>
                <a:spcPts val="4479"/>
              </a:lnSpc>
              <a:buFont typeface="Arial"/>
              <a:buChar char="•"/>
            </a:pPr>
            <a:endParaRPr lang="en-US" sz="3600" dirty="0">
              <a:solidFill>
                <a:schemeClr val="bg1"/>
              </a:solidFill>
              <a:latin typeface="+mj-lt"/>
            </a:endParaRPr>
          </a:p>
        </p:txBody>
      </p:sp>
      <p:sp>
        <p:nvSpPr>
          <p:cNvPr id="2" name="AutoShape 2">
            <a:extLst>
              <a:ext uri="{FF2B5EF4-FFF2-40B4-BE49-F238E27FC236}">
                <a16:creationId xmlns:a16="http://schemas.microsoft.com/office/drawing/2014/main" id="{E5FB4B7B-AA06-B6DF-7E62-587EDE56D497}"/>
              </a:ext>
            </a:extLst>
          </p:cNvPr>
          <p:cNvSpPr/>
          <p:nvPr/>
        </p:nvSpPr>
        <p:spPr>
          <a:xfrm>
            <a:off x="0" y="0"/>
            <a:ext cx="406854" cy="10287000"/>
          </a:xfrm>
          <a:prstGeom prst="rect">
            <a:avLst/>
          </a:prstGeom>
          <a:solidFill>
            <a:srgbClr val="FF481E"/>
          </a:solidFill>
          <a:ln>
            <a:noFill/>
          </a:ln>
        </p:spPr>
        <p:txBody>
          <a:bodyPr/>
          <a:lstStyle/>
          <a:p>
            <a:endParaRPr lang="en-US" dirty="0"/>
          </a:p>
        </p:txBody>
      </p:sp>
      <p:sp>
        <p:nvSpPr>
          <p:cNvPr id="6" name="TextBox 5">
            <a:extLst>
              <a:ext uri="{FF2B5EF4-FFF2-40B4-BE49-F238E27FC236}">
                <a16:creationId xmlns:a16="http://schemas.microsoft.com/office/drawing/2014/main" id="{1DA50A25-9D1D-19D2-960F-D338322521DF}"/>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5F02D7F4-A5C9-A5C1-326B-672BE7D46014}"/>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12</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89847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BE76-E40E-FFB0-053A-EE6782339E2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087B06A-F92C-B307-F633-56BEB95B72D2}"/>
              </a:ext>
            </a:extLst>
          </p:cNvPr>
          <p:cNvGrpSpPr/>
          <p:nvPr/>
        </p:nvGrpSpPr>
        <p:grpSpPr>
          <a:xfrm>
            <a:off x="-519916" y="-755522"/>
            <a:ext cx="20556550" cy="12040595"/>
            <a:chOff x="0" y="0"/>
            <a:chExt cx="15764500" cy="9233746"/>
          </a:xfrm>
          <a:solidFill>
            <a:schemeClr val="accent5"/>
          </a:solidFill>
        </p:grpSpPr>
        <p:sp>
          <p:nvSpPr>
            <p:cNvPr id="4" name="Freeform 4">
              <a:extLst>
                <a:ext uri="{FF2B5EF4-FFF2-40B4-BE49-F238E27FC236}">
                  <a16:creationId xmlns:a16="http://schemas.microsoft.com/office/drawing/2014/main" id="{CA29F110-5408-FD2E-2E64-5DF9F476A50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82370AB0-4F20-513E-CA8F-5540EB912CE0}"/>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9C50AC03-D560-B0EE-BD09-CB973AEB6A7F}"/>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DC162D17-8D38-48C2-9E63-3D23DDADF763}"/>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C7F1E0AF-3F8E-973C-6B1E-CD5E255445A2}"/>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FF88F190-4CC6-B05A-5EA5-4674351749F3}"/>
              </a:ext>
            </a:extLst>
          </p:cNvPr>
          <p:cNvSpPr txBox="1"/>
          <p:nvPr/>
        </p:nvSpPr>
        <p:spPr>
          <a:xfrm>
            <a:off x="2676153" y="4566419"/>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lang="en-US" sz="9000" b="1" spc="-101" dirty="0">
                <a:solidFill>
                  <a:srgbClr val="221F1F"/>
                </a:solidFill>
                <a:latin typeface="Arial Bold"/>
                <a:ea typeface="Arial Bold"/>
                <a:cs typeface="Arial Bold"/>
                <a:sym typeface="Arial Bold"/>
              </a:rPr>
              <a:t>Applied Practice</a:t>
            </a:r>
            <a:endPar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endParaRPr>
          </a:p>
        </p:txBody>
      </p:sp>
      <p:pic>
        <p:nvPicPr>
          <p:cNvPr id="10" name="Picture 9" descr="A logo with white text&#10;&#10;AI-generated content may be incorrect.">
            <a:extLst>
              <a:ext uri="{FF2B5EF4-FFF2-40B4-BE49-F238E27FC236}">
                <a16:creationId xmlns:a16="http://schemas.microsoft.com/office/drawing/2014/main" id="{2C4890A0-DD5D-5B38-E94D-350CADF52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5FB0E0FE-D5E6-C280-80BE-754CC4DD44ED}"/>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2025 Peace Through Action ® USA</a:t>
            </a:r>
          </a:p>
        </p:txBody>
      </p:sp>
      <p:sp>
        <p:nvSpPr>
          <p:cNvPr id="16" name="Slide Number Placeholder 10">
            <a:extLst>
              <a:ext uri="{FF2B5EF4-FFF2-40B4-BE49-F238E27FC236}">
                <a16:creationId xmlns:a16="http://schemas.microsoft.com/office/drawing/2014/main" id="{04D2869B-C3C2-112C-C47A-E2FA8D27A486}"/>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13</a:t>
            </a:fld>
            <a:endParaRPr lang="en-US" dirty="0">
              <a:solidFill>
                <a:schemeClr val="tx1"/>
              </a:solidFill>
              <a:latin typeface="+mj-lt"/>
            </a:endParaRPr>
          </a:p>
        </p:txBody>
      </p:sp>
    </p:spTree>
    <p:extLst>
      <p:ext uri="{BB962C8B-B14F-4D97-AF65-F5344CB8AC3E}">
        <p14:creationId xmlns:p14="http://schemas.microsoft.com/office/powerpoint/2010/main" val="243100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A742F-3BA3-8752-2DC7-007A421197B9}"/>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DBF4676B-3266-EFEF-4779-C72DD47498D7}"/>
              </a:ext>
            </a:extLst>
          </p:cNvPr>
          <p:cNvSpPr txBox="1"/>
          <p:nvPr/>
        </p:nvSpPr>
        <p:spPr>
          <a:xfrm>
            <a:off x="1638300" y="1007864"/>
            <a:ext cx="14330809" cy="2154436"/>
          </a:xfrm>
          <a:prstGeom prst="rect">
            <a:avLst/>
          </a:prstGeom>
        </p:spPr>
        <p:txBody>
          <a:bodyPr lIns="0" tIns="0" rIns="0" bIns="0" rtlCol="0" anchor="t">
            <a:spAutoFit/>
          </a:bodyPr>
          <a:lstStyle/>
          <a:p>
            <a:pPr>
              <a:lnSpc>
                <a:spcPts val="8400"/>
              </a:lnSpc>
            </a:pPr>
            <a:r>
              <a:rPr lang="en-US" sz="9000" b="1" dirty="0">
                <a:solidFill>
                  <a:schemeClr val="bg1"/>
                </a:solidFill>
                <a:latin typeface="+mj-lt"/>
              </a:rPr>
              <a:t>High-Stakes Workplace Scenario (Groups of 4-5)</a:t>
            </a:r>
          </a:p>
        </p:txBody>
      </p:sp>
      <p:sp>
        <p:nvSpPr>
          <p:cNvPr id="24" name="TextBox 5">
            <a:extLst>
              <a:ext uri="{FF2B5EF4-FFF2-40B4-BE49-F238E27FC236}">
                <a16:creationId xmlns:a16="http://schemas.microsoft.com/office/drawing/2014/main" id="{17DAABE8-CEE1-C94F-9908-D6112CB8EAFD}"/>
              </a:ext>
            </a:extLst>
          </p:cNvPr>
          <p:cNvSpPr txBox="1"/>
          <p:nvPr/>
        </p:nvSpPr>
        <p:spPr>
          <a:xfrm>
            <a:off x="1251855" y="3723715"/>
            <a:ext cx="15849600" cy="3423309"/>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Scenario: </a:t>
            </a:r>
          </a:p>
          <a:p>
            <a:pPr marL="345436" lvl="1">
              <a:lnSpc>
                <a:spcPts val="4479"/>
              </a:lnSpc>
            </a:pPr>
            <a:endParaRPr lang="en-US" sz="3600" dirty="0">
              <a:solidFill>
                <a:schemeClr val="bg1"/>
              </a:solidFill>
              <a:latin typeface="+mj-lt"/>
            </a:endParaRPr>
          </a:p>
          <a:p>
            <a:pPr marL="345436" lvl="1">
              <a:lnSpc>
                <a:spcPts val="4479"/>
              </a:lnSpc>
            </a:pPr>
            <a:r>
              <a:rPr lang="en-US" sz="3600" dirty="0">
                <a:solidFill>
                  <a:schemeClr val="bg1"/>
                </a:solidFill>
                <a:latin typeface="+mj-lt"/>
              </a:rPr>
              <a:t>A senior peer says to a teammate in front of others:</a:t>
            </a:r>
          </a:p>
          <a:p>
            <a:pPr marL="345436" lvl="1">
              <a:lnSpc>
                <a:spcPts val="4479"/>
              </a:lnSpc>
            </a:pPr>
            <a:r>
              <a:rPr lang="en-US" sz="3600" dirty="0">
                <a:solidFill>
                  <a:schemeClr val="bg1"/>
                </a:solidFill>
                <a:latin typeface="+mj-lt"/>
              </a:rPr>
              <a:t> </a:t>
            </a:r>
          </a:p>
          <a:p>
            <a:pPr marL="345436" lvl="1">
              <a:lnSpc>
                <a:spcPts val="4479"/>
              </a:lnSpc>
            </a:pPr>
            <a:r>
              <a:rPr lang="en-US" sz="3600" dirty="0">
                <a:solidFill>
                  <a:schemeClr val="bg1"/>
                </a:solidFill>
                <a:latin typeface="+mj-lt"/>
              </a:rPr>
              <a:t>“You’re always slowing us down.”</a:t>
            </a:r>
          </a:p>
        </p:txBody>
      </p:sp>
      <p:sp>
        <p:nvSpPr>
          <p:cNvPr id="2" name="AutoShape 2">
            <a:extLst>
              <a:ext uri="{FF2B5EF4-FFF2-40B4-BE49-F238E27FC236}">
                <a16:creationId xmlns:a16="http://schemas.microsoft.com/office/drawing/2014/main" id="{B4F5AA6C-37BA-9F45-EC23-F78AEAF9846D}"/>
              </a:ext>
            </a:extLst>
          </p:cNvPr>
          <p:cNvSpPr/>
          <p:nvPr/>
        </p:nvSpPr>
        <p:spPr>
          <a:xfrm>
            <a:off x="0" y="0"/>
            <a:ext cx="406854" cy="10287000"/>
          </a:xfrm>
          <a:prstGeom prst="rect">
            <a:avLst/>
          </a:prstGeom>
          <a:solidFill>
            <a:schemeClr val="accent5"/>
          </a:solidFill>
          <a:ln>
            <a:solidFill>
              <a:schemeClr val="accent5"/>
            </a:solidFill>
          </a:ln>
        </p:spPr>
        <p:txBody>
          <a:bodyPr/>
          <a:lstStyle/>
          <a:p>
            <a:endParaRPr lang="en-US" dirty="0"/>
          </a:p>
        </p:txBody>
      </p:sp>
      <p:sp>
        <p:nvSpPr>
          <p:cNvPr id="6" name="TextBox 5">
            <a:extLst>
              <a:ext uri="{FF2B5EF4-FFF2-40B4-BE49-F238E27FC236}">
                <a16:creationId xmlns:a16="http://schemas.microsoft.com/office/drawing/2014/main" id="{417733C4-816D-DB67-46C1-DDC1EFC52B36}"/>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2F1A0776-AB7D-C459-8B7A-04024A64BEFD}"/>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14</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89045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F57E-B1E5-CB07-6A10-B087B79AC74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0608539-C889-21EB-85E2-C1111025F83D}"/>
              </a:ext>
            </a:extLst>
          </p:cNvPr>
          <p:cNvGrpSpPr/>
          <p:nvPr/>
        </p:nvGrpSpPr>
        <p:grpSpPr>
          <a:xfrm>
            <a:off x="-519916" y="-755522"/>
            <a:ext cx="20556550" cy="12040595"/>
            <a:chOff x="0" y="0"/>
            <a:chExt cx="15764500" cy="9233746"/>
          </a:xfrm>
          <a:solidFill>
            <a:schemeClr val="accent3"/>
          </a:solidFill>
        </p:grpSpPr>
        <p:sp>
          <p:nvSpPr>
            <p:cNvPr id="4" name="Freeform 4">
              <a:extLst>
                <a:ext uri="{FF2B5EF4-FFF2-40B4-BE49-F238E27FC236}">
                  <a16:creationId xmlns:a16="http://schemas.microsoft.com/office/drawing/2014/main" id="{B14F0A79-DA17-2B33-4B0C-749A8610858B}"/>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63F550FF-6C70-1E82-1A9B-D84686AC65EF}"/>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C6D614E3-62FF-C1AF-254F-572285F8C694}"/>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2F81904B-C69F-6203-6DB3-75CAC98A2139}"/>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ECFD2FA3-443B-13AE-F436-E0085ABC1D77}"/>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046F4BC7-5BC6-4EB8-BE97-94BCC9F26D0F}"/>
              </a:ext>
            </a:extLst>
          </p:cNvPr>
          <p:cNvSpPr txBox="1"/>
          <p:nvPr/>
        </p:nvSpPr>
        <p:spPr>
          <a:xfrm>
            <a:off x="2676153" y="4218821"/>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Reflection</a:t>
            </a:r>
          </a:p>
        </p:txBody>
      </p:sp>
      <p:pic>
        <p:nvPicPr>
          <p:cNvPr id="10" name="Picture 9" descr="A logo with white text&#10;&#10;AI-generated content may be incorrect.">
            <a:extLst>
              <a:ext uri="{FF2B5EF4-FFF2-40B4-BE49-F238E27FC236}">
                <a16:creationId xmlns:a16="http://schemas.microsoft.com/office/drawing/2014/main" id="{047F1727-616F-98E6-FCED-96B409920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19028C6A-C66E-4B4A-212D-5C08DEC12A87}"/>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2025 Peace Through Action ® USA</a:t>
            </a:r>
          </a:p>
        </p:txBody>
      </p:sp>
      <p:sp>
        <p:nvSpPr>
          <p:cNvPr id="16" name="Slide Number Placeholder 10">
            <a:extLst>
              <a:ext uri="{FF2B5EF4-FFF2-40B4-BE49-F238E27FC236}">
                <a16:creationId xmlns:a16="http://schemas.microsoft.com/office/drawing/2014/main" id="{050A08E3-9C66-C45F-76A6-5B2D7B14B0E7}"/>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15</a:t>
            </a:fld>
            <a:endParaRPr lang="en-US" dirty="0">
              <a:solidFill>
                <a:schemeClr val="tx1"/>
              </a:solidFill>
              <a:latin typeface="+mj-lt"/>
            </a:endParaRPr>
          </a:p>
        </p:txBody>
      </p:sp>
    </p:spTree>
    <p:extLst>
      <p:ext uri="{BB962C8B-B14F-4D97-AF65-F5344CB8AC3E}">
        <p14:creationId xmlns:p14="http://schemas.microsoft.com/office/powerpoint/2010/main" val="150192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824E9-57A6-8898-090D-1954A1425F7A}"/>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F3C44172-BD20-096B-7CCE-C9B221539051}"/>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Reflection</a:t>
            </a:r>
          </a:p>
        </p:txBody>
      </p:sp>
      <p:sp>
        <p:nvSpPr>
          <p:cNvPr id="24" name="TextBox 5">
            <a:extLst>
              <a:ext uri="{FF2B5EF4-FFF2-40B4-BE49-F238E27FC236}">
                <a16:creationId xmlns:a16="http://schemas.microsoft.com/office/drawing/2014/main" id="{D563AE17-998C-298F-862D-3F9420FEA467}"/>
              </a:ext>
            </a:extLst>
          </p:cNvPr>
          <p:cNvSpPr txBox="1"/>
          <p:nvPr/>
        </p:nvSpPr>
        <p:spPr>
          <a:xfrm>
            <a:off x="1251855" y="1638300"/>
            <a:ext cx="15849600" cy="1114985"/>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One-Word Takeaways</a:t>
            </a:r>
          </a:p>
        </p:txBody>
      </p:sp>
      <p:sp>
        <p:nvSpPr>
          <p:cNvPr id="2" name="AutoShape 2">
            <a:extLst>
              <a:ext uri="{FF2B5EF4-FFF2-40B4-BE49-F238E27FC236}">
                <a16:creationId xmlns:a16="http://schemas.microsoft.com/office/drawing/2014/main" id="{4395B044-B4A4-917C-A68A-C1D85FE6AB25}"/>
              </a:ext>
            </a:extLst>
          </p:cNvPr>
          <p:cNvSpPr/>
          <p:nvPr/>
        </p:nvSpPr>
        <p:spPr>
          <a:xfrm>
            <a:off x="0" y="0"/>
            <a:ext cx="406854" cy="10287000"/>
          </a:xfrm>
          <a:prstGeom prst="rect">
            <a:avLst/>
          </a:prstGeom>
          <a:solidFill>
            <a:srgbClr val="FFCD4D"/>
          </a:solidFill>
          <a:ln>
            <a:noFill/>
          </a:ln>
        </p:spPr>
        <p:txBody>
          <a:bodyPr/>
          <a:lstStyle/>
          <a:p>
            <a:endParaRPr lang="en-US" dirty="0"/>
          </a:p>
        </p:txBody>
      </p:sp>
      <p:sp>
        <p:nvSpPr>
          <p:cNvPr id="6" name="TextBox 5">
            <a:extLst>
              <a:ext uri="{FF2B5EF4-FFF2-40B4-BE49-F238E27FC236}">
                <a16:creationId xmlns:a16="http://schemas.microsoft.com/office/drawing/2014/main" id="{94E88DE3-A3A5-C463-5B2C-0BC1A0E0F5CD}"/>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F812C6C2-174B-298C-2F31-F59D38035340}"/>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16</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91940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DE167-B5EF-728E-698B-D6BB072DDAA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4B17CFE-B4C3-682D-CFEC-B1244A40C8CB}"/>
              </a:ext>
            </a:extLst>
          </p:cNvPr>
          <p:cNvGrpSpPr/>
          <p:nvPr/>
        </p:nvGrpSpPr>
        <p:grpSpPr>
          <a:xfrm>
            <a:off x="-519916" y="-755522"/>
            <a:ext cx="20556550" cy="12040595"/>
            <a:chOff x="0" y="0"/>
            <a:chExt cx="15764500" cy="9233746"/>
          </a:xfrm>
          <a:solidFill>
            <a:schemeClr val="accent2"/>
          </a:solidFill>
        </p:grpSpPr>
        <p:sp>
          <p:nvSpPr>
            <p:cNvPr id="4" name="Freeform 4">
              <a:extLst>
                <a:ext uri="{FF2B5EF4-FFF2-40B4-BE49-F238E27FC236}">
                  <a16:creationId xmlns:a16="http://schemas.microsoft.com/office/drawing/2014/main" id="{594D810E-A038-CFE7-1CDD-B67B8167F71B}"/>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76DF54CD-2202-9191-D9E4-E31E5802B34D}"/>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C83EA840-E455-A7DC-C5C7-050A568EF780}"/>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B9B45B1A-1019-9FBD-D2FE-96CA0E8910EA}"/>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a:p>
          </p:txBody>
        </p:sp>
        <p:sp>
          <p:nvSpPr>
            <p:cNvPr id="8" name="Freeform 8">
              <a:extLst>
                <a:ext uri="{FF2B5EF4-FFF2-40B4-BE49-F238E27FC236}">
                  <a16:creationId xmlns:a16="http://schemas.microsoft.com/office/drawing/2014/main" id="{112BF080-B6BF-F33B-3588-907A1D499EE8}"/>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8D58141A-9F97-96BA-F34B-612EC0124600}"/>
              </a:ext>
            </a:extLst>
          </p:cNvPr>
          <p:cNvSpPr txBox="1"/>
          <p:nvPr/>
        </p:nvSpPr>
        <p:spPr>
          <a:xfrm>
            <a:off x="2676153" y="4669064"/>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Call to Action</a:t>
            </a:r>
          </a:p>
        </p:txBody>
      </p:sp>
      <p:pic>
        <p:nvPicPr>
          <p:cNvPr id="13" name="Picture 12" descr="A logo with white text&#10;&#10;AI-generated content may be incorrect.">
            <a:extLst>
              <a:ext uri="{FF2B5EF4-FFF2-40B4-BE49-F238E27FC236}">
                <a16:creationId xmlns:a16="http://schemas.microsoft.com/office/drawing/2014/main" id="{35CDC2D5-039D-217C-116D-3458BBE08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4" name="TextBox 13">
            <a:extLst>
              <a:ext uri="{FF2B5EF4-FFF2-40B4-BE49-F238E27FC236}">
                <a16:creationId xmlns:a16="http://schemas.microsoft.com/office/drawing/2014/main" id="{63B5352D-B47B-D25B-73C1-D483EBDAFA44}"/>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2025 Peace Through Action ® USA</a:t>
            </a:r>
          </a:p>
        </p:txBody>
      </p:sp>
      <p:sp>
        <p:nvSpPr>
          <p:cNvPr id="17" name="Slide Number Placeholder 10">
            <a:extLst>
              <a:ext uri="{FF2B5EF4-FFF2-40B4-BE49-F238E27FC236}">
                <a16:creationId xmlns:a16="http://schemas.microsoft.com/office/drawing/2014/main" id="{71C05458-A735-4C1C-3085-EB7778F4F433}"/>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17</a:t>
            </a:fld>
            <a:endParaRPr lang="en-US" dirty="0">
              <a:solidFill>
                <a:schemeClr val="tx1"/>
              </a:solidFill>
              <a:latin typeface="+mj-lt"/>
            </a:endParaRPr>
          </a:p>
        </p:txBody>
      </p:sp>
    </p:spTree>
    <p:extLst>
      <p:ext uri="{BB962C8B-B14F-4D97-AF65-F5344CB8AC3E}">
        <p14:creationId xmlns:p14="http://schemas.microsoft.com/office/powerpoint/2010/main" val="41952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C1D8-94C2-C8A3-AE96-E1C354675F37}"/>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67A83C06-54A4-42C2-29A9-ECEB49532354}"/>
              </a:ext>
            </a:extLst>
          </p:cNvPr>
          <p:cNvSpPr txBox="1"/>
          <p:nvPr/>
        </p:nvSpPr>
        <p:spPr>
          <a:xfrm>
            <a:off x="2432025" y="4066282"/>
            <a:ext cx="14330809" cy="1077218"/>
          </a:xfrm>
          <a:prstGeom prst="rect">
            <a:avLst/>
          </a:prstGeom>
        </p:spPr>
        <p:txBody>
          <a:bodyPr lIns="0" tIns="0" rIns="0" bIns="0" rtlCol="0" anchor="t">
            <a:spAutoFit/>
          </a:bodyPr>
          <a:lstStyle/>
          <a:p>
            <a:pPr algn="ctr">
              <a:lnSpc>
                <a:spcPts val="8400"/>
              </a:lnSpc>
            </a:pPr>
            <a:r>
              <a:rPr lang="en-US" sz="9000" b="1" dirty="0">
                <a:solidFill>
                  <a:schemeClr val="bg1"/>
                </a:solidFill>
                <a:latin typeface="+mj-lt"/>
              </a:rPr>
              <a:t>Key Takeaways</a:t>
            </a:r>
          </a:p>
        </p:txBody>
      </p:sp>
      <p:sp>
        <p:nvSpPr>
          <p:cNvPr id="2" name="AutoShape 2">
            <a:extLst>
              <a:ext uri="{FF2B5EF4-FFF2-40B4-BE49-F238E27FC236}">
                <a16:creationId xmlns:a16="http://schemas.microsoft.com/office/drawing/2014/main" id="{22860459-A903-6CC2-92EA-23CF564DE4A1}"/>
              </a:ext>
            </a:extLst>
          </p:cNvPr>
          <p:cNvSpPr/>
          <p:nvPr/>
        </p:nvSpPr>
        <p:spPr>
          <a:xfrm>
            <a:off x="0" y="0"/>
            <a:ext cx="406854" cy="10287000"/>
          </a:xfrm>
          <a:prstGeom prst="rect">
            <a:avLst/>
          </a:prstGeom>
          <a:solidFill>
            <a:schemeClr val="accent2"/>
          </a:solidFill>
          <a:ln>
            <a:solidFill>
              <a:schemeClr val="accent2"/>
            </a:solidFill>
          </a:ln>
        </p:spPr>
        <p:txBody>
          <a:bodyPr/>
          <a:lstStyle/>
          <a:p>
            <a:endParaRPr lang="en-US" dirty="0"/>
          </a:p>
        </p:txBody>
      </p:sp>
      <p:sp>
        <p:nvSpPr>
          <p:cNvPr id="6" name="TextBox 5">
            <a:extLst>
              <a:ext uri="{FF2B5EF4-FFF2-40B4-BE49-F238E27FC236}">
                <a16:creationId xmlns:a16="http://schemas.microsoft.com/office/drawing/2014/main" id="{E206D751-F137-FD60-7EF4-E90825E0D51C}"/>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0441F5C8-E19C-8750-7916-2E1FD0FFE800}"/>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18</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75306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C1FF-AA83-1CA9-919D-B6903D06F10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CE61769-7CF8-EAF6-F9FA-680869C6D2D2}"/>
              </a:ext>
            </a:extLst>
          </p:cNvPr>
          <p:cNvSpPr txBox="1"/>
          <p:nvPr/>
        </p:nvSpPr>
        <p:spPr>
          <a:xfrm>
            <a:off x="1943100" y="2671372"/>
            <a:ext cx="53721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Complete</a:t>
            </a:r>
          </a:p>
        </p:txBody>
      </p:sp>
      <p:sp>
        <p:nvSpPr>
          <p:cNvPr id="18" name="Slide Number Placeholder 10">
            <a:extLst>
              <a:ext uri="{FF2B5EF4-FFF2-40B4-BE49-F238E27FC236}">
                <a16:creationId xmlns:a16="http://schemas.microsoft.com/office/drawing/2014/main" id="{BCDF7F31-28FC-50C9-450E-888384F38889}"/>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19</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990C43DB-B0B2-9A94-3756-8D711B95CB0F}"/>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3A7EAC57-B0CA-89A3-45F1-1726D438471D}"/>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07D97F98-0B07-A25E-BBD3-75BF7D9B3E71}"/>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7A543718-DB60-6243-AA0D-9C680A7ABC94}"/>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664656A2-E676-4C4A-C838-80821354ADB7}"/>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174EF0F9-8186-EE3B-C359-D53CDFD49E6D}"/>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8C34B578-DCE8-319B-CBB8-9AF5CAEA2408}"/>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54C4CEA7-7379-6F45-D3F0-993738FFA318}"/>
              </a:ext>
            </a:extLst>
          </p:cNvPr>
          <p:cNvSpPr txBox="1"/>
          <p:nvPr/>
        </p:nvSpPr>
        <p:spPr>
          <a:xfrm>
            <a:off x="1943100" y="3805656"/>
            <a:ext cx="5905500" cy="2154436"/>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Tell us what you learned from this session. Please complete this short survey.</a:t>
            </a:r>
          </a:p>
        </p:txBody>
      </p:sp>
      <p:sp>
        <p:nvSpPr>
          <p:cNvPr id="14" name="TextBox 13">
            <a:extLst>
              <a:ext uri="{FF2B5EF4-FFF2-40B4-BE49-F238E27FC236}">
                <a16:creationId xmlns:a16="http://schemas.microsoft.com/office/drawing/2014/main" id="{F0BE3F1B-CCB8-694F-DDDD-F04CBA67C20A}"/>
              </a:ext>
            </a:extLst>
          </p:cNvPr>
          <p:cNvSpPr txBox="1"/>
          <p:nvPr/>
        </p:nvSpPr>
        <p:spPr>
          <a:xfrm>
            <a:off x="6858000" y="7541896"/>
            <a:ext cx="9144000" cy="707886"/>
          </a:xfrm>
          <a:prstGeom prst="rect">
            <a:avLst/>
          </a:prstGeom>
          <a:noFill/>
        </p:spPr>
        <p:txBody>
          <a:bodyPr wrap="square">
            <a:spAutoFit/>
          </a:bodyPr>
          <a:lstStyle/>
          <a:p>
            <a:pPr algn="ctr"/>
            <a:r>
              <a:rPr lang="en-US" sz="4000" b="1" dirty="0">
                <a:solidFill>
                  <a:schemeClr val="accent1"/>
                </a:solidFill>
                <a:latin typeface="+mj-lt"/>
              </a:rPr>
              <a:t>bit.ly/</a:t>
            </a:r>
            <a:r>
              <a:rPr lang="en-US" sz="4000" b="1" dirty="0" err="1">
                <a:solidFill>
                  <a:schemeClr val="accent1"/>
                </a:solidFill>
                <a:latin typeface="+mj-lt"/>
              </a:rPr>
              <a:t>PeaceActPostSurvey</a:t>
            </a:r>
            <a:endParaRPr lang="en-US" sz="4000" b="1" dirty="0">
              <a:solidFill>
                <a:schemeClr val="accent1"/>
              </a:solidFill>
              <a:latin typeface="+mj-lt"/>
            </a:endParaRPr>
          </a:p>
        </p:txBody>
      </p:sp>
      <p:pic>
        <p:nvPicPr>
          <p:cNvPr id="12" name="Picture 11">
            <a:extLst>
              <a:ext uri="{FF2B5EF4-FFF2-40B4-BE49-F238E27FC236}">
                <a16:creationId xmlns:a16="http://schemas.microsoft.com/office/drawing/2014/main" id="{00168750-4751-ABB7-5EF1-83B53A2D3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01BC2DA3-EB03-506A-311F-3ABDD83C8A2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401257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E5CE-72E8-88B6-B985-B72E60B1E243}"/>
            </a:ext>
          </a:extLst>
        </p:cNvPr>
        <p:cNvGrpSpPr/>
        <p:nvPr/>
      </p:nvGrpSpPr>
      <p:grpSpPr>
        <a:xfrm>
          <a:off x="0" y="0"/>
          <a:ext cx="0" cy="0"/>
          <a:chOff x="0" y="0"/>
          <a:chExt cx="0" cy="0"/>
        </a:xfrm>
      </p:grpSpPr>
      <p:sp>
        <p:nvSpPr>
          <p:cNvPr id="10" name="TextBox 6">
            <a:extLst>
              <a:ext uri="{FF2B5EF4-FFF2-40B4-BE49-F238E27FC236}">
                <a16:creationId xmlns:a16="http://schemas.microsoft.com/office/drawing/2014/main" id="{52EFC2E8-B095-A37F-DE14-31DD3C83D94C}"/>
              </a:ext>
            </a:extLst>
          </p:cNvPr>
          <p:cNvSpPr txBox="1"/>
          <p:nvPr/>
        </p:nvSpPr>
        <p:spPr>
          <a:xfrm>
            <a:off x="8763000" y="3238500"/>
            <a:ext cx="7994196" cy="3729034"/>
          </a:xfrm>
          <a:prstGeom prst="rect">
            <a:avLst/>
          </a:prstGeom>
        </p:spPr>
        <p:txBody>
          <a:bodyPr lIns="0" tIns="0" rIns="0" bIns="0" rtlCol="0" anchor="t">
            <a:spAutoFit/>
          </a:bodyPr>
          <a:lstStyle/>
          <a:p>
            <a:pPr marL="0" lvl="0" indent="0" algn="l">
              <a:lnSpc>
                <a:spcPts val="4199"/>
              </a:lnSpc>
              <a:spcBef>
                <a:spcPct val="0"/>
              </a:spcBef>
            </a:pPr>
            <a:r>
              <a:rPr lang="en-US" sz="3200" dirty="0">
                <a:solidFill>
                  <a:schemeClr val="bg1"/>
                </a:solidFill>
                <a:latin typeface="+mj-lt"/>
              </a:rPr>
              <a:t>Peace Through Action® USA inspires and equips everyday people to increase safety, belonging, and peace in their relationships and communities by cultivating their compassion and increasing their constructive communication and conflict resolution skills.</a:t>
            </a:r>
          </a:p>
        </p:txBody>
      </p:sp>
      <p:sp>
        <p:nvSpPr>
          <p:cNvPr id="11" name="TextBox 7">
            <a:extLst>
              <a:ext uri="{FF2B5EF4-FFF2-40B4-BE49-F238E27FC236}">
                <a16:creationId xmlns:a16="http://schemas.microsoft.com/office/drawing/2014/main" id="{A30ACAF5-3845-D5BE-CDAB-5DEE2A26E730}"/>
              </a:ext>
            </a:extLst>
          </p:cNvPr>
          <p:cNvSpPr txBox="1"/>
          <p:nvPr/>
        </p:nvSpPr>
        <p:spPr>
          <a:xfrm>
            <a:off x="8763000" y="1226820"/>
            <a:ext cx="7994196" cy="1384995"/>
          </a:xfrm>
          <a:prstGeom prst="rect">
            <a:avLst/>
          </a:prstGeom>
        </p:spPr>
        <p:txBody>
          <a:bodyPr lIns="0" tIns="0" rIns="0" bIns="0" rtlCol="0" anchor="t">
            <a:spAutoFit/>
          </a:bodyPr>
          <a:lstStyle/>
          <a:p>
            <a:pPr marL="0" lvl="0" indent="0" algn="l">
              <a:lnSpc>
                <a:spcPts val="10800"/>
              </a:lnSpc>
              <a:spcBef>
                <a:spcPct val="0"/>
              </a:spcBef>
            </a:pPr>
            <a:r>
              <a:rPr lang="en-US" sz="9000" b="1" dirty="0">
                <a:solidFill>
                  <a:schemeClr val="bg1"/>
                </a:solidFill>
                <a:latin typeface="+mj-lt"/>
              </a:rPr>
              <a:t>Our Mission</a:t>
            </a:r>
          </a:p>
        </p:txBody>
      </p:sp>
      <p:sp>
        <p:nvSpPr>
          <p:cNvPr id="12" name="TextBox 8">
            <a:extLst>
              <a:ext uri="{FF2B5EF4-FFF2-40B4-BE49-F238E27FC236}">
                <a16:creationId xmlns:a16="http://schemas.microsoft.com/office/drawing/2014/main" id="{E94432C0-3CF2-D157-C748-28D1DACF097A}"/>
              </a:ext>
            </a:extLst>
          </p:cNvPr>
          <p:cNvSpPr txBox="1"/>
          <p:nvPr/>
        </p:nvSpPr>
        <p:spPr>
          <a:xfrm>
            <a:off x="2084580" y="7344646"/>
            <a:ext cx="5057775" cy="1615827"/>
          </a:xfrm>
          <a:prstGeom prst="rect">
            <a:avLst/>
          </a:prstGeom>
        </p:spPr>
        <p:txBody>
          <a:bodyPr wrap="square" lIns="0" tIns="0" rIns="0" bIns="0" rtlCol="0" anchor="t">
            <a:spAutoFit/>
          </a:bodyPr>
          <a:lstStyle/>
          <a:p>
            <a:pPr algn="ctr">
              <a:lnSpc>
                <a:spcPts val="4200"/>
              </a:lnSpc>
              <a:spcBef>
                <a:spcPct val="0"/>
              </a:spcBef>
            </a:pPr>
            <a:r>
              <a:rPr lang="en-US" sz="4000" b="1" dirty="0">
                <a:solidFill>
                  <a:schemeClr val="accent1"/>
                </a:solidFill>
                <a:latin typeface="+mj-lt"/>
              </a:rPr>
              <a:t>Be Peace.</a:t>
            </a:r>
          </a:p>
          <a:p>
            <a:pPr algn="ctr">
              <a:lnSpc>
                <a:spcPts val="4200"/>
              </a:lnSpc>
              <a:spcBef>
                <a:spcPct val="0"/>
              </a:spcBef>
            </a:pPr>
            <a:r>
              <a:rPr lang="en-US" sz="4000" b="1" dirty="0">
                <a:solidFill>
                  <a:schemeClr val="accent1"/>
                </a:solidFill>
                <a:latin typeface="+mj-lt"/>
              </a:rPr>
              <a:t>Choose Peace.</a:t>
            </a:r>
          </a:p>
          <a:p>
            <a:pPr algn="ctr">
              <a:lnSpc>
                <a:spcPts val="4200"/>
              </a:lnSpc>
              <a:spcBef>
                <a:spcPct val="0"/>
              </a:spcBef>
            </a:pPr>
            <a:r>
              <a:rPr lang="en-US" sz="4000" b="1" dirty="0">
                <a:solidFill>
                  <a:schemeClr val="accent1"/>
                </a:solidFill>
                <a:latin typeface="+mj-lt"/>
              </a:rPr>
              <a:t>Create Peace.</a:t>
            </a:r>
          </a:p>
        </p:txBody>
      </p:sp>
      <p:sp>
        <p:nvSpPr>
          <p:cNvPr id="6" name="Slide Number Placeholder 10">
            <a:extLst>
              <a:ext uri="{FF2B5EF4-FFF2-40B4-BE49-F238E27FC236}">
                <a16:creationId xmlns:a16="http://schemas.microsoft.com/office/drawing/2014/main" id="{289893CD-17B7-DC53-9707-8A9FD828A4CA}"/>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3F3C4E2F-7DA5-7B28-C814-8AC70A26136A}"/>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A65269F9-35AB-EEEA-CFC1-22C0B98861B3}"/>
                </a:ext>
              </a:extLst>
            </p:cNvPr>
            <p:cNvSpPr/>
            <p:nvPr/>
          </p:nvSpPr>
          <p:spPr>
            <a:xfrm>
              <a:off x="0" y="1818447"/>
              <a:ext cx="406854" cy="1714500"/>
            </a:xfrm>
            <a:prstGeom prst="rect">
              <a:avLst/>
            </a:prstGeom>
            <a:solidFill>
              <a:srgbClr val="FFCD4D"/>
            </a:solidFill>
          </p:spPr>
          <p:txBody>
            <a:bodyPr/>
            <a:lstStyle/>
            <a:p>
              <a:endParaRPr lang="en-US"/>
            </a:p>
          </p:txBody>
        </p:sp>
        <p:sp>
          <p:nvSpPr>
            <p:cNvPr id="16" name="AutoShape 2">
              <a:extLst>
                <a:ext uri="{FF2B5EF4-FFF2-40B4-BE49-F238E27FC236}">
                  <a16:creationId xmlns:a16="http://schemas.microsoft.com/office/drawing/2014/main" id="{8CF6E8AB-E615-58C4-0BD8-0F3A0D68A63B}"/>
                </a:ext>
              </a:extLst>
            </p:cNvPr>
            <p:cNvSpPr/>
            <p:nvPr/>
          </p:nvSpPr>
          <p:spPr>
            <a:xfrm>
              <a:off x="0" y="3524078"/>
              <a:ext cx="406854" cy="1714500"/>
            </a:xfrm>
            <a:prstGeom prst="rect">
              <a:avLst/>
            </a:prstGeom>
            <a:solidFill>
              <a:srgbClr val="FF800E"/>
            </a:solidFill>
          </p:spPr>
          <p:txBody>
            <a:bodyPr/>
            <a:lstStyle/>
            <a:p>
              <a:endParaRPr lang="en-US"/>
            </a:p>
          </p:txBody>
        </p:sp>
        <p:sp>
          <p:nvSpPr>
            <p:cNvPr id="17" name="AutoShape 2">
              <a:extLst>
                <a:ext uri="{FF2B5EF4-FFF2-40B4-BE49-F238E27FC236}">
                  <a16:creationId xmlns:a16="http://schemas.microsoft.com/office/drawing/2014/main" id="{7BC99F0B-792C-3CE3-2009-51E7FE38EFF9}"/>
                </a:ext>
              </a:extLst>
            </p:cNvPr>
            <p:cNvSpPr/>
            <p:nvPr/>
          </p:nvSpPr>
          <p:spPr>
            <a:xfrm>
              <a:off x="0" y="8572500"/>
              <a:ext cx="406854" cy="1714500"/>
            </a:xfrm>
            <a:prstGeom prst="rect">
              <a:avLst/>
            </a:prstGeom>
            <a:solidFill>
              <a:srgbClr val="00B3EB"/>
            </a:solidFill>
          </p:spPr>
          <p:txBody>
            <a:bodyPr/>
            <a:lstStyle/>
            <a:p>
              <a:endParaRPr lang="en-US"/>
            </a:p>
          </p:txBody>
        </p:sp>
        <p:sp>
          <p:nvSpPr>
            <p:cNvPr id="18" name="AutoShape 2">
              <a:extLst>
                <a:ext uri="{FF2B5EF4-FFF2-40B4-BE49-F238E27FC236}">
                  <a16:creationId xmlns:a16="http://schemas.microsoft.com/office/drawing/2014/main" id="{40501D92-743D-C635-DFDD-B749F23579BB}"/>
                </a:ext>
              </a:extLst>
            </p:cNvPr>
            <p:cNvSpPr/>
            <p:nvPr/>
          </p:nvSpPr>
          <p:spPr>
            <a:xfrm>
              <a:off x="0" y="5169876"/>
              <a:ext cx="406854" cy="1714500"/>
            </a:xfrm>
            <a:prstGeom prst="rect">
              <a:avLst/>
            </a:prstGeom>
            <a:solidFill>
              <a:srgbClr val="FF481E"/>
            </a:solidFill>
          </p:spPr>
          <p:txBody>
            <a:bodyPr/>
            <a:lstStyle/>
            <a:p>
              <a:endParaRPr lang="en-US"/>
            </a:p>
          </p:txBody>
        </p:sp>
        <p:sp>
          <p:nvSpPr>
            <p:cNvPr id="19" name="AutoShape 2">
              <a:extLst>
                <a:ext uri="{FF2B5EF4-FFF2-40B4-BE49-F238E27FC236}">
                  <a16:creationId xmlns:a16="http://schemas.microsoft.com/office/drawing/2014/main" id="{47C6D3B1-0761-AB67-A22A-149B68456D21}"/>
                </a:ext>
              </a:extLst>
            </p:cNvPr>
            <p:cNvSpPr/>
            <p:nvPr/>
          </p:nvSpPr>
          <p:spPr>
            <a:xfrm>
              <a:off x="0" y="95078"/>
              <a:ext cx="406854" cy="1714500"/>
            </a:xfrm>
            <a:prstGeom prst="rect">
              <a:avLst/>
            </a:prstGeom>
            <a:solidFill>
              <a:srgbClr val="28B473"/>
            </a:solidFill>
          </p:spPr>
          <p:txBody>
            <a:bodyPr/>
            <a:lstStyle/>
            <a:p>
              <a:endParaRPr lang="en-US"/>
            </a:p>
          </p:txBody>
        </p:sp>
        <p:sp>
          <p:nvSpPr>
            <p:cNvPr id="20" name="AutoShape 2">
              <a:extLst>
                <a:ext uri="{FF2B5EF4-FFF2-40B4-BE49-F238E27FC236}">
                  <a16:creationId xmlns:a16="http://schemas.microsoft.com/office/drawing/2014/main" id="{925D8AE4-93D1-7197-FA0F-0994F9872401}"/>
                </a:ext>
              </a:extLst>
            </p:cNvPr>
            <p:cNvSpPr/>
            <p:nvPr/>
          </p:nvSpPr>
          <p:spPr>
            <a:xfrm>
              <a:off x="0" y="6858000"/>
              <a:ext cx="406854" cy="1714500"/>
            </a:xfrm>
            <a:prstGeom prst="rect">
              <a:avLst/>
            </a:prstGeom>
            <a:solidFill>
              <a:srgbClr val="6766BE"/>
            </a:solidFill>
          </p:spPr>
          <p:txBody>
            <a:bodyPr/>
            <a:lstStyle/>
            <a:p>
              <a:endParaRPr lang="en-US"/>
            </a:p>
          </p:txBody>
        </p:sp>
      </p:grpSp>
      <p:pic>
        <p:nvPicPr>
          <p:cNvPr id="3" name="Picture 2" descr="A colorful logo with black background&#10;&#10;AI-generated content may be incorrect.">
            <a:extLst>
              <a:ext uri="{FF2B5EF4-FFF2-40B4-BE49-F238E27FC236}">
                <a16:creationId xmlns:a16="http://schemas.microsoft.com/office/drawing/2014/main" id="{9B955459-510A-FE15-3933-4E4864F26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254" y="1055395"/>
            <a:ext cx="5745480" cy="5465645"/>
          </a:xfrm>
          <a:prstGeom prst="rect">
            <a:avLst/>
          </a:prstGeom>
        </p:spPr>
      </p:pic>
      <p:sp>
        <p:nvSpPr>
          <p:cNvPr id="2" name="TextBox 1">
            <a:extLst>
              <a:ext uri="{FF2B5EF4-FFF2-40B4-BE49-F238E27FC236}">
                <a16:creationId xmlns:a16="http://schemas.microsoft.com/office/drawing/2014/main" id="{032E3EA6-110A-C9FE-164D-D87005026D14}"/>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373492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9D12-B166-7165-71C5-6F4E724C24A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7AF1077-067D-C3B3-9B27-55AA101FACF4}"/>
              </a:ext>
            </a:extLst>
          </p:cNvPr>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Sign Up</a:t>
            </a:r>
          </a:p>
        </p:txBody>
      </p:sp>
      <p:sp>
        <p:nvSpPr>
          <p:cNvPr id="17" name="TextBox 16">
            <a:extLst>
              <a:ext uri="{FF2B5EF4-FFF2-40B4-BE49-F238E27FC236}">
                <a16:creationId xmlns:a16="http://schemas.microsoft.com/office/drawing/2014/main" id="{B9A8247D-58E3-44FA-B1A6-810DBFD2F4E6}"/>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18" name="Slide Number Placeholder 10">
            <a:extLst>
              <a:ext uri="{FF2B5EF4-FFF2-40B4-BE49-F238E27FC236}">
                <a16:creationId xmlns:a16="http://schemas.microsoft.com/office/drawing/2014/main" id="{ADC4B6E3-C9D7-CFF4-31DC-C7C47B17500C}"/>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20</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5E15C91A-895A-96FF-11A7-866A67CB7EF4}"/>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67EAD5AB-B242-7CF5-4F09-C6191E87AFCD}"/>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F13D8CCB-597D-BE19-3632-F73980B4DDE7}"/>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149F0256-2E80-E4B0-1551-CCA9F5425572}"/>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6E439C7D-F250-ED09-1242-035D61605ED8}"/>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8102E77A-F377-9AF1-73EB-DC54A29D0A2E}"/>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7CA7FBAB-541C-2CD9-8B78-C7F902A1582B}"/>
                </a:ext>
              </a:extLst>
            </p:cNvPr>
            <p:cNvSpPr/>
            <p:nvPr/>
          </p:nvSpPr>
          <p:spPr>
            <a:xfrm>
              <a:off x="0" y="6858000"/>
              <a:ext cx="406854" cy="1714500"/>
            </a:xfrm>
            <a:prstGeom prst="rect">
              <a:avLst/>
            </a:prstGeom>
            <a:solidFill>
              <a:srgbClr val="6766BE"/>
            </a:solidFill>
          </p:spPr>
          <p:txBody>
            <a:bodyPr/>
            <a:lstStyle/>
            <a:p>
              <a:endParaRPr lang="en-US"/>
            </a:p>
          </p:txBody>
        </p:sp>
      </p:grpSp>
      <p:pic>
        <p:nvPicPr>
          <p:cNvPr id="12" name="Picture 11" descr="A qr code on a white background&#10;&#10;AI-generated content may be incorrect.">
            <a:extLst>
              <a:ext uri="{FF2B5EF4-FFF2-40B4-BE49-F238E27FC236}">
                <a16:creationId xmlns:a16="http://schemas.microsoft.com/office/drawing/2014/main" id="{2278F946-5598-B9F9-2452-DD02D725D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8974" cy="7318974"/>
          </a:xfrm>
          <a:prstGeom prst="rect">
            <a:avLst/>
          </a:prstGeom>
        </p:spPr>
      </p:pic>
      <p:sp>
        <p:nvSpPr>
          <p:cNvPr id="14" name="TextBox 13">
            <a:extLst>
              <a:ext uri="{FF2B5EF4-FFF2-40B4-BE49-F238E27FC236}">
                <a16:creationId xmlns:a16="http://schemas.microsoft.com/office/drawing/2014/main" id="{C062E845-FBE8-1FBA-082D-B6FCB8B79648}"/>
              </a:ext>
            </a:extLst>
          </p:cNvPr>
          <p:cNvSpPr txBox="1"/>
          <p:nvPr/>
        </p:nvSpPr>
        <p:spPr>
          <a:xfrm>
            <a:off x="6859887" y="7543800"/>
            <a:ext cx="9144000" cy="707886"/>
          </a:xfrm>
          <a:prstGeom prst="rect">
            <a:avLst/>
          </a:prstGeom>
          <a:noFill/>
        </p:spPr>
        <p:txBody>
          <a:bodyPr wrap="square">
            <a:spAutoFit/>
          </a:bodyPr>
          <a:lstStyle/>
          <a:p>
            <a:pPr algn="ctr"/>
            <a:r>
              <a:rPr lang="en-US" sz="4000" b="1" dirty="0">
                <a:solidFill>
                  <a:schemeClr val="accent6"/>
                </a:solidFill>
                <a:latin typeface="+mj-lt"/>
              </a:rPr>
              <a:t>peacethroughaction.org/email</a:t>
            </a:r>
          </a:p>
        </p:txBody>
      </p:sp>
      <p:sp>
        <p:nvSpPr>
          <p:cNvPr id="5" name="TextBox 6">
            <a:extLst>
              <a:ext uri="{FF2B5EF4-FFF2-40B4-BE49-F238E27FC236}">
                <a16:creationId xmlns:a16="http://schemas.microsoft.com/office/drawing/2014/main" id="{E2537828-6960-1912-9F86-38D3CBB7E619}"/>
              </a:ext>
            </a:extLst>
          </p:cNvPr>
          <p:cNvSpPr txBox="1"/>
          <p:nvPr/>
        </p:nvSpPr>
        <p:spPr>
          <a:xfrm>
            <a:off x="1943100" y="3803904"/>
            <a:ext cx="6019800" cy="538609"/>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Keep up with us by email.</a:t>
            </a:r>
          </a:p>
        </p:txBody>
      </p:sp>
    </p:spTree>
    <p:extLst>
      <p:ext uri="{BB962C8B-B14F-4D97-AF65-F5344CB8AC3E}">
        <p14:creationId xmlns:p14="http://schemas.microsoft.com/office/powerpoint/2010/main" val="252271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FABB-449C-A1DB-F84F-550C1943E0E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5662EAC-5ACC-10ED-00FE-219CBF210FF9}"/>
              </a:ext>
            </a:extLst>
          </p:cNvPr>
          <p:cNvSpPr txBox="1"/>
          <p:nvPr/>
        </p:nvSpPr>
        <p:spPr>
          <a:xfrm>
            <a:off x="1943100" y="2671372"/>
            <a:ext cx="48387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Consent</a:t>
            </a:r>
          </a:p>
        </p:txBody>
      </p:sp>
      <p:sp>
        <p:nvSpPr>
          <p:cNvPr id="18" name="Slide Number Placeholder 10">
            <a:extLst>
              <a:ext uri="{FF2B5EF4-FFF2-40B4-BE49-F238E27FC236}">
                <a16:creationId xmlns:a16="http://schemas.microsoft.com/office/drawing/2014/main" id="{F749A442-987A-E5AF-001A-FCA7FABFF263}"/>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21</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4552BFE8-283E-159A-D0E1-B6BBE27E7280}"/>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F5FF0082-90FA-2B82-5196-B91CF42E93A7}"/>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526D4F57-E844-B4AB-B0D2-B1822CDD323A}"/>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21B6F4F6-FF5E-68F8-EFBF-9D87FC6FEC2F}"/>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5E345B9B-7275-F4D1-7F31-2C9DAE14D399}"/>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AFA6D66B-E7FD-71AB-D98E-D576129EF37D}"/>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4B0CAA6B-B9EB-A95D-3EEC-F97080E3C397}"/>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956CCEED-C09F-CE6A-78F9-3AB47EE2B827}"/>
              </a:ext>
            </a:extLst>
          </p:cNvPr>
          <p:cNvSpPr txBox="1"/>
          <p:nvPr/>
        </p:nvSpPr>
        <p:spPr>
          <a:xfrm>
            <a:off x="1943100" y="3803904"/>
            <a:ext cx="5905500" cy="2693045"/>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Complete our media release to give us permission to use your name, voice, and/or image.</a:t>
            </a:r>
          </a:p>
        </p:txBody>
      </p:sp>
      <p:sp>
        <p:nvSpPr>
          <p:cNvPr id="14" name="TextBox 13">
            <a:extLst>
              <a:ext uri="{FF2B5EF4-FFF2-40B4-BE49-F238E27FC236}">
                <a16:creationId xmlns:a16="http://schemas.microsoft.com/office/drawing/2014/main" id="{164BF98B-E512-B3D4-5040-64256D2DBABC}"/>
              </a:ext>
            </a:extLst>
          </p:cNvPr>
          <p:cNvSpPr txBox="1"/>
          <p:nvPr/>
        </p:nvSpPr>
        <p:spPr>
          <a:xfrm>
            <a:off x="6858000" y="7543800"/>
            <a:ext cx="9144000" cy="707886"/>
          </a:xfrm>
          <a:prstGeom prst="rect">
            <a:avLst/>
          </a:prstGeom>
          <a:noFill/>
        </p:spPr>
        <p:txBody>
          <a:bodyPr wrap="square">
            <a:spAutoFit/>
          </a:bodyPr>
          <a:lstStyle/>
          <a:p>
            <a:pPr algn="ctr"/>
            <a:r>
              <a:rPr lang="en-US" sz="4000" b="1" dirty="0">
                <a:solidFill>
                  <a:schemeClr val="accent1"/>
                </a:solidFill>
                <a:latin typeface="+mj-lt"/>
              </a:rPr>
              <a:t>bit.ly/</a:t>
            </a:r>
            <a:r>
              <a:rPr lang="en-US" sz="4000" b="1" dirty="0" err="1">
                <a:solidFill>
                  <a:schemeClr val="accent1"/>
                </a:solidFill>
                <a:latin typeface="+mj-lt"/>
              </a:rPr>
              <a:t>PeaceActMediaRelease</a:t>
            </a:r>
            <a:endParaRPr lang="en-US" sz="4000" b="1" dirty="0">
              <a:solidFill>
                <a:schemeClr val="accent1"/>
              </a:solidFill>
              <a:latin typeface="+mj-lt"/>
            </a:endParaRPr>
          </a:p>
        </p:txBody>
      </p:sp>
      <p:pic>
        <p:nvPicPr>
          <p:cNvPr id="12" name="Picture 11">
            <a:extLst>
              <a:ext uri="{FF2B5EF4-FFF2-40B4-BE49-F238E27FC236}">
                <a16:creationId xmlns:a16="http://schemas.microsoft.com/office/drawing/2014/main" id="{BD154549-E371-943E-0119-5F45EA54E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F807114E-47F0-FAF0-5691-71492BA2924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54523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987716" y="2222940"/>
            <a:ext cx="5043106" cy="1231106"/>
          </a:xfrm>
          <a:prstGeom prst="rect">
            <a:avLst/>
          </a:prstGeom>
        </p:spPr>
        <p:txBody>
          <a:bodyPr lIns="0" tIns="0" rIns="0" bIns="0" rtlCol="0" anchor="t">
            <a:spAutoFit/>
          </a:bodyPr>
          <a:lstStyle/>
          <a:p>
            <a:pPr>
              <a:lnSpc>
                <a:spcPts val="9600"/>
              </a:lnSpc>
            </a:pPr>
            <a:r>
              <a:rPr lang="en-US" sz="9000" b="1" dirty="0">
                <a:solidFill>
                  <a:schemeClr val="bg1"/>
                </a:solidFill>
                <a:latin typeface="+mj-lt"/>
              </a:rPr>
              <a:t>Connect</a:t>
            </a:r>
          </a:p>
        </p:txBody>
      </p:sp>
      <p:sp>
        <p:nvSpPr>
          <p:cNvPr id="14" name="TextBox 13">
            <a:extLst>
              <a:ext uri="{FF2B5EF4-FFF2-40B4-BE49-F238E27FC236}">
                <a16:creationId xmlns:a16="http://schemas.microsoft.com/office/drawing/2014/main" id="{AE03D7EA-0963-5F98-70FB-BB2F708475B3}"/>
              </a:ext>
            </a:extLst>
          </p:cNvPr>
          <p:cNvSpPr txBox="1"/>
          <p:nvPr/>
        </p:nvSpPr>
        <p:spPr>
          <a:xfrm>
            <a:off x="10695877" y="4399630"/>
            <a:ext cx="6248400" cy="892552"/>
          </a:xfrm>
          <a:prstGeom prst="rect">
            <a:avLst/>
          </a:prstGeom>
          <a:noFill/>
        </p:spPr>
        <p:txBody>
          <a:bodyPr wrap="square" rtlCol="0">
            <a:spAutoFit/>
          </a:bodyPr>
          <a:lstStyle/>
          <a:p>
            <a:pPr algn="ctr"/>
            <a:r>
              <a:rPr lang="en-US" sz="4000" b="1" dirty="0">
                <a:solidFill>
                  <a:srgbClr val="01B3EC"/>
                </a:solidFill>
                <a:latin typeface="+mj-lt"/>
              </a:rPr>
              <a:t>@peaceactusa</a:t>
            </a:r>
          </a:p>
          <a:p>
            <a:endParaRPr lang="en-US" sz="1100" b="1" dirty="0">
              <a:latin typeface="+mj-lt"/>
            </a:endParaRPr>
          </a:p>
        </p:txBody>
      </p:sp>
      <p:sp>
        <p:nvSpPr>
          <p:cNvPr id="17" name="TextBox 16">
            <a:extLst>
              <a:ext uri="{FF2B5EF4-FFF2-40B4-BE49-F238E27FC236}">
                <a16:creationId xmlns:a16="http://schemas.microsoft.com/office/drawing/2014/main" id="{969D7B48-DC1E-07A8-1CF3-B3EA82C762A7}"/>
              </a:ext>
            </a:extLst>
          </p:cNvPr>
          <p:cNvSpPr txBox="1"/>
          <p:nvPr/>
        </p:nvSpPr>
        <p:spPr>
          <a:xfrm>
            <a:off x="8431341" y="7190689"/>
            <a:ext cx="10370348" cy="892552"/>
          </a:xfrm>
          <a:prstGeom prst="rect">
            <a:avLst/>
          </a:prstGeom>
          <a:noFill/>
        </p:spPr>
        <p:txBody>
          <a:bodyPr wrap="square" rtlCol="0">
            <a:spAutoFit/>
          </a:bodyPr>
          <a:lstStyle/>
          <a:p>
            <a:pPr algn="ctr"/>
            <a:r>
              <a:rPr lang="en-US" sz="4000" b="1" dirty="0">
                <a:solidFill>
                  <a:srgbClr val="01B3EC"/>
                </a:solidFill>
                <a:latin typeface="+mj-lt"/>
              </a:rPr>
              <a:t>@peacethroughaction.org</a:t>
            </a:r>
          </a:p>
          <a:p>
            <a:endParaRPr lang="en-US" sz="1100" b="1" dirty="0">
              <a:latin typeface="+mj-lt"/>
            </a:endParaRPr>
          </a:p>
        </p:txBody>
      </p:sp>
      <p:sp>
        <p:nvSpPr>
          <p:cNvPr id="18" name="TextBox 17">
            <a:extLst>
              <a:ext uri="{FF2B5EF4-FFF2-40B4-BE49-F238E27FC236}">
                <a16:creationId xmlns:a16="http://schemas.microsoft.com/office/drawing/2014/main" id="{66DFC6BD-ED45-3BBA-E606-DCA43C17DFAE}"/>
              </a:ext>
            </a:extLst>
          </p:cNvPr>
          <p:cNvSpPr txBox="1"/>
          <p:nvPr/>
        </p:nvSpPr>
        <p:spPr>
          <a:xfrm>
            <a:off x="1260093" y="6650147"/>
            <a:ext cx="7542785" cy="1323439"/>
          </a:xfrm>
          <a:prstGeom prst="rect">
            <a:avLst/>
          </a:prstGeom>
          <a:noFill/>
        </p:spPr>
        <p:txBody>
          <a:bodyPr wrap="square" rtlCol="0">
            <a:spAutoFit/>
          </a:bodyPr>
          <a:lstStyle/>
          <a:p>
            <a:pPr algn="ctr"/>
            <a:r>
              <a:rPr lang="en-US" sz="4000" b="1" dirty="0">
                <a:solidFill>
                  <a:srgbClr val="01B3EC"/>
                </a:solidFill>
                <a:latin typeface="+mj-lt"/>
              </a:rPr>
              <a:t>linkedin.com/company/peace-through-action-</a:t>
            </a:r>
            <a:r>
              <a:rPr lang="en-US" sz="4000" b="1" dirty="0" err="1">
                <a:solidFill>
                  <a:srgbClr val="01B3EC"/>
                </a:solidFill>
                <a:latin typeface="+mj-lt"/>
              </a:rPr>
              <a:t>usa</a:t>
            </a:r>
            <a:endParaRPr lang="en-US" sz="4000" b="1" dirty="0">
              <a:solidFill>
                <a:srgbClr val="01B3EC"/>
              </a:solidFill>
              <a:latin typeface="+mj-lt"/>
            </a:endParaRPr>
          </a:p>
        </p:txBody>
      </p:sp>
      <p:sp>
        <p:nvSpPr>
          <p:cNvPr id="23" name="Slide Number Placeholder 10">
            <a:extLst>
              <a:ext uri="{FF2B5EF4-FFF2-40B4-BE49-F238E27FC236}">
                <a16:creationId xmlns:a16="http://schemas.microsoft.com/office/drawing/2014/main" id="{B8EED550-A764-936F-4B68-8E105514025C}"/>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22</a:t>
            </a:fld>
            <a:endParaRPr lang="en-US" dirty="0">
              <a:solidFill>
                <a:schemeClr val="tx2">
                  <a:lumMod val="75000"/>
                </a:schemeClr>
              </a:solidFill>
              <a:latin typeface="+mj-lt"/>
            </a:endParaRPr>
          </a:p>
        </p:txBody>
      </p:sp>
      <p:grpSp>
        <p:nvGrpSpPr>
          <p:cNvPr id="4" name="Group 3">
            <a:extLst>
              <a:ext uri="{FF2B5EF4-FFF2-40B4-BE49-F238E27FC236}">
                <a16:creationId xmlns:a16="http://schemas.microsoft.com/office/drawing/2014/main" id="{295D1B2A-0ADC-5D26-F399-37106A2201B8}"/>
              </a:ext>
            </a:extLst>
          </p:cNvPr>
          <p:cNvGrpSpPr/>
          <p:nvPr/>
        </p:nvGrpSpPr>
        <p:grpSpPr>
          <a:xfrm rot="10800000">
            <a:off x="0" y="-6646"/>
            <a:ext cx="457200" cy="10247926"/>
            <a:chOff x="0" y="95078"/>
            <a:chExt cx="406854" cy="10191922"/>
          </a:xfrm>
        </p:grpSpPr>
        <p:sp>
          <p:nvSpPr>
            <p:cNvPr id="8" name="AutoShape 2">
              <a:extLst>
                <a:ext uri="{FF2B5EF4-FFF2-40B4-BE49-F238E27FC236}">
                  <a16:creationId xmlns:a16="http://schemas.microsoft.com/office/drawing/2014/main" id="{30974E82-D6A9-F4CE-43B6-8F81AC888B6A}"/>
                </a:ext>
              </a:extLst>
            </p:cNvPr>
            <p:cNvSpPr/>
            <p:nvPr/>
          </p:nvSpPr>
          <p:spPr>
            <a:xfrm>
              <a:off x="0" y="1818447"/>
              <a:ext cx="406854" cy="1714500"/>
            </a:xfrm>
            <a:prstGeom prst="rect">
              <a:avLst/>
            </a:prstGeom>
            <a:solidFill>
              <a:srgbClr val="FFCD4D"/>
            </a:solidFill>
          </p:spPr>
          <p:txBody>
            <a:bodyPr/>
            <a:lstStyle/>
            <a:p>
              <a:endParaRPr lang="en-US"/>
            </a:p>
          </p:txBody>
        </p:sp>
        <p:sp>
          <p:nvSpPr>
            <p:cNvPr id="19" name="AutoShape 2">
              <a:extLst>
                <a:ext uri="{FF2B5EF4-FFF2-40B4-BE49-F238E27FC236}">
                  <a16:creationId xmlns:a16="http://schemas.microsoft.com/office/drawing/2014/main" id="{EE3DF673-DFAB-C208-F9E7-1FAA4AA319B8}"/>
                </a:ext>
              </a:extLst>
            </p:cNvPr>
            <p:cNvSpPr/>
            <p:nvPr/>
          </p:nvSpPr>
          <p:spPr>
            <a:xfrm>
              <a:off x="0" y="3524078"/>
              <a:ext cx="406854" cy="1714500"/>
            </a:xfrm>
            <a:prstGeom prst="rect">
              <a:avLst/>
            </a:prstGeom>
            <a:solidFill>
              <a:srgbClr val="FF800E"/>
            </a:solidFill>
          </p:spPr>
          <p:txBody>
            <a:bodyPr/>
            <a:lstStyle/>
            <a:p>
              <a:endParaRPr lang="en-US"/>
            </a:p>
          </p:txBody>
        </p:sp>
        <p:sp>
          <p:nvSpPr>
            <p:cNvPr id="20" name="AutoShape 2">
              <a:extLst>
                <a:ext uri="{FF2B5EF4-FFF2-40B4-BE49-F238E27FC236}">
                  <a16:creationId xmlns:a16="http://schemas.microsoft.com/office/drawing/2014/main" id="{9666DA3F-4C1D-126A-ACDD-FC9870A2EFA3}"/>
                </a:ext>
              </a:extLst>
            </p:cNvPr>
            <p:cNvSpPr/>
            <p:nvPr/>
          </p:nvSpPr>
          <p:spPr>
            <a:xfrm>
              <a:off x="0" y="8572500"/>
              <a:ext cx="406854" cy="1714500"/>
            </a:xfrm>
            <a:prstGeom prst="rect">
              <a:avLst/>
            </a:prstGeom>
            <a:solidFill>
              <a:srgbClr val="00B3EB"/>
            </a:solidFill>
          </p:spPr>
          <p:txBody>
            <a:bodyPr/>
            <a:lstStyle/>
            <a:p>
              <a:endParaRPr lang="en-US"/>
            </a:p>
          </p:txBody>
        </p:sp>
        <p:sp>
          <p:nvSpPr>
            <p:cNvPr id="21" name="AutoShape 2">
              <a:extLst>
                <a:ext uri="{FF2B5EF4-FFF2-40B4-BE49-F238E27FC236}">
                  <a16:creationId xmlns:a16="http://schemas.microsoft.com/office/drawing/2014/main" id="{DD365B78-88C2-D551-A52D-CC824F88D733}"/>
                </a:ext>
              </a:extLst>
            </p:cNvPr>
            <p:cNvSpPr/>
            <p:nvPr/>
          </p:nvSpPr>
          <p:spPr>
            <a:xfrm>
              <a:off x="0" y="5169876"/>
              <a:ext cx="406854" cy="1714500"/>
            </a:xfrm>
            <a:prstGeom prst="rect">
              <a:avLst/>
            </a:prstGeom>
            <a:solidFill>
              <a:srgbClr val="FF481E"/>
            </a:solidFill>
          </p:spPr>
          <p:txBody>
            <a:bodyPr/>
            <a:lstStyle/>
            <a:p>
              <a:endParaRPr lang="en-US"/>
            </a:p>
          </p:txBody>
        </p:sp>
        <p:sp>
          <p:nvSpPr>
            <p:cNvPr id="24" name="AutoShape 2">
              <a:extLst>
                <a:ext uri="{FF2B5EF4-FFF2-40B4-BE49-F238E27FC236}">
                  <a16:creationId xmlns:a16="http://schemas.microsoft.com/office/drawing/2014/main" id="{A099B0F8-E4C5-1161-B919-52984400CFFE}"/>
                </a:ext>
              </a:extLst>
            </p:cNvPr>
            <p:cNvSpPr/>
            <p:nvPr/>
          </p:nvSpPr>
          <p:spPr>
            <a:xfrm>
              <a:off x="0" y="95078"/>
              <a:ext cx="406854" cy="1714500"/>
            </a:xfrm>
            <a:prstGeom prst="rect">
              <a:avLst/>
            </a:prstGeom>
            <a:solidFill>
              <a:srgbClr val="28B473"/>
            </a:solidFill>
          </p:spPr>
          <p:txBody>
            <a:bodyPr/>
            <a:lstStyle/>
            <a:p>
              <a:endParaRPr lang="en-US"/>
            </a:p>
          </p:txBody>
        </p:sp>
        <p:sp>
          <p:nvSpPr>
            <p:cNvPr id="25" name="AutoShape 2">
              <a:extLst>
                <a:ext uri="{FF2B5EF4-FFF2-40B4-BE49-F238E27FC236}">
                  <a16:creationId xmlns:a16="http://schemas.microsoft.com/office/drawing/2014/main" id="{AA45F791-3C98-3F0B-01FA-8077D13D5959}"/>
                </a:ext>
              </a:extLst>
            </p:cNvPr>
            <p:cNvSpPr/>
            <p:nvPr/>
          </p:nvSpPr>
          <p:spPr>
            <a:xfrm>
              <a:off x="0" y="6858000"/>
              <a:ext cx="406854" cy="1714500"/>
            </a:xfrm>
            <a:prstGeom prst="rect">
              <a:avLst/>
            </a:prstGeom>
            <a:solidFill>
              <a:srgbClr val="6766BE"/>
            </a:solidFill>
          </p:spPr>
          <p:txBody>
            <a:bodyPr/>
            <a:lstStyle/>
            <a:p>
              <a:endParaRPr lang="en-US"/>
            </a:p>
          </p:txBody>
        </p:sp>
      </p:grpSp>
      <p:pic>
        <p:nvPicPr>
          <p:cNvPr id="27" name="Picture 26" descr="A blue and black logo&#10;&#10;AI-generated content may be incorrect.">
            <a:extLst>
              <a:ext uri="{FF2B5EF4-FFF2-40B4-BE49-F238E27FC236}">
                <a16:creationId xmlns:a16="http://schemas.microsoft.com/office/drawing/2014/main" id="{3D7A7C5D-D36A-89A1-58EC-580ECFAC1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837" y="4429156"/>
            <a:ext cx="1935484" cy="1645923"/>
          </a:xfrm>
          <a:prstGeom prst="rect">
            <a:avLst/>
          </a:prstGeom>
        </p:spPr>
      </p:pic>
      <p:pic>
        <p:nvPicPr>
          <p:cNvPr id="29" name="Picture 28" descr="A blue butterfly on a black background&#10;&#10;AI-generated content may be incorrect.">
            <a:extLst>
              <a:ext uri="{FF2B5EF4-FFF2-40B4-BE49-F238E27FC236}">
                <a16:creationId xmlns:a16="http://schemas.microsoft.com/office/drawing/2014/main" id="{ACD0EC47-130C-7FC1-E0B7-027FF47C2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9172" y="4429156"/>
            <a:ext cx="3102290" cy="3102290"/>
          </a:xfrm>
          <a:prstGeom prst="rect">
            <a:avLst/>
          </a:prstGeom>
        </p:spPr>
      </p:pic>
      <p:pic>
        <p:nvPicPr>
          <p:cNvPr id="31" name="Picture 30" descr="A blue circle with a white f in it&#10;&#10;AI-generated content may be incorrect.">
            <a:extLst>
              <a:ext uri="{FF2B5EF4-FFF2-40B4-BE49-F238E27FC236}">
                <a16:creationId xmlns:a16="http://schemas.microsoft.com/office/drawing/2014/main" id="{7AF05133-FE54-F101-1DC7-B2FED19C0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8261" y="617495"/>
            <a:ext cx="1828800" cy="1828800"/>
          </a:xfrm>
          <a:prstGeom prst="rect">
            <a:avLst/>
          </a:prstGeom>
        </p:spPr>
      </p:pic>
      <p:pic>
        <p:nvPicPr>
          <p:cNvPr id="33" name="Picture 32" descr="A logo of a camera&#10;&#10;AI-generated content may be incorrect.">
            <a:extLst>
              <a:ext uri="{FF2B5EF4-FFF2-40B4-BE49-F238E27FC236}">
                <a16:creationId xmlns:a16="http://schemas.microsoft.com/office/drawing/2014/main" id="{6BBB02B3-87DD-4E1F-8B6C-A37C44A722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7061" y="617494"/>
            <a:ext cx="1789577" cy="1789577"/>
          </a:xfrm>
          <a:prstGeom prst="rect">
            <a:avLst/>
          </a:prstGeom>
        </p:spPr>
      </p:pic>
      <p:pic>
        <p:nvPicPr>
          <p:cNvPr id="35" name="Picture 34" descr="A black background with a black square&#10;&#10;AI-generated content may be incorrect.">
            <a:extLst>
              <a:ext uri="{FF2B5EF4-FFF2-40B4-BE49-F238E27FC236}">
                <a16:creationId xmlns:a16="http://schemas.microsoft.com/office/drawing/2014/main" id="{66FE4F51-AE62-690B-C2F3-B7AEF268A0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41352" y="617494"/>
            <a:ext cx="1779208" cy="1944027"/>
          </a:xfrm>
          <a:prstGeom prst="rect">
            <a:avLst/>
          </a:prstGeom>
        </p:spPr>
      </p:pic>
      <p:pic>
        <p:nvPicPr>
          <p:cNvPr id="37" name="Picture 36" descr="A black background with a blue and pink logo&#10;&#10;AI-generated content may be incorrect.">
            <a:extLst>
              <a:ext uri="{FF2B5EF4-FFF2-40B4-BE49-F238E27FC236}">
                <a16:creationId xmlns:a16="http://schemas.microsoft.com/office/drawing/2014/main" id="{F870B0FB-D5A2-69AF-7336-D48CB6080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6374" y="2394792"/>
            <a:ext cx="1829130" cy="1828800"/>
          </a:xfrm>
          <a:prstGeom prst="rect">
            <a:avLst/>
          </a:prstGeom>
        </p:spPr>
      </p:pic>
      <p:pic>
        <p:nvPicPr>
          <p:cNvPr id="39" name="Picture 38" descr="A black background with a black square&#10;&#10;AI-generated content may be incorrect.">
            <a:extLst>
              <a:ext uri="{FF2B5EF4-FFF2-40B4-BE49-F238E27FC236}">
                <a16:creationId xmlns:a16="http://schemas.microsoft.com/office/drawing/2014/main" id="{BF45179F-4243-1690-F9A1-7182F8503F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1775" y="2422488"/>
            <a:ext cx="1789577" cy="1829092"/>
          </a:xfrm>
          <a:prstGeom prst="rect">
            <a:avLst/>
          </a:prstGeom>
        </p:spPr>
      </p:pic>
      <p:pic>
        <p:nvPicPr>
          <p:cNvPr id="41" name="Picture 40" descr="A red and white play button&#10;&#10;AI-generated content may be incorrect.">
            <a:extLst>
              <a:ext uri="{FF2B5EF4-FFF2-40B4-BE49-F238E27FC236}">
                <a16:creationId xmlns:a16="http://schemas.microsoft.com/office/drawing/2014/main" id="{62B05A64-44B9-79B6-0099-6A469509C8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46810" y="2592455"/>
            <a:ext cx="1693922" cy="1191039"/>
          </a:xfrm>
          <a:prstGeom prst="rect">
            <a:avLst/>
          </a:prstGeom>
        </p:spPr>
      </p:pic>
      <p:sp>
        <p:nvSpPr>
          <p:cNvPr id="2" name="TextBox 1">
            <a:extLst>
              <a:ext uri="{FF2B5EF4-FFF2-40B4-BE49-F238E27FC236}">
                <a16:creationId xmlns:a16="http://schemas.microsoft.com/office/drawing/2014/main" id="{75A52F12-0354-6A00-5175-EFD13C4D35FA}"/>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7055-E5E3-4ABD-E463-49EDD1ED7ED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15D6BE4-71CB-8A5B-88A5-25DA670AD932}"/>
              </a:ext>
            </a:extLst>
          </p:cNvPr>
          <p:cNvSpPr txBox="1"/>
          <p:nvPr/>
        </p:nvSpPr>
        <p:spPr>
          <a:xfrm>
            <a:off x="1943100" y="2671372"/>
            <a:ext cx="56007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Volunteer</a:t>
            </a:r>
          </a:p>
        </p:txBody>
      </p:sp>
      <p:sp>
        <p:nvSpPr>
          <p:cNvPr id="18" name="Slide Number Placeholder 10">
            <a:extLst>
              <a:ext uri="{FF2B5EF4-FFF2-40B4-BE49-F238E27FC236}">
                <a16:creationId xmlns:a16="http://schemas.microsoft.com/office/drawing/2014/main" id="{9B52DBE2-D99B-D843-18C4-8EDA13F33AC5}"/>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23</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56F577EB-2D9C-3F67-85CD-43E3D297F8C2}"/>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819A243F-BEF4-09DE-F8CF-CD61D8FEEA59}"/>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CC937439-798B-036F-1F90-ACC842B7940B}"/>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662CB458-10AF-FF69-43DD-FDCC718FFC78}"/>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E7D7A911-18B8-1339-629B-67571915164A}"/>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A85E2255-F181-2932-8CE5-B4270A020FAC}"/>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863F4369-2119-D6F6-6D52-B4F62E4A8107}"/>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B8F09DC9-809C-93C5-7F82-E7EE02F7B0EF}"/>
              </a:ext>
            </a:extLst>
          </p:cNvPr>
          <p:cNvSpPr txBox="1"/>
          <p:nvPr/>
        </p:nvSpPr>
        <p:spPr>
          <a:xfrm>
            <a:off x="1353312" y="3803904"/>
            <a:ext cx="6858000" cy="3462486"/>
          </a:xfrm>
          <a:prstGeom prst="rect">
            <a:avLst/>
          </a:prstGeom>
        </p:spPr>
        <p:txBody>
          <a:bodyPr wrap="square" lIns="0" tIns="0" rIns="0" bIns="0" rtlCol="0" anchor="t">
            <a:spAutoFit/>
          </a:bodyPr>
          <a:lstStyle/>
          <a:p>
            <a:pPr marL="690871" lvl="1" indent="-345435">
              <a:lnSpc>
                <a:spcPts val="4479"/>
              </a:lnSpc>
              <a:spcBef>
                <a:spcPct val="0"/>
              </a:spcBef>
              <a:buFont typeface="Arial"/>
              <a:buChar char="•"/>
            </a:pPr>
            <a:r>
              <a:rPr lang="en-US" sz="4000" dirty="0">
                <a:solidFill>
                  <a:schemeClr val="bg1"/>
                </a:solidFill>
                <a:latin typeface="+mj-lt"/>
              </a:rPr>
              <a:t>Boost our social posts.</a:t>
            </a:r>
          </a:p>
          <a:p>
            <a:pPr marL="690871" lvl="1" indent="-345435">
              <a:lnSpc>
                <a:spcPts val="4479"/>
              </a:lnSpc>
              <a:spcBef>
                <a:spcPct val="0"/>
              </a:spcBef>
              <a:buFont typeface="Arial"/>
              <a:buChar char="•"/>
            </a:pPr>
            <a:r>
              <a:rPr lang="en-US" sz="4000" dirty="0">
                <a:solidFill>
                  <a:schemeClr val="bg1"/>
                </a:solidFill>
                <a:latin typeface="+mj-lt"/>
              </a:rPr>
              <a:t>Teach a peace skill.</a:t>
            </a:r>
          </a:p>
          <a:p>
            <a:pPr marL="690871" lvl="1" indent="-345435">
              <a:lnSpc>
                <a:spcPts val="4479"/>
              </a:lnSpc>
              <a:spcBef>
                <a:spcPct val="0"/>
              </a:spcBef>
              <a:buFont typeface="Arial"/>
              <a:buChar char="•"/>
            </a:pPr>
            <a:r>
              <a:rPr lang="en-US" sz="4000" dirty="0">
                <a:solidFill>
                  <a:schemeClr val="bg1"/>
                </a:solidFill>
                <a:latin typeface="+mj-lt"/>
              </a:rPr>
              <a:t>Host an action meet-up.</a:t>
            </a:r>
          </a:p>
          <a:p>
            <a:pPr marL="690871" lvl="1" indent="-345435">
              <a:lnSpc>
                <a:spcPts val="4479"/>
              </a:lnSpc>
              <a:spcBef>
                <a:spcPct val="0"/>
              </a:spcBef>
              <a:buFont typeface="Arial"/>
              <a:buChar char="•"/>
            </a:pPr>
            <a:r>
              <a:rPr lang="en-US" sz="4000" dirty="0">
                <a:solidFill>
                  <a:schemeClr val="bg1"/>
                </a:solidFill>
                <a:latin typeface="+mj-lt"/>
              </a:rPr>
              <a:t>Write issue briefs.</a:t>
            </a:r>
          </a:p>
          <a:p>
            <a:pPr marL="690871" lvl="1" indent="-345435">
              <a:lnSpc>
                <a:spcPts val="4479"/>
              </a:lnSpc>
              <a:spcBef>
                <a:spcPct val="0"/>
              </a:spcBef>
              <a:buFont typeface="Arial"/>
              <a:buChar char="•"/>
            </a:pPr>
            <a:r>
              <a:rPr lang="en-US" sz="4000" dirty="0">
                <a:solidFill>
                  <a:schemeClr val="bg1"/>
                </a:solidFill>
                <a:latin typeface="+mj-lt"/>
              </a:rPr>
              <a:t>Join our board of directors.</a:t>
            </a:r>
          </a:p>
          <a:p>
            <a:pPr marL="690871" lvl="1" indent="-345435">
              <a:lnSpc>
                <a:spcPts val="4479"/>
              </a:lnSpc>
              <a:spcBef>
                <a:spcPct val="0"/>
              </a:spcBef>
              <a:buFont typeface="Arial"/>
              <a:buChar char="•"/>
            </a:pPr>
            <a:r>
              <a:rPr lang="en-US" sz="4000" dirty="0">
                <a:solidFill>
                  <a:schemeClr val="bg1"/>
                </a:solidFill>
                <a:latin typeface="+mj-lt"/>
              </a:rPr>
              <a:t>Propose your own activity!</a:t>
            </a:r>
          </a:p>
        </p:txBody>
      </p:sp>
      <p:sp>
        <p:nvSpPr>
          <p:cNvPr id="14" name="TextBox 13">
            <a:extLst>
              <a:ext uri="{FF2B5EF4-FFF2-40B4-BE49-F238E27FC236}">
                <a16:creationId xmlns:a16="http://schemas.microsoft.com/office/drawing/2014/main" id="{B3A97723-AAA0-496D-9EE2-54126B58E8FE}"/>
              </a:ext>
            </a:extLst>
          </p:cNvPr>
          <p:cNvSpPr txBox="1"/>
          <p:nvPr/>
        </p:nvSpPr>
        <p:spPr>
          <a:xfrm>
            <a:off x="6858000" y="7543800"/>
            <a:ext cx="9144000" cy="707886"/>
          </a:xfrm>
          <a:prstGeom prst="rect">
            <a:avLst/>
          </a:prstGeom>
          <a:noFill/>
        </p:spPr>
        <p:txBody>
          <a:bodyPr wrap="square">
            <a:spAutoFit/>
          </a:bodyPr>
          <a:lstStyle/>
          <a:p>
            <a:pPr algn="ctr"/>
            <a:r>
              <a:rPr lang="en-US" sz="4000" b="1" dirty="0">
                <a:solidFill>
                  <a:schemeClr val="accent5"/>
                </a:solidFill>
                <a:latin typeface="+mj-lt"/>
              </a:rPr>
              <a:t>peacethroughaction.org/volunteer</a:t>
            </a:r>
          </a:p>
        </p:txBody>
      </p:sp>
      <p:pic>
        <p:nvPicPr>
          <p:cNvPr id="12" name="Picture 11" descr="A pixelated image of a square with black squares&#10;&#10;AI-generated content may be incorrect.">
            <a:extLst>
              <a:ext uri="{FF2B5EF4-FFF2-40B4-BE49-F238E27FC236}">
                <a16:creationId xmlns:a16="http://schemas.microsoft.com/office/drawing/2014/main" id="{9AA3B9A0-70D7-7EE5-40CD-98CB2C869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9A868F55-DF0D-F742-2CBD-5FD21ADF6A22}"/>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167507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2719-84CD-0798-D35F-8584EB37FED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DDDCCF4-E3D6-6AD2-025A-2984DA9CF758}"/>
              </a:ext>
            </a:extLst>
          </p:cNvPr>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Give</a:t>
            </a:r>
          </a:p>
        </p:txBody>
      </p:sp>
      <p:sp>
        <p:nvSpPr>
          <p:cNvPr id="18" name="Slide Number Placeholder 10">
            <a:extLst>
              <a:ext uri="{FF2B5EF4-FFF2-40B4-BE49-F238E27FC236}">
                <a16:creationId xmlns:a16="http://schemas.microsoft.com/office/drawing/2014/main" id="{D87B87F8-82C1-A344-7029-D80F5789FE0B}"/>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24</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9DFBC36F-2D88-46B9-0F0E-74564DC59F4D}"/>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B175FA22-C24E-5C13-515B-C55701DD6FE1}"/>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EF8B041B-9A3C-1E87-9E6B-7054720B180D}"/>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562F2DFB-8B4A-0740-0553-6538D8EBADB8}"/>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3CCE8760-422F-D7EA-5D83-7707FBD11212}"/>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F3A08AA1-5E84-7D5D-F499-0FD9A7C842C1}"/>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385D0108-31B3-4751-0FA1-5654078A8CC8}"/>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1C93F3DB-C36D-E345-C327-9488DA2FF88A}"/>
              </a:ext>
            </a:extLst>
          </p:cNvPr>
          <p:cNvSpPr txBox="1"/>
          <p:nvPr/>
        </p:nvSpPr>
        <p:spPr>
          <a:xfrm>
            <a:off x="1353312" y="3803904"/>
            <a:ext cx="5905500" cy="1615827"/>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Support our mission activities with a gift of money for peace.</a:t>
            </a:r>
          </a:p>
        </p:txBody>
      </p:sp>
      <p:sp>
        <p:nvSpPr>
          <p:cNvPr id="14" name="TextBox 13">
            <a:extLst>
              <a:ext uri="{FF2B5EF4-FFF2-40B4-BE49-F238E27FC236}">
                <a16:creationId xmlns:a16="http://schemas.microsoft.com/office/drawing/2014/main" id="{80B344F0-4137-44E0-6098-65FB7C495302}"/>
              </a:ext>
            </a:extLst>
          </p:cNvPr>
          <p:cNvSpPr txBox="1"/>
          <p:nvPr/>
        </p:nvSpPr>
        <p:spPr>
          <a:xfrm>
            <a:off x="6858000" y="7540144"/>
            <a:ext cx="9144000" cy="707886"/>
          </a:xfrm>
          <a:prstGeom prst="rect">
            <a:avLst/>
          </a:prstGeom>
          <a:noFill/>
        </p:spPr>
        <p:txBody>
          <a:bodyPr wrap="square">
            <a:spAutoFit/>
          </a:bodyPr>
          <a:lstStyle/>
          <a:p>
            <a:pPr algn="ctr"/>
            <a:r>
              <a:rPr lang="en-US" sz="4000" b="1" dirty="0">
                <a:solidFill>
                  <a:schemeClr val="accent3"/>
                </a:solidFill>
                <a:latin typeface="+mj-lt"/>
              </a:rPr>
              <a:t>peacethroughaction.org/give</a:t>
            </a:r>
          </a:p>
        </p:txBody>
      </p:sp>
      <p:pic>
        <p:nvPicPr>
          <p:cNvPr id="12" name="Picture 11">
            <a:extLst>
              <a:ext uri="{FF2B5EF4-FFF2-40B4-BE49-F238E27FC236}">
                <a16:creationId xmlns:a16="http://schemas.microsoft.com/office/drawing/2014/main" id="{1783B046-7D8F-C974-54EE-154F96F2D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2C64600F-0AED-BFFE-0C1A-F4281D55E1E2}"/>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152436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Contact</a:t>
            </a:r>
          </a:p>
        </p:txBody>
      </p:sp>
      <p:sp>
        <p:nvSpPr>
          <p:cNvPr id="7" name="TextBox 7"/>
          <p:cNvSpPr txBox="1"/>
          <p:nvPr/>
        </p:nvSpPr>
        <p:spPr>
          <a:xfrm>
            <a:off x="7772400" y="2400300"/>
            <a:ext cx="9146927" cy="3877408"/>
          </a:xfrm>
          <a:prstGeom prst="rect">
            <a:avLst/>
          </a:prstGeom>
        </p:spPr>
        <p:txBody>
          <a:bodyPr lIns="0" tIns="0" rIns="0" bIns="0" rtlCol="0" anchor="t">
            <a:spAutoFit/>
          </a:bodyPr>
          <a:lstStyle/>
          <a:p>
            <a:pPr marL="0" lvl="0" indent="0" algn="l">
              <a:lnSpc>
                <a:spcPts val="5100"/>
              </a:lnSpc>
              <a:spcBef>
                <a:spcPct val="0"/>
              </a:spcBef>
            </a:pPr>
            <a:r>
              <a:rPr lang="en-US" sz="4000" u="none" strike="noStrike" dirty="0">
                <a:solidFill>
                  <a:schemeClr val="bg1"/>
                </a:solidFill>
                <a:latin typeface="+mj-lt"/>
              </a:rPr>
              <a:t>Peace Through Action</a:t>
            </a:r>
            <a:r>
              <a:rPr lang="en-US" sz="4000" dirty="0">
                <a:solidFill>
                  <a:schemeClr val="bg1"/>
                </a:solidFill>
                <a:latin typeface="+mj-lt"/>
              </a:rPr>
              <a:t> USA</a:t>
            </a:r>
            <a:endParaRPr lang="en-US" sz="4000" u="none" strike="noStrike" dirty="0">
              <a:solidFill>
                <a:schemeClr val="bg1"/>
              </a:solidFill>
              <a:latin typeface="+mj-lt"/>
            </a:endParaRPr>
          </a:p>
          <a:p>
            <a:pPr marL="0" lvl="0" indent="0" algn="l">
              <a:lnSpc>
                <a:spcPts val="5100"/>
              </a:lnSpc>
              <a:spcBef>
                <a:spcPct val="0"/>
              </a:spcBef>
            </a:pPr>
            <a:r>
              <a:rPr lang="en-US" sz="4000" u="none" strike="noStrike" dirty="0">
                <a:solidFill>
                  <a:schemeClr val="bg1"/>
                </a:solidFill>
                <a:latin typeface="+mj-lt"/>
              </a:rPr>
              <a:t>P.O. Box 73466</a:t>
            </a:r>
          </a:p>
          <a:p>
            <a:pPr marL="0" lvl="0" indent="0" algn="l">
              <a:lnSpc>
                <a:spcPts val="5100"/>
              </a:lnSpc>
              <a:spcBef>
                <a:spcPct val="0"/>
              </a:spcBef>
            </a:pPr>
            <a:r>
              <a:rPr lang="en-US" sz="4000" u="none" strike="noStrike" dirty="0">
                <a:solidFill>
                  <a:schemeClr val="bg1"/>
                </a:solidFill>
                <a:latin typeface="+mj-lt"/>
              </a:rPr>
              <a:t>Washington DC 20056-3466</a:t>
            </a:r>
          </a:p>
          <a:p>
            <a:pPr marL="0" lvl="0" indent="0" algn="l">
              <a:lnSpc>
                <a:spcPts val="5100"/>
              </a:lnSpc>
              <a:spcBef>
                <a:spcPct val="0"/>
              </a:spcBef>
            </a:pPr>
            <a:r>
              <a:rPr lang="en-US" sz="4000" u="none" strike="noStrike" dirty="0">
                <a:solidFill>
                  <a:schemeClr val="bg1"/>
                </a:solidFill>
                <a:latin typeface="+mj-lt"/>
              </a:rPr>
              <a:t>202-827-5967</a:t>
            </a:r>
          </a:p>
          <a:p>
            <a:pPr marL="0" lvl="0" indent="0" algn="l">
              <a:lnSpc>
                <a:spcPts val="5100"/>
              </a:lnSpc>
              <a:spcBef>
                <a:spcPct val="0"/>
              </a:spcBef>
            </a:pPr>
            <a:r>
              <a:rPr lang="en-US" sz="4000" u="none" strike="noStrike" dirty="0">
                <a:solidFill>
                  <a:schemeClr val="bg1"/>
                </a:solidFill>
                <a:latin typeface="+mj-lt"/>
              </a:rPr>
              <a:t>peacethroughaction.org</a:t>
            </a:r>
          </a:p>
          <a:p>
            <a:pPr marL="0" lvl="0" indent="0" algn="l">
              <a:lnSpc>
                <a:spcPts val="5100"/>
              </a:lnSpc>
              <a:spcBef>
                <a:spcPct val="0"/>
              </a:spcBef>
            </a:pPr>
            <a:r>
              <a:rPr lang="en-US" sz="4000" u="none" strike="noStrike" dirty="0">
                <a:solidFill>
                  <a:schemeClr val="bg1"/>
                </a:solidFill>
                <a:latin typeface="+mj-lt"/>
              </a:rPr>
              <a:t>inbox@peacethroughaction.org</a:t>
            </a:r>
          </a:p>
        </p:txBody>
      </p:sp>
      <p:sp>
        <p:nvSpPr>
          <p:cNvPr id="18" name="Slide Number Placeholder 10">
            <a:extLst>
              <a:ext uri="{FF2B5EF4-FFF2-40B4-BE49-F238E27FC236}">
                <a16:creationId xmlns:a16="http://schemas.microsoft.com/office/drawing/2014/main" id="{C6FE44DE-A2CE-64F5-C51B-8880BF0B6ABE}"/>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25</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3B43E513-6F78-7EE6-231A-5B61AE289970}"/>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009DA303-89B2-3752-5CE7-6317E97453D4}"/>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83E0CA76-56F1-5785-0140-0B600AE2643C}"/>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A502BD0C-6C53-229B-A8D7-D3CC36CD2645}"/>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49D2A74B-B59B-891B-2930-F5FA5B1BF6A0}"/>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B57CED93-40C1-C55C-E021-371AA352E53A}"/>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9226EFF5-0FE8-0479-5CA6-134893066D26}"/>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4">
            <a:extLst>
              <a:ext uri="{FF2B5EF4-FFF2-40B4-BE49-F238E27FC236}">
                <a16:creationId xmlns:a16="http://schemas.microsoft.com/office/drawing/2014/main" id="{8E3228ED-BFE6-A4CA-47FC-AFB48BE96B50}"/>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A0F3-3BF0-8AB5-DC48-49F463BE6F43}"/>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E20FBFDA-A3F8-5919-9016-1904FAEDBEA3}"/>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What We Do</a:t>
            </a:r>
          </a:p>
        </p:txBody>
      </p:sp>
      <p:sp>
        <p:nvSpPr>
          <p:cNvPr id="24" name="TextBox 5">
            <a:extLst>
              <a:ext uri="{FF2B5EF4-FFF2-40B4-BE49-F238E27FC236}">
                <a16:creationId xmlns:a16="http://schemas.microsoft.com/office/drawing/2014/main" id="{F8321463-DD68-D181-F8A8-FDCBC5A5268D}"/>
              </a:ext>
            </a:extLst>
          </p:cNvPr>
          <p:cNvSpPr txBox="1"/>
          <p:nvPr/>
        </p:nvSpPr>
        <p:spPr>
          <a:xfrm>
            <a:off x="1638300" y="2945764"/>
            <a:ext cx="14330809" cy="4577472"/>
          </a:xfrm>
          <a:prstGeom prst="rect">
            <a:avLst/>
          </a:prstGeom>
        </p:spPr>
        <p:txBody>
          <a:bodyPr lIns="0" tIns="0" rIns="0" bIns="0" rtlCol="0" anchor="t">
            <a:spAutoFit/>
          </a:bodyPr>
          <a:lstStyle/>
          <a:p>
            <a:pPr marL="690871" lvl="1" indent="-345435">
              <a:lnSpc>
                <a:spcPts val="4479"/>
              </a:lnSpc>
              <a:buFont typeface="Arial"/>
              <a:buChar char="•"/>
            </a:pPr>
            <a:r>
              <a:rPr lang="en-US" sz="3600" dirty="0">
                <a:solidFill>
                  <a:schemeClr val="accent1"/>
                </a:solidFill>
                <a:latin typeface="+mj-lt"/>
              </a:rPr>
              <a:t>Explore </a:t>
            </a:r>
            <a:r>
              <a:rPr lang="en-US" sz="3600" dirty="0">
                <a:solidFill>
                  <a:schemeClr val="bg1"/>
                </a:solidFill>
                <a:latin typeface="+mj-lt"/>
              </a:rPr>
              <a:t>issues of civic and social concern by producing events and resources.</a:t>
            </a:r>
          </a:p>
          <a:p>
            <a:pPr marL="690871" lvl="1" indent="-345435">
              <a:lnSpc>
                <a:spcPts val="4479"/>
              </a:lnSpc>
              <a:buFont typeface="Arial"/>
              <a:buChar char="•"/>
            </a:pPr>
            <a:r>
              <a:rPr lang="en-US" sz="3600" dirty="0">
                <a:solidFill>
                  <a:schemeClr val="accent1"/>
                </a:solidFill>
                <a:latin typeface="+mj-lt"/>
              </a:rPr>
              <a:t>Promote</a:t>
            </a:r>
            <a:r>
              <a:rPr lang="en-US" sz="3600" dirty="0">
                <a:solidFill>
                  <a:schemeClr val="accent2"/>
                </a:solidFill>
                <a:latin typeface="+mj-lt"/>
              </a:rPr>
              <a:t> </a:t>
            </a:r>
            <a:r>
              <a:rPr lang="en-US" sz="3600" dirty="0">
                <a:solidFill>
                  <a:schemeClr val="bg1"/>
                </a:solidFill>
                <a:latin typeface="+mj-lt"/>
              </a:rPr>
              <a:t>examples of inspiring community peacebuilders.</a:t>
            </a:r>
            <a:endParaRPr lang="en-US" sz="3600" dirty="0">
              <a:solidFill>
                <a:schemeClr val="accent2"/>
              </a:solidFill>
              <a:latin typeface="+mj-lt"/>
            </a:endParaRPr>
          </a:p>
          <a:p>
            <a:pPr marL="690871" lvl="1" indent="-345435">
              <a:lnSpc>
                <a:spcPts val="4479"/>
              </a:lnSpc>
              <a:buFont typeface="Arial"/>
              <a:buChar char="•"/>
            </a:pPr>
            <a:r>
              <a:rPr lang="en-US" sz="3600" dirty="0">
                <a:solidFill>
                  <a:schemeClr val="accent1"/>
                </a:solidFill>
                <a:latin typeface="+mj-lt"/>
              </a:rPr>
              <a:t>Encourage</a:t>
            </a:r>
            <a:r>
              <a:rPr lang="en-US" sz="3600" dirty="0">
                <a:solidFill>
                  <a:schemeClr val="accent2"/>
                </a:solidFill>
                <a:latin typeface="+mj-lt"/>
              </a:rPr>
              <a:t> </a:t>
            </a:r>
            <a:r>
              <a:rPr lang="en-US" sz="3600" dirty="0">
                <a:solidFill>
                  <a:schemeClr val="bg1"/>
                </a:solidFill>
                <a:latin typeface="+mj-lt"/>
              </a:rPr>
              <a:t>spiritual self-care and anchoring.</a:t>
            </a:r>
          </a:p>
          <a:p>
            <a:pPr marL="690871" lvl="1" indent="-345435">
              <a:lnSpc>
                <a:spcPts val="4479"/>
              </a:lnSpc>
              <a:buFont typeface="Arial"/>
              <a:buChar char="•"/>
            </a:pPr>
            <a:r>
              <a:rPr lang="en-US" sz="3600" dirty="0">
                <a:solidFill>
                  <a:schemeClr val="accent1"/>
                </a:solidFill>
                <a:latin typeface="+mj-lt"/>
              </a:rPr>
              <a:t>Teach </a:t>
            </a:r>
            <a:r>
              <a:rPr lang="en-US" sz="3600" dirty="0">
                <a:solidFill>
                  <a:schemeClr val="bg1"/>
                </a:solidFill>
                <a:latin typeface="+mj-lt"/>
              </a:rPr>
              <a:t>practical peace skills.</a:t>
            </a:r>
          </a:p>
          <a:p>
            <a:pPr marL="690871" lvl="1" indent="-345435">
              <a:lnSpc>
                <a:spcPts val="4479"/>
              </a:lnSpc>
              <a:buFont typeface="Arial"/>
              <a:buChar char="•"/>
            </a:pPr>
            <a:r>
              <a:rPr lang="en-US" sz="3600" dirty="0">
                <a:solidFill>
                  <a:schemeClr val="accent1"/>
                </a:solidFill>
                <a:latin typeface="+mj-lt"/>
              </a:rPr>
              <a:t>Support</a:t>
            </a:r>
            <a:r>
              <a:rPr lang="en-US" sz="3600" dirty="0">
                <a:solidFill>
                  <a:schemeClr val="bg1"/>
                </a:solidFill>
                <a:latin typeface="+mj-lt"/>
              </a:rPr>
              <a:t> personal and small group action planning for peace.</a:t>
            </a:r>
          </a:p>
          <a:p>
            <a:pPr marL="690871" lvl="1" indent="-345435">
              <a:lnSpc>
                <a:spcPts val="4479"/>
              </a:lnSpc>
              <a:buFont typeface="Arial"/>
              <a:buChar char="•"/>
            </a:pPr>
            <a:r>
              <a:rPr lang="en-US" sz="3600" dirty="0">
                <a:solidFill>
                  <a:schemeClr val="accent1"/>
                </a:solidFill>
                <a:latin typeface="+mj-lt"/>
              </a:rPr>
              <a:t>Bolster</a:t>
            </a:r>
            <a:r>
              <a:rPr lang="en-US" sz="3600" dirty="0">
                <a:solidFill>
                  <a:schemeClr val="bg1"/>
                </a:solidFill>
                <a:latin typeface="+mj-lt"/>
              </a:rPr>
              <a:t> community peacebuilding efforts.</a:t>
            </a:r>
          </a:p>
          <a:p>
            <a:pPr marL="690871" lvl="1" indent="-345435">
              <a:lnSpc>
                <a:spcPts val="4479"/>
              </a:lnSpc>
              <a:buFont typeface="Arial"/>
              <a:buChar char="•"/>
            </a:pPr>
            <a:r>
              <a:rPr lang="en-US" sz="3600" dirty="0">
                <a:solidFill>
                  <a:schemeClr val="accent1"/>
                </a:solidFill>
                <a:latin typeface="+mj-lt"/>
              </a:rPr>
              <a:t>Advocate</a:t>
            </a:r>
            <a:r>
              <a:rPr lang="en-US" sz="3600" dirty="0">
                <a:solidFill>
                  <a:schemeClr val="bg1"/>
                </a:solidFill>
                <a:latin typeface="+mj-lt"/>
              </a:rPr>
              <a:t> for a socially just society.</a:t>
            </a:r>
          </a:p>
        </p:txBody>
      </p:sp>
      <p:sp>
        <p:nvSpPr>
          <p:cNvPr id="8" name="Slide Number Placeholder 10">
            <a:extLst>
              <a:ext uri="{FF2B5EF4-FFF2-40B4-BE49-F238E27FC236}">
                <a16:creationId xmlns:a16="http://schemas.microsoft.com/office/drawing/2014/main" id="{78A13CD5-CC82-E761-B59C-089862D6874F}"/>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3</a:t>
            </a:fld>
            <a:endParaRPr lang="en-US" dirty="0">
              <a:solidFill>
                <a:schemeClr val="tx2">
                  <a:lumMod val="75000"/>
                </a:schemeClr>
              </a:solidFill>
              <a:latin typeface="+mj-lt"/>
            </a:endParaRPr>
          </a:p>
        </p:txBody>
      </p:sp>
      <p:grpSp>
        <p:nvGrpSpPr>
          <p:cNvPr id="3" name="Group 2">
            <a:extLst>
              <a:ext uri="{FF2B5EF4-FFF2-40B4-BE49-F238E27FC236}">
                <a16:creationId xmlns:a16="http://schemas.microsoft.com/office/drawing/2014/main" id="{D5BE2644-41F6-4FEC-8C2E-E1F1BCE9CBCA}"/>
              </a:ext>
            </a:extLst>
          </p:cNvPr>
          <p:cNvGrpSpPr/>
          <p:nvPr/>
        </p:nvGrpSpPr>
        <p:grpSpPr>
          <a:xfrm rot="10800000">
            <a:off x="0" y="19537"/>
            <a:ext cx="457200" cy="10247926"/>
            <a:chOff x="0" y="95078"/>
            <a:chExt cx="406854" cy="10191922"/>
          </a:xfrm>
        </p:grpSpPr>
        <p:sp>
          <p:nvSpPr>
            <p:cNvPr id="4" name="AutoShape 2">
              <a:extLst>
                <a:ext uri="{FF2B5EF4-FFF2-40B4-BE49-F238E27FC236}">
                  <a16:creationId xmlns:a16="http://schemas.microsoft.com/office/drawing/2014/main" id="{937A90DA-D3B9-01F9-D0D3-F37798B79652}"/>
                </a:ext>
              </a:extLst>
            </p:cNvPr>
            <p:cNvSpPr/>
            <p:nvPr/>
          </p:nvSpPr>
          <p:spPr>
            <a:xfrm>
              <a:off x="0" y="1818447"/>
              <a:ext cx="406854" cy="1714500"/>
            </a:xfrm>
            <a:prstGeom prst="rect">
              <a:avLst/>
            </a:prstGeom>
            <a:solidFill>
              <a:srgbClr val="FFCD4D"/>
            </a:solidFill>
          </p:spPr>
          <p:txBody>
            <a:bodyPr/>
            <a:lstStyle/>
            <a:p>
              <a:endParaRPr lang="en-US"/>
            </a:p>
          </p:txBody>
        </p:sp>
        <p:sp>
          <p:nvSpPr>
            <p:cNvPr id="5" name="AutoShape 2">
              <a:extLst>
                <a:ext uri="{FF2B5EF4-FFF2-40B4-BE49-F238E27FC236}">
                  <a16:creationId xmlns:a16="http://schemas.microsoft.com/office/drawing/2014/main" id="{CA3ECC20-9841-22FC-011F-9948B2D0B274}"/>
                </a:ext>
              </a:extLst>
            </p:cNvPr>
            <p:cNvSpPr/>
            <p:nvPr/>
          </p:nvSpPr>
          <p:spPr>
            <a:xfrm>
              <a:off x="0" y="3524078"/>
              <a:ext cx="406854" cy="1714500"/>
            </a:xfrm>
            <a:prstGeom prst="rect">
              <a:avLst/>
            </a:prstGeom>
            <a:solidFill>
              <a:srgbClr val="FF800E"/>
            </a:solidFill>
          </p:spPr>
          <p:txBody>
            <a:bodyPr/>
            <a:lstStyle/>
            <a:p>
              <a:endParaRPr lang="en-US"/>
            </a:p>
          </p:txBody>
        </p:sp>
        <p:sp>
          <p:nvSpPr>
            <p:cNvPr id="9" name="AutoShape 2">
              <a:extLst>
                <a:ext uri="{FF2B5EF4-FFF2-40B4-BE49-F238E27FC236}">
                  <a16:creationId xmlns:a16="http://schemas.microsoft.com/office/drawing/2014/main" id="{204F8F9E-0BA3-E85C-B5F5-A4FFB1122426}"/>
                </a:ext>
              </a:extLst>
            </p:cNvPr>
            <p:cNvSpPr/>
            <p:nvPr/>
          </p:nvSpPr>
          <p:spPr>
            <a:xfrm>
              <a:off x="0" y="8572500"/>
              <a:ext cx="406854" cy="1714500"/>
            </a:xfrm>
            <a:prstGeom prst="rect">
              <a:avLst/>
            </a:prstGeom>
            <a:solidFill>
              <a:srgbClr val="00B3EB"/>
            </a:solidFill>
          </p:spPr>
          <p:txBody>
            <a:bodyPr/>
            <a:lstStyle/>
            <a:p>
              <a:endParaRPr lang="en-US"/>
            </a:p>
          </p:txBody>
        </p:sp>
        <p:sp>
          <p:nvSpPr>
            <p:cNvPr id="10" name="AutoShape 2">
              <a:extLst>
                <a:ext uri="{FF2B5EF4-FFF2-40B4-BE49-F238E27FC236}">
                  <a16:creationId xmlns:a16="http://schemas.microsoft.com/office/drawing/2014/main" id="{C409FC07-1ADC-F2A0-F968-701E1559205E}"/>
                </a:ext>
              </a:extLst>
            </p:cNvPr>
            <p:cNvSpPr/>
            <p:nvPr/>
          </p:nvSpPr>
          <p:spPr>
            <a:xfrm>
              <a:off x="0" y="5169876"/>
              <a:ext cx="406854" cy="1714500"/>
            </a:xfrm>
            <a:prstGeom prst="rect">
              <a:avLst/>
            </a:prstGeom>
            <a:solidFill>
              <a:srgbClr val="FF481E"/>
            </a:solidFill>
          </p:spPr>
          <p:txBody>
            <a:bodyPr/>
            <a:lstStyle/>
            <a:p>
              <a:endParaRPr lang="en-US"/>
            </a:p>
          </p:txBody>
        </p:sp>
        <p:sp>
          <p:nvSpPr>
            <p:cNvPr id="11" name="AutoShape 2">
              <a:extLst>
                <a:ext uri="{FF2B5EF4-FFF2-40B4-BE49-F238E27FC236}">
                  <a16:creationId xmlns:a16="http://schemas.microsoft.com/office/drawing/2014/main" id="{EC76442E-D864-2096-F7F6-E04B577999E2}"/>
                </a:ext>
              </a:extLst>
            </p:cNvPr>
            <p:cNvSpPr/>
            <p:nvPr/>
          </p:nvSpPr>
          <p:spPr>
            <a:xfrm>
              <a:off x="0" y="95078"/>
              <a:ext cx="406854" cy="1714500"/>
            </a:xfrm>
            <a:prstGeom prst="rect">
              <a:avLst/>
            </a:prstGeom>
            <a:solidFill>
              <a:srgbClr val="28B473"/>
            </a:solidFill>
          </p:spPr>
          <p:txBody>
            <a:bodyPr/>
            <a:lstStyle/>
            <a:p>
              <a:endParaRPr lang="en-US"/>
            </a:p>
          </p:txBody>
        </p:sp>
        <p:sp>
          <p:nvSpPr>
            <p:cNvPr id="12" name="AutoShape 2">
              <a:extLst>
                <a:ext uri="{FF2B5EF4-FFF2-40B4-BE49-F238E27FC236}">
                  <a16:creationId xmlns:a16="http://schemas.microsoft.com/office/drawing/2014/main" id="{9F7A5048-2D40-F37F-3E44-23A041F4CF5A}"/>
                </a:ext>
              </a:extLst>
            </p:cNvPr>
            <p:cNvSpPr/>
            <p:nvPr/>
          </p:nvSpPr>
          <p:spPr>
            <a:xfrm>
              <a:off x="0" y="6858000"/>
              <a:ext cx="406854" cy="1714500"/>
            </a:xfrm>
            <a:prstGeom prst="rect">
              <a:avLst/>
            </a:prstGeom>
            <a:solidFill>
              <a:srgbClr val="6766BE"/>
            </a:solidFill>
          </p:spPr>
          <p:txBody>
            <a:bodyPr/>
            <a:lstStyle/>
            <a:p>
              <a:endParaRPr lang="en-US"/>
            </a:p>
          </p:txBody>
        </p:sp>
      </p:grpSp>
      <p:sp>
        <p:nvSpPr>
          <p:cNvPr id="2" name="TextBox 1">
            <a:extLst>
              <a:ext uri="{FF2B5EF4-FFF2-40B4-BE49-F238E27FC236}">
                <a16:creationId xmlns:a16="http://schemas.microsoft.com/office/drawing/2014/main" id="{35B67FAF-1589-5E6E-7C4A-FCC31C9BE317}"/>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250443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BE4B-CE18-334D-0074-FD6591413038}"/>
            </a:ext>
          </a:extLst>
        </p:cNvPr>
        <p:cNvGrpSpPr/>
        <p:nvPr/>
      </p:nvGrpSpPr>
      <p:grpSpPr>
        <a:xfrm>
          <a:off x="0" y="0"/>
          <a:ext cx="0" cy="0"/>
          <a:chOff x="0" y="0"/>
          <a:chExt cx="0" cy="0"/>
        </a:xfrm>
      </p:grpSpPr>
      <p:sp>
        <p:nvSpPr>
          <p:cNvPr id="4" name="TextBox 2">
            <a:extLst>
              <a:ext uri="{FF2B5EF4-FFF2-40B4-BE49-F238E27FC236}">
                <a16:creationId xmlns:a16="http://schemas.microsoft.com/office/drawing/2014/main" id="{C01E8874-ABDD-A879-F4B1-33341E9C18D0}"/>
              </a:ext>
            </a:extLst>
          </p:cNvPr>
          <p:cNvSpPr txBox="1"/>
          <p:nvPr/>
        </p:nvSpPr>
        <p:spPr>
          <a:xfrm>
            <a:off x="2003095" y="1943100"/>
            <a:ext cx="6302706" cy="2769989"/>
          </a:xfrm>
          <a:prstGeom prst="rect">
            <a:avLst/>
          </a:prstGeom>
        </p:spPr>
        <p:txBody>
          <a:bodyPr lIns="0" tIns="0" rIns="0" bIns="0" rtlCol="0" anchor="t">
            <a:spAutoFit/>
          </a:bodyPr>
          <a:lstStyle/>
          <a:p>
            <a:pPr>
              <a:lnSpc>
                <a:spcPts val="10800"/>
              </a:lnSpc>
            </a:pPr>
            <a:r>
              <a:rPr lang="en-US" sz="9000" b="1" dirty="0">
                <a:solidFill>
                  <a:schemeClr val="bg1"/>
                </a:solidFill>
                <a:latin typeface="Arial" panose="020B0604020202020204" pitchFamily="34" charset="0"/>
                <a:cs typeface="Arial" panose="020B0604020202020204" pitchFamily="34" charset="0"/>
              </a:rPr>
              <a:t>Session Outline</a:t>
            </a:r>
          </a:p>
        </p:txBody>
      </p:sp>
      <p:sp>
        <p:nvSpPr>
          <p:cNvPr id="5" name="TextBox 4">
            <a:extLst>
              <a:ext uri="{FF2B5EF4-FFF2-40B4-BE49-F238E27FC236}">
                <a16:creationId xmlns:a16="http://schemas.microsoft.com/office/drawing/2014/main" id="{281A6940-A0AD-9E75-2761-A6DFC0537269}"/>
              </a:ext>
            </a:extLst>
          </p:cNvPr>
          <p:cNvSpPr txBox="1"/>
          <p:nvPr/>
        </p:nvSpPr>
        <p:spPr>
          <a:xfrm>
            <a:off x="9123218" y="1943100"/>
            <a:ext cx="8250382" cy="5425909"/>
          </a:xfrm>
          <a:prstGeom prst="rect">
            <a:avLst/>
          </a:prstGeom>
        </p:spPr>
        <p:txBody>
          <a:bodyPr wrap="square" lIns="0" tIns="0" rIns="0" bIns="0" rtlCol="0" anchor="t">
            <a:spAutoFit/>
          </a:bodyPr>
          <a:lstStyle/>
          <a:p>
            <a:pPr>
              <a:lnSpc>
                <a:spcPct val="150000"/>
              </a:lnSpc>
            </a:pPr>
            <a:r>
              <a:rPr lang="en-US" sz="4000" dirty="0">
                <a:solidFill>
                  <a:schemeClr val="bg1"/>
                </a:solidFill>
                <a:latin typeface="+mj-lt"/>
              </a:rPr>
              <a:t>Part 1: Orientation</a:t>
            </a:r>
          </a:p>
          <a:p>
            <a:pPr>
              <a:lnSpc>
                <a:spcPct val="150000"/>
              </a:lnSpc>
            </a:pPr>
            <a:r>
              <a:rPr lang="en-US" sz="4000" dirty="0">
                <a:solidFill>
                  <a:schemeClr val="bg1"/>
                </a:solidFill>
                <a:latin typeface="+mj-lt"/>
              </a:rPr>
              <a:t>Part 2: Lesson</a:t>
            </a:r>
          </a:p>
          <a:p>
            <a:pPr>
              <a:lnSpc>
                <a:spcPct val="150000"/>
              </a:lnSpc>
            </a:pPr>
            <a:r>
              <a:rPr lang="en-US" sz="4000" dirty="0">
                <a:solidFill>
                  <a:schemeClr val="bg1"/>
                </a:solidFill>
                <a:latin typeface="+mj-lt"/>
              </a:rPr>
              <a:t>Part 3: Guided Practice</a:t>
            </a:r>
          </a:p>
          <a:p>
            <a:pPr>
              <a:lnSpc>
                <a:spcPct val="150000"/>
              </a:lnSpc>
            </a:pPr>
            <a:r>
              <a:rPr lang="en-US" sz="4000" dirty="0">
                <a:solidFill>
                  <a:schemeClr val="bg1"/>
                </a:solidFill>
                <a:latin typeface="+mj-lt"/>
              </a:rPr>
              <a:t>Part 4: Applied Practice</a:t>
            </a:r>
          </a:p>
          <a:p>
            <a:pPr>
              <a:lnSpc>
                <a:spcPct val="150000"/>
              </a:lnSpc>
            </a:pPr>
            <a:r>
              <a:rPr lang="en-US" sz="4000" dirty="0">
                <a:solidFill>
                  <a:schemeClr val="bg1"/>
                </a:solidFill>
                <a:latin typeface="+mj-lt"/>
              </a:rPr>
              <a:t>Part 5: Reflection</a:t>
            </a:r>
          </a:p>
          <a:p>
            <a:pPr>
              <a:lnSpc>
                <a:spcPct val="150000"/>
              </a:lnSpc>
            </a:pPr>
            <a:r>
              <a:rPr lang="en-US" sz="4000" dirty="0">
                <a:solidFill>
                  <a:schemeClr val="bg1"/>
                </a:solidFill>
                <a:latin typeface="+mj-lt"/>
              </a:rPr>
              <a:t>Part 6: Call to Action</a:t>
            </a:r>
          </a:p>
        </p:txBody>
      </p:sp>
      <p:sp>
        <p:nvSpPr>
          <p:cNvPr id="7" name="TextBox 6">
            <a:extLst>
              <a:ext uri="{FF2B5EF4-FFF2-40B4-BE49-F238E27FC236}">
                <a16:creationId xmlns:a16="http://schemas.microsoft.com/office/drawing/2014/main" id="{9B8DEDC7-4A6A-BEFC-7575-6CD53303E9F3}"/>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2F406A4D-F1FA-FF84-63C1-8EDB7A508241}"/>
              </a:ext>
            </a:extLst>
          </p:cNvPr>
          <p:cNvSpPr txBox="1">
            <a:spLocks/>
          </p:cNvSpPr>
          <p:nvPr/>
        </p:nvSpPr>
        <p:spPr>
          <a:xfrm>
            <a:off x="8723225"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4</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5513FFB1-B5C6-B00D-B02F-5EDBF1B90CEF}"/>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94C96690-2851-6F26-ADC8-F60A06912F84}"/>
                </a:ext>
              </a:extLst>
            </p:cNvPr>
            <p:cNvSpPr/>
            <p:nvPr/>
          </p:nvSpPr>
          <p:spPr>
            <a:xfrm>
              <a:off x="0" y="1818447"/>
              <a:ext cx="406854" cy="1714500"/>
            </a:xfrm>
            <a:prstGeom prst="rect">
              <a:avLst/>
            </a:prstGeom>
            <a:solidFill>
              <a:srgbClr val="FFCD4D"/>
            </a:solidFill>
          </p:spPr>
          <p:txBody>
            <a:bodyPr/>
            <a:lstStyle/>
            <a:p>
              <a:endParaRPr lang="en-US" dirty="0"/>
            </a:p>
          </p:txBody>
        </p:sp>
        <p:sp>
          <p:nvSpPr>
            <p:cNvPr id="16" name="AutoShape 2">
              <a:extLst>
                <a:ext uri="{FF2B5EF4-FFF2-40B4-BE49-F238E27FC236}">
                  <a16:creationId xmlns:a16="http://schemas.microsoft.com/office/drawing/2014/main" id="{3D17DB95-6E3F-6537-A934-8026A8B4444D}"/>
                </a:ext>
              </a:extLst>
            </p:cNvPr>
            <p:cNvSpPr/>
            <p:nvPr/>
          </p:nvSpPr>
          <p:spPr>
            <a:xfrm>
              <a:off x="0" y="3524078"/>
              <a:ext cx="406854" cy="1714500"/>
            </a:xfrm>
            <a:prstGeom prst="rect">
              <a:avLst/>
            </a:prstGeom>
            <a:solidFill>
              <a:srgbClr val="FF800E"/>
            </a:solidFill>
          </p:spPr>
          <p:txBody>
            <a:bodyPr/>
            <a:lstStyle/>
            <a:p>
              <a:endParaRPr lang="en-US" dirty="0"/>
            </a:p>
          </p:txBody>
        </p:sp>
        <p:sp>
          <p:nvSpPr>
            <p:cNvPr id="17" name="AutoShape 2">
              <a:extLst>
                <a:ext uri="{FF2B5EF4-FFF2-40B4-BE49-F238E27FC236}">
                  <a16:creationId xmlns:a16="http://schemas.microsoft.com/office/drawing/2014/main" id="{20134AA7-ED1A-43B0-4CFD-5CB8A93C7178}"/>
                </a:ext>
              </a:extLst>
            </p:cNvPr>
            <p:cNvSpPr/>
            <p:nvPr/>
          </p:nvSpPr>
          <p:spPr>
            <a:xfrm>
              <a:off x="0" y="8572500"/>
              <a:ext cx="406854" cy="1714500"/>
            </a:xfrm>
            <a:prstGeom prst="rect">
              <a:avLst/>
            </a:prstGeom>
            <a:solidFill>
              <a:srgbClr val="00B3EB"/>
            </a:solidFill>
          </p:spPr>
          <p:txBody>
            <a:bodyPr/>
            <a:lstStyle/>
            <a:p>
              <a:endParaRPr lang="en-US" dirty="0"/>
            </a:p>
          </p:txBody>
        </p:sp>
        <p:sp>
          <p:nvSpPr>
            <p:cNvPr id="18" name="AutoShape 2">
              <a:extLst>
                <a:ext uri="{FF2B5EF4-FFF2-40B4-BE49-F238E27FC236}">
                  <a16:creationId xmlns:a16="http://schemas.microsoft.com/office/drawing/2014/main" id="{74C2E461-9F6F-5813-1208-2E5C64C28629}"/>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9" name="AutoShape 2">
              <a:extLst>
                <a:ext uri="{FF2B5EF4-FFF2-40B4-BE49-F238E27FC236}">
                  <a16:creationId xmlns:a16="http://schemas.microsoft.com/office/drawing/2014/main" id="{6B64869A-D16E-1516-DA8B-58230F168C33}"/>
                </a:ext>
              </a:extLst>
            </p:cNvPr>
            <p:cNvSpPr/>
            <p:nvPr/>
          </p:nvSpPr>
          <p:spPr>
            <a:xfrm>
              <a:off x="0" y="95078"/>
              <a:ext cx="406854" cy="1714500"/>
            </a:xfrm>
            <a:prstGeom prst="rect">
              <a:avLst/>
            </a:prstGeom>
            <a:solidFill>
              <a:srgbClr val="28B473"/>
            </a:solidFill>
          </p:spPr>
          <p:txBody>
            <a:bodyPr/>
            <a:lstStyle/>
            <a:p>
              <a:endParaRPr lang="en-US" dirty="0"/>
            </a:p>
          </p:txBody>
        </p:sp>
        <p:sp>
          <p:nvSpPr>
            <p:cNvPr id="20" name="AutoShape 2">
              <a:extLst>
                <a:ext uri="{FF2B5EF4-FFF2-40B4-BE49-F238E27FC236}">
                  <a16:creationId xmlns:a16="http://schemas.microsoft.com/office/drawing/2014/main" id="{68DF564C-D6A5-1828-EC62-C0CA2902BE2F}"/>
                </a:ext>
              </a:extLst>
            </p:cNvPr>
            <p:cNvSpPr/>
            <p:nvPr/>
          </p:nvSpPr>
          <p:spPr>
            <a:xfrm>
              <a:off x="0" y="6858000"/>
              <a:ext cx="406854" cy="1714500"/>
            </a:xfrm>
            <a:prstGeom prst="rect">
              <a:avLst/>
            </a:prstGeom>
            <a:solidFill>
              <a:srgbClr val="6766BE"/>
            </a:solidFill>
          </p:spPr>
          <p:txBody>
            <a:bodyPr/>
            <a:lstStyle/>
            <a:p>
              <a:endParaRPr lang="en-US" dirty="0"/>
            </a:p>
          </p:txBody>
        </p:sp>
      </p:grpSp>
    </p:spTree>
    <p:extLst>
      <p:ext uri="{BB962C8B-B14F-4D97-AF65-F5344CB8AC3E}">
        <p14:creationId xmlns:p14="http://schemas.microsoft.com/office/powerpoint/2010/main" val="29713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69E0-D45C-2354-8EE0-CA582FE6E9E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2615DEF-2A9B-5D78-B93B-E8F578EDC820}"/>
              </a:ext>
            </a:extLst>
          </p:cNvPr>
          <p:cNvGrpSpPr/>
          <p:nvPr/>
        </p:nvGrpSpPr>
        <p:grpSpPr>
          <a:xfrm>
            <a:off x="-533400" y="-95543"/>
            <a:ext cx="20556550" cy="12040595"/>
            <a:chOff x="0" y="0"/>
            <a:chExt cx="15764500" cy="9233746"/>
          </a:xfrm>
          <a:solidFill>
            <a:srgbClr val="01B3EC"/>
          </a:solidFill>
        </p:grpSpPr>
        <p:sp>
          <p:nvSpPr>
            <p:cNvPr id="4" name="Freeform 4">
              <a:extLst>
                <a:ext uri="{FF2B5EF4-FFF2-40B4-BE49-F238E27FC236}">
                  <a16:creationId xmlns:a16="http://schemas.microsoft.com/office/drawing/2014/main" id="{89BBF39F-CFDD-73FB-5839-7ABC9DA69406}"/>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D3B11B40-CAF9-7799-E34B-1127ABB01DF1}"/>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A2D47BF-B682-2525-B1F2-7DBEBB1ABDB1}"/>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B62E1916-6212-3B57-4367-A67850E856BC}"/>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C548EF20-38E6-1DB4-E5CD-E5F2AEC6CE53}"/>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89C53157-0A36-1E47-041F-8CF14EFB439C}"/>
              </a:ext>
            </a:extLst>
          </p:cNvPr>
          <p:cNvSpPr txBox="1"/>
          <p:nvPr/>
        </p:nvSpPr>
        <p:spPr>
          <a:xfrm>
            <a:off x="2671395" y="4566565"/>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Orientation</a:t>
            </a:r>
          </a:p>
        </p:txBody>
      </p:sp>
      <p:pic>
        <p:nvPicPr>
          <p:cNvPr id="10" name="Picture 9" descr="A logo with white text&#10;&#10;AI-generated content may be incorrect.">
            <a:extLst>
              <a:ext uri="{FF2B5EF4-FFF2-40B4-BE49-F238E27FC236}">
                <a16:creationId xmlns:a16="http://schemas.microsoft.com/office/drawing/2014/main" id="{940AC51A-703F-7301-B934-22CD420B9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75909F3D-1E15-A618-9902-7F28DEF6AD61}"/>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2025 Peace Through Action ® USA</a:t>
            </a:r>
          </a:p>
        </p:txBody>
      </p:sp>
      <p:sp>
        <p:nvSpPr>
          <p:cNvPr id="19" name="Slide Number Placeholder 10">
            <a:extLst>
              <a:ext uri="{FF2B5EF4-FFF2-40B4-BE49-F238E27FC236}">
                <a16:creationId xmlns:a16="http://schemas.microsoft.com/office/drawing/2014/main" id="{A9C70BBC-33AA-0914-DFBE-86586156CAFC}"/>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5</a:t>
            </a:fld>
            <a:endParaRPr lang="en-US" dirty="0">
              <a:solidFill>
                <a:schemeClr val="tx1"/>
              </a:solidFill>
              <a:latin typeface="+mj-lt"/>
            </a:endParaRPr>
          </a:p>
        </p:txBody>
      </p:sp>
    </p:spTree>
    <p:extLst>
      <p:ext uri="{BB962C8B-B14F-4D97-AF65-F5344CB8AC3E}">
        <p14:creationId xmlns:p14="http://schemas.microsoft.com/office/powerpoint/2010/main" val="365828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4CB32-5EEC-EC46-5560-3400FE103176}"/>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2713341B-F972-A535-FD1A-A60A286F773F}"/>
              </a:ext>
            </a:extLst>
          </p:cNvPr>
          <p:cNvGrpSpPr/>
          <p:nvPr/>
        </p:nvGrpSpPr>
        <p:grpSpPr>
          <a:xfrm>
            <a:off x="8823960" y="3017520"/>
            <a:ext cx="1284425" cy="1284425"/>
            <a:chOff x="-9501079" y="11257030"/>
            <a:chExt cx="6350000" cy="6350000"/>
          </a:xfrm>
          <a:solidFill>
            <a:schemeClr val="accent4"/>
          </a:solidFill>
        </p:grpSpPr>
        <p:sp>
          <p:nvSpPr>
            <p:cNvPr id="3" name="Freeform 4">
              <a:extLst>
                <a:ext uri="{FF2B5EF4-FFF2-40B4-BE49-F238E27FC236}">
                  <a16:creationId xmlns:a16="http://schemas.microsoft.com/office/drawing/2014/main" id="{EE37EC81-C411-7BD9-5272-1F9C39A880E2}"/>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4" name="Group 5">
            <a:extLst>
              <a:ext uri="{FF2B5EF4-FFF2-40B4-BE49-F238E27FC236}">
                <a16:creationId xmlns:a16="http://schemas.microsoft.com/office/drawing/2014/main" id="{6930CD6C-E94C-1C40-239C-8703D6EC2937}"/>
              </a:ext>
            </a:extLst>
          </p:cNvPr>
          <p:cNvGrpSpPr/>
          <p:nvPr/>
        </p:nvGrpSpPr>
        <p:grpSpPr>
          <a:xfrm>
            <a:off x="8824927" y="1645920"/>
            <a:ext cx="1284425" cy="1284425"/>
            <a:chOff x="0" y="0"/>
            <a:chExt cx="6350000" cy="6350000"/>
          </a:xfrm>
          <a:solidFill>
            <a:schemeClr val="accent6"/>
          </a:solidFill>
        </p:grpSpPr>
        <p:sp>
          <p:nvSpPr>
            <p:cNvPr id="5" name="Freeform 6">
              <a:extLst>
                <a:ext uri="{FF2B5EF4-FFF2-40B4-BE49-F238E27FC236}">
                  <a16:creationId xmlns:a16="http://schemas.microsoft.com/office/drawing/2014/main" id="{1AB56508-809E-4C4F-0782-7DE00A87DF9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8" name="Freeform 8">
            <a:extLst>
              <a:ext uri="{FF2B5EF4-FFF2-40B4-BE49-F238E27FC236}">
                <a16:creationId xmlns:a16="http://schemas.microsoft.com/office/drawing/2014/main" id="{96F5F971-D77D-DAB0-FE7E-27FADA1D104B}"/>
              </a:ext>
            </a:extLst>
          </p:cNvPr>
          <p:cNvSpPr/>
          <p:nvPr/>
        </p:nvSpPr>
        <p:spPr>
          <a:xfrm>
            <a:off x="8824927" y="274320"/>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sp>
        <p:nvSpPr>
          <p:cNvPr id="9" name="Freeform 9">
            <a:extLst>
              <a:ext uri="{FF2B5EF4-FFF2-40B4-BE49-F238E27FC236}">
                <a16:creationId xmlns:a16="http://schemas.microsoft.com/office/drawing/2014/main" id="{673FDEF1-0948-BDC6-DEE9-BB0DDAACB24A}"/>
              </a:ext>
            </a:extLst>
          </p:cNvPr>
          <p:cNvSpPr/>
          <p:nvPr/>
        </p:nvSpPr>
        <p:spPr>
          <a:xfrm>
            <a:off x="3812676" y="6163573"/>
            <a:ext cx="858103" cy="854885"/>
          </a:xfrm>
          <a:custGeom>
            <a:avLst/>
            <a:gdLst/>
            <a:ahLst/>
            <a:cxnLst/>
            <a:rect l="l" t="t" r="r" b="b"/>
            <a:pathLst>
              <a:path w="858103" h="854885">
                <a:moveTo>
                  <a:pt x="0" y="0"/>
                </a:moveTo>
                <a:lnTo>
                  <a:pt x="858103" y="0"/>
                </a:lnTo>
                <a:lnTo>
                  <a:pt x="858103" y="854884"/>
                </a:lnTo>
                <a:lnTo>
                  <a:pt x="0" y="854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8293F00-EB97-8C28-ED01-FEBA19A8F17D}"/>
              </a:ext>
            </a:extLst>
          </p:cNvPr>
          <p:cNvSpPr/>
          <p:nvPr/>
        </p:nvSpPr>
        <p:spPr>
          <a:xfrm>
            <a:off x="8919011" y="6705503"/>
            <a:ext cx="872959" cy="872959"/>
          </a:xfrm>
          <a:custGeom>
            <a:avLst/>
            <a:gdLst/>
            <a:ahLst/>
            <a:cxnLst/>
            <a:rect l="l" t="t" r="r" b="b"/>
            <a:pathLst>
              <a:path w="872959" h="872959">
                <a:moveTo>
                  <a:pt x="0" y="0"/>
                </a:moveTo>
                <a:lnTo>
                  <a:pt x="872959" y="0"/>
                </a:lnTo>
                <a:lnTo>
                  <a:pt x="872959" y="872959"/>
                </a:lnTo>
                <a:lnTo>
                  <a:pt x="0" y="872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673CA885-9D9A-16E8-E118-F9167D2D198B}"/>
              </a:ext>
            </a:extLst>
          </p:cNvPr>
          <p:cNvSpPr txBox="1"/>
          <p:nvPr/>
        </p:nvSpPr>
        <p:spPr>
          <a:xfrm>
            <a:off x="1301350" y="517062"/>
            <a:ext cx="5933028"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mj-lt"/>
              </a:rPr>
              <a:t>Safety and Sociability</a:t>
            </a:r>
          </a:p>
        </p:txBody>
      </p:sp>
      <p:grpSp>
        <p:nvGrpSpPr>
          <p:cNvPr id="15" name="Group 15">
            <a:extLst>
              <a:ext uri="{FF2B5EF4-FFF2-40B4-BE49-F238E27FC236}">
                <a16:creationId xmlns:a16="http://schemas.microsoft.com/office/drawing/2014/main" id="{9F675412-7DD3-8F50-A4C2-8493BB937514}"/>
              </a:ext>
            </a:extLst>
          </p:cNvPr>
          <p:cNvGrpSpPr/>
          <p:nvPr/>
        </p:nvGrpSpPr>
        <p:grpSpPr>
          <a:xfrm>
            <a:off x="10698480" y="274320"/>
            <a:ext cx="5933028" cy="896863"/>
            <a:chOff x="0" y="-57149"/>
            <a:chExt cx="7910704" cy="1195817"/>
          </a:xfrm>
        </p:grpSpPr>
        <p:sp>
          <p:nvSpPr>
            <p:cNvPr id="16" name="TextBox 16">
              <a:extLst>
                <a:ext uri="{FF2B5EF4-FFF2-40B4-BE49-F238E27FC236}">
                  <a16:creationId xmlns:a16="http://schemas.microsoft.com/office/drawing/2014/main" id="{22D7BF1C-2C6C-6F6B-5E9D-672C9DE77299}"/>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Start on Time | End on Time</a:t>
              </a:r>
            </a:p>
          </p:txBody>
        </p:sp>
        <p:sp>
          <p:nvSpPr>
            <p:cNvPr id="17" name="TextBox 17">
              <a:extLst>
                <a:ext uri="{FF2B5EF4-FFF2-40B4-BE49-F238E27FC236}">
                  <a16:creationId xmlns:a16="http://schemas.microsoft.com/office/drawing/2014/main" id="{1D83502C-EAA5-2EB3-417B-863C067BDE15}"/>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This session will begin and end on time..</a:t>
              </a:r>
            </a:p>
          </p:txBody>
        </p:sp>
      </p:grpSp>
      <p:grpSp>
        <p:nvGrpSpPr>
          <p:cNvPr id="18" name="Group 18">
            <a:extLst>
              <a:ext uri="{FF2B5EF4-FFF2-40B4-BE49-F238E27FC236}">
                <a16:creationId xmlns:a16="http://schemas.microsoft.com/office/drawing/2014/main" id="{D8DE42C5-E797-B6DB-3356-BEE02EE3C1E0}"/>
              </a:ext>
            </a:extLst>
          </p:cNvPr>
          <p:cNvGrpSpPr/>
          <p:nvPr/>
        </p:nvGrpSpPr>
        <p:grpSpPr>
          <a:xfrm>
            <a:off x="10702044" y="1645920"/>
            <a:ext cx="5933028" cy="916222"/>
            <a:chOff x="0" y="-57150"/>
            <a:chExt cx="7910704" cy="1216261"/>
          </a:xfrm>
        </p:grpSpPr>
        <p:sp>
          <p:nvSpPr>
            <p:cNvPr id="19" name="TextBox 19">
              <a:extLst>
                <a:ext uri="{FF2B5EF4-FFF2-40B4-BE49-F238E27FC236}">
                  <a16:creationId xmlns:a16="http://schemas.microsoft.com/office/drawing/2014/main" id="{3EB9E98C-B964-3ECE-C1D4-59B8D7D9B227}"/>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Say Hi!</a:t>
              </a:r>
            </a:p>
          </p:txBody>
        </p:sp>
        <p:sp>
          <p:nvSpPr>
            <p:cNvPr id="20" name="TextBox 20">
              <a:extLst>
                <a:ext uri="{FF2B5EF4-FFF2-40B4-BE49-F238E27FC236}">
                  <a16:creationId xmlns:a16="http://schemas.microsoft.com/office/drawing/2014/main" id="{4862D08F-2118-E125-BB6D-6D13F3143965}"/>
                </a:ext>
              </a:extLst>
            </p:cNvPr>
            <p:cNvSpPr txBox="1"/>
            <p:nvPr/>
          </p:nvSpPr>
          <p:spPr>
            <a:xfrm>
              <a:off x="0" y="711199"/>
              <a:ext cx="7910704" cy="447912"/>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Introduce yourself in the chat.</a:t>
              </a:r>
            </a:p>
          </p:txBody>
        </p:sp>
      </p:grpSp>
      <p:grpSp>
        <p:nvGrpSpPr>
          <p:cNvPr id="21" name="Group 21">
            <a:extLst>
              <a:ext uri="{FF2B5EF4-FFF2-40B4-BE49-F238E27FC236}">
                <a16:creationId xmlns:a16="http://schemas.microsoft.com/office/drawing/2014/main" id="{A59B0362-3A67-782E-363B-C997219F1C01}"/>
              </a:ext>
            </a:extLst>
          </p:cNvPr>
          <p:cNvGrpSpPr/>
          <p:nvPr/>
        </p:nvGrpSpPr>
        <p:grpSpPr>
          <a:xfrm>
            <a:off x="10698480" y="3017520"/>
            <a:ext cx="5933028" cy="1121196"/>
            <a:chOff x="0" y="-47625"/>
            <a:chExt cx="7910704" cy="1399318"/>
          </a:xfrm>
        </p:grpSpPr>
        <p:sp>
          <p:nvSpPr>
            <p:cNvPr id="22" name="TextBox 22">
              <a:extLst>
                <a:ext uri="{FF2B5EF4-FFF2-40B4-BE49-F238E27FC236}">
                  <a16:creationId xmlns:a16="http://schemas.microsoft.com/office/drawing/2014/main" id="{CADEE2FA-EBD7-5E72-8365-266D9788EE14}"/>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Or Don’t Say Hi</a:t>
              </a:r>
            </a:p>
          </p:txBody>
        </p:sp>
        <p:sp>
          <p:nvSpPr>
            <p:cNvPr id="23" name="TextBox 23">
              <a:extLst>
                <a:ext uri="{FF2B5EF4-FFF2-40B4-BE49-F238E27FC236}">
                  <a16:creationId xmlns:a16="http://schemas.microsoft.com/office/drawing/2014/main" id="{AF9E85AF-881A-283A-36F3-261F6BD330D8}"/>
                </a:ext>
              </a:extLst>
            </p:cNvPr>
            <p:cNvSpPr txBox="1"/>
            <p:nvPr/>
          </p:nvSpPr>
          <p:spPr>
            <a:xfrm>
              <a:off x="0" y="551437"/>
              <a:ext cx="7910704" cy="800256"/>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wish to stay anonymous, change your participant name, mute mic, keep video off.</a:t>
              </a:r>
            </a:p>
          </p:txBody>
        </p:sp>
      </p:grpSp>
      <p:sp>
        <p:nvSpPr>
          <p:cNvPr id="26" name="Slide Number Placeholder 10">
            <a:extLst>
              <a:ext uri="{FF2B5EF4-FFF2-40B4-BE49-F238E27FC236}">
                <a16:creationId xmlns:a16="http://schemas.microsoft.com/office/drawing/2014/main" id="{6EDF70C6-332C-F922-630F-097FC932072D}"/>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6</a:t>
            </a:fld>
            <a:endParaRPr lang="en-US" dirty="0">
              <a:solidFill>
                <a:schemeClr val="tx2">
                  <a:lumMod val="75000"/>
                </a:schemeClr>
              </a:solidFill>
              <a:latin typeface="+mj-lt"/>
            </a:endParaRPr>
          </a:p>
        </p:txBody>
      </p:sp>
      <p:pic>
        <p:nvPicPr>
          <p:cNvPr id="35" name="Graphic 34" descr="Clock outline">
            <a:extLst>
              <a:ext uri="{FF2B5EF4-FFF2-40B4-BE49-F238E27FC236}">
                <a16:creationId xmlns:a16="http://schemas.microsoft.com/office/drawing/2014/main" id="{DC63D2E1-59D2-C725-32BE-F80B6210B8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6393" y="459332"/>
            <a:ext cx="914400" cy="914400"/>
          </a:xfrm>
          <a:prstGeom prst="rect">
            <a:avLst/>
          </a:prstGeom>
        </p:spPr>
      </p:pic>
      <p:grpSp>
        <p:nvGrpSpPr>
          <p:cNvPr id="12" name="Group 7">
            <a:extLst>
              <a:ext uri="{FF2B5EF4-FFF2-40B4-BE49-F238E27FC236}">
                <a16:creationId xmlns:a16="http://schemas.microsoft.com/office/drawing/2014/main" id="{111191EB-7708-6375-2C4D-3EA65AB2E797}"/>
              </a:ext>
            </a:extLst>
          </p:cNvPr>
          <p:cNvGrpSpPr/>
          <p:nvPr/>
        </p:nvGrpSpPr>
        <p:grpSpPr>
          <a:xfrm>
            <a:off x="8823960" y="4389120"/>
            <a:ext cx="1284425" cy="1284425"/>
            <a:chOff x="-13457575" y="9304211"/>
            <a:chExt cx="6350000" cy="6350000"/>
          </a:xfrm>
          <a:solidFill>
            <a:schemeClr val="accent5"/>
          </a:solidFill>
        </p:grpSpPr>
        <p:sp>
          <p:nvSpPr>
            <p:cNvPr id="14" name="Freeform 8">
              <a:extLst>
                <a:ext uri="{FF2B5EF4-FFF2-40B4-BE49-F238E27FC236}">
                  <a16:creationId xmlns:a16="http://schemas.microsoft.com/office/drawing/2014/main" id="{12096B7A-4174-E16F-5566-5846BD783382}"/>
                </a:ext>
              </a:extLst>
            </p:cNvPr>
            <p:cNvSpPr/>
            <p:nvPr/>
          </p:nvSpPr>
          <p:spPr>
            <a:xfrm>
              <a:off x="-13457575" y="930421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2" name="Group 5">
            <a:extLst>
              <a:ext uri="{FF2B5EF4-FFF2-40B4-BE49-F238E27FC236}">
                <a16:creationId xmlns:a16="http://schemas.microsoft.com/office/drawing/2014/main" id="{B738D5A8-23FD-412A-C6FB-F32416FE599B}"/>
              </a:ext>
            </a:extLst>
          </p:cNvPr>
          <p:cNvGrpSpPr/>
          <p:nvPr/>
        </p:nvGrpSpPr>
        <p:grpSpPr>
          <a:xfrm>
            <a:off x="8823960" y="5760720"/>
            <a:ext cx="1284425" cy="1284425"/>
            <a:chOff x="0" y="0"/>
            <a:chExt cx="6350000" cy="6350000"/>
          </a:xfrm>
          <a:solidFill>
            <a:schemeClr val="accent3"/>
          </a:solidFill>
        </p:grpSpPr>
        <p:sp>
          <p:nvSpPr>
            <p:cNvPr id="34" name="Freeform 6">
              <a:extLst>
                <a:ext uri="{FF2B5EF4-FFF2-40B4-BE49-F238E27FC236}">
                  <a16:creationId xmlns:a16="http://schemas.microsoft.com/office/drawing/2014/main" id="{6016126A-198B-F852-C655-0B2E669872B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36" name="Group 3">
            <a:extLst>
              <a:ext uri="{FF2B5EF4-FFF2-40B4-BE49-F238E27FC236}">
                <a16:creationId xmlns:a16="http://schemas.microsoft.com/office/drawing/2014/main" id="{C872E9FB-ABE0-5396-61EE-0F6C8C495787}"/>
              </a:ext>
            </a:extLst>
          </p:cNvPr>
          <p:cNvGrpSpPr/>
          <p:nvPr/>
        </p:nvGrpSpPr>
        <p:grpSpPr>
          <a:xfrm>
            <a:off x="8823960" y="7132320"/>
            <a:ext cx="1284425" cy="1284425"/>
            <a:chOff x="0" y="0"/>
            <a:chExt cx="6350000" cy="6350000"/>
          </a:xfrm>
          <a:solidFill>
            <a:schemeClr val="accent2"/>
          </a:solidFill>
        </p:grpSpPr>
        <p:sp>
          <p:nvSpPr>
            <p:cNvPr id="37" name="Freeform 4">
              <a:extLst>
                <a:ext uri="{FF2B5EF4-FFF2-40B4-BE49-F238E27FC236}">
                  <a16:creationId xmlns:a16="http://schemas.microsoft.com/office/drawing/2014/main" id="{64ACBAE7-8C7E-2358-6FD1-41E78490BB0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38" name="Group 15">
            <a:extLst>
              <a:ext uri="{FF2B5EF4-FFF2-40B4-BE49-F238E27FC236}">
                <a16:creationId xmlns:a16="http://schemas.microsoft.com/office/drawing/2014/main" id="{277741CE-5ED3-5401-EA18-29B8C3D63E9F}"/>
              </a:ext>
            </a:extLst>
          </p:cNvPr>
          <p:cNvGrpSpPr/>
          <p:nvPr/>
        </p:nvGrpSpPr>
        <p:grpSpPr>
          <a:xfrm>
            <a:off x="10698480" y="4389120"/>
            <a:ext cx="5933028" cy="943370"/>
            <a:chOff x="0" y="-202092"/>
            <a:chExt cx="7910704" cy="1257827"/>
          </a:xfrm>
        </p:grpSpPr>
        <p:sp>
          <p:nvSpPr>
            <p:cNvPr id="39" name="TextBox 16">
              <a:extLst>
                <a:ext uri="{FF2B5EF4-FFF2-40B4-BE49-F238E27FC236}">
                  <a16:creationId xmlns:a16="http://schemas.microsoft.com/office/drawing/2014/main" id="{03BEBADB-267C-C9F6-008D-634D18963811}"/>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We’re Recording</a:t>
              </a:r>
            </a:p>
          </p:txBody>
        </p:sp>
        <p:sp>
          <p:nvSpPr>
            <p:cNvPr id="40" name="TextBox 17">
              <a:extLst>
                <a:ext uri="{FF2B5EF4-FFF2-40B4-BE49-F238E27FC236}">
                  <a16:creationId xmlns:a16="http://schemas.microsoft.com/office/drawing/2014/main" id="{EDA6F172-1252-0806-1F7F-2EB637AB8CC7}"/>
                </a:ext>
              </a:extLst>
            </p:cNvPr>
            <p:cNvSpPr txBox="1"/>
            <p:nvPr/>
          </p:nvSpPr>
          <p:spPr>
            <a:xfrm>
              <a:off x="0" y="628267"/>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We are audio and video recording.</a:t>
              </a:r>
            </a:p>
          </p:txBody>
        </p:sp>
      </p:grpSp>
      <p:grpSp>
        <p:nvGrpSpPr>
          <p:cNvPr id="41" name="Group 18">
            <a:extLst>
              <a:ext uri="{FF2B5EF4-FFF2-40B4-BE49-F238E27FC236}">
                <a16:creationId xmlns:a16="http://schemas.microsoft.com/office/drawing/2014/main" id="{250DC5CA-8148-A5F6-35FB-3BC36EF20A94}"/>
              </a:ext>
            </a:extLst>
          </p:cNvPr>
          <p:cNvGrpSpPr/>
          <p:nvPr/>
        </p:nvGrpSpPr>
        <p:grpSpPr>
          <a:xfrm>
            <a:off x="10702044" y="5760721"/>
            <a:ext cx="5933028" cy="1141994"/>
            <a:chOff x="0" y="-347840"/>
            <a:chExt cx="7910704" cy="1913973"/>
          </a:xfrm>
        </p:grpSpPr>
        <p:sp>
          <p:nvSpPr>
            <p:cNvPr id="42" name="TextBox 19">
              <a:extLst>
                <a:ext uri="{FF2B5EF4-FFF2-40B4-BE49-F238E27FC236}">
                  <a16:creationId xmlns:a16="http://schemas.microsoft.com/office/drawing/2014/main" id="{0FB066F8-3F07-3304-FFF3-6A9905B35C2E}"/>
                </a:ext>
              </a:extLst>
            </p:cNvPr>
            <p:cNvSpPr txBox="1"/>
            <p:nvPr/>
          </p:nvSpPr>
          <p:spPr>
            <a:xfrm>
              <a:off x="0" y="-347840"/>
              <a:ext cx="7910704" cy="512961"/>
            </a:xfrm>
            <a:prstGeom prst="rect">
              <a:avLst/>
            </a:prstGeom>
          </p:spPr>
          <p:txBody>
            <a:bodyPr lIns="0" tIns="0" rIns="0" bIns="0" rtlCol="0" anchor="t">
              <a:spAutoFit/>
            </a:bodyPr>
            <a:lstStyle/>
            <a:p>
              <a:pPr>
                <a:lnSpc>
                  <a:spcPts val="3000"/>
                </a:lnSpc>
              </a:pPr>
              <a:r>
                <a:rPr lang="en-US" sz="2500" dirty="0">
                  <a:solidFill>
                    <a:schemeClr val="accent3"/>
                  </a:solidFill>
                  <a:latin typeface="Avenir Bold"/>
                </a:rPr>
                <a:t>Engage!</a:t>
              </a:r>
            </a:p>
          </p:txBody>
        </p:sp>
        <p:sp>
          <p:nvSpPr>
            <p:cNvPr id="43" name="TextBox 20">
              <a:extLst>
                <a:ext uri="{FF2B5EF4-FFF2-40B4-BE49-F238E27FC236}">
                  <a16:creationId xmlns:a16="http://schemas.microsoft.com/office/drawing/2014/main" id="{638B3C78-B826-4A1A-4D2E-8703F443B3FC}"/>
                </a:ext>
              </a:extLst>
            </p:cNvPr>
            <p:cNvSpPr txBox="1"/>
            <p:nvPr/>
          </p:nvSpPr>
          <p:spPr>
            <a:xfrm>
              <a:off x="0" y="711199"/>
              <a:ext cx="7910704" cy="854934"/>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Type questions and comments in chat. Or raise your hand to signal you want to share.</a:t>
              </a:r>
            </a:p>
          </p:txBody>
        </p:sp>
      </p:grpSp>
      <p:grpSp>
        <p:nvGrpSpPr>
          <p:cNvPr id="45" name="Group 21">
            <a:extLst>
              <a:ext uri="{FF2B5EF4-FFF2-40B4-BE49-F238E27FC236}">
                <a16:creationId xmlns:a16="http://schemas.microsoft.com/office/drawing/2014/main" id="{F879CFBD-DBDE-3DE1-FC7B-5C5547BD7737}"/>
              </a:ext>
            </a:extLst>
          </p:cNvPr>
          <p:cNvGrpSpPr/>
          <p:nvPr/>
        </p:nvGrpSpPr>
        <p:grpSpPr>
          <a:xfrm>
            <a:off x="10702044" y="7132321"/>
            <a:ext cx="5933028" cy="925765"/>
            <a:chOff x="0" y="-400566"/>
            <a:chExt cx="7910704" cy="1334251"/>
          </a:xfrm>
        </p:grpSpPr>
        <p:sp>
          <p:nvSpPr>
            <p:cNvPr id="46" name="TextBox 22">
              <a:extLst>
                <a:ext uri="{FF2B5EF4-FFF2-40B4-BE49-F238E27FC236}">
                  <a16:creationId xmlns:a16="http://schemas.microsoft.com/office/drawing/2014/main" id="{F43A3B98-632D-6EA3-BD3B-DEB843B1F08A}"/>
                </a:ext>
              </a:extLst>
            </p:cNvPr>
            <p:cNvSpPr txBox="1"/>
            <p:nvPr/>
          </p:nvSpPr>
          <p:spPr>
            <a:xfrm>
              <a:off x="0" y="-400566"/>
              <a:ext cx="7910704" cy="489023"/>
            </a:xfrm>
            <a:prstGeom prst="rect">
              <a:avLst/>
            </a:prstGeom>
          </p:spPr>
          <p:txBody>
            <a:bodyPr lIns="0" tIns="0" rIns="0" bIns="0" rtlCol="0" anchor="t">
              <a:spAutoFit/>
            </a:bodyPr>
            <a:lstStyle/>
            <a:p>
              <a:pPr marL="0" lvl="0" indent="0" algn="l">
                <a:lnSpc>
                  <a:spcPts val="2999"/>
                </a:lnSpc>
                <a:spcBef>
                  <a:spcPct val="0"/>
                </a:spcBef>
              </a:pPr>
              <a:r>
                <a:rPr lang="en-US" sz="2499" dirty="0">
                  <a:solidFill>
                    <a:schemeClr val="accent2"/>
                  </a:solidFill>
                  <a:latin typeface="Avenir Bold"/>
                </a:rPr>
                <a:t>Improve Your View</a:t>
              </a:r>
              <a:endParaRPr lang="en-US" sz="2499" u="none" strike="noStrike" dirty="0">
                <a:solidFill>
                  <a:schemeClr val="accent2"/>
                </a:solidFill>
                <a:latin typeface="Avenir Bold"/>
              </a:endParaRPr>
            </a:p>
          </p:txBody>
        </p:sp>
        <p:sp>
          <p:nvSpPr>
            <p:cNvPr id="47" name="TextBox 23">
              <a:extLst>
                <a:ext uri="{FF2B5EF4-FFF2-40B4-BE49-F238E27FC236}">
                  <a16:creationId xmlns:a16="http://schemas.microsoft.com/office/drawing/2014/main" id="{AC597E2A-B4A3-413D-033D-ED9E85AF3855}"/>
                </a:ext>
              </a:extLst>
            </p:cNvPr>
            <p:cNvSpPr txBox="1"/>
            <p:nvPr/>
          </p:nvSpPr>
          <p:spPr>
            <a:xfrm>
              <a:off x="0" y="506217"/>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Use Speakers view or Gallery view.</a:t>
              </a:r>
            </a:p>
          </p:txBody>
        </p:sp>
      </p:grpSp>
      <p:pic>
        <p:nvPicPr>
          <p:cNvPr id="33" name="Graphic 32" descr="Wave Gesture outline">
            <a:extLst>
              <a:ext uri="{FF2B5EF4-FFF2-40B4-BE49-F238E27FC236}">
                <a16:creationId xmlns:a16="http://schemas.microsoft.com/office/drawing/2014/main" id="{0F75D531-BA46-7C28-2C34-6500A7698D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972" y="1785212"/>
            <a:ext cx="914400" cy="914400"/>
          </a:xfrm>
          <a:prstGeom prst="rect">
            <a:avLst/>
          </a:prstGeom>
        </p:spPr>
      </p:pic>
      <p:pic>
        <p:nvPicPr>
          <p:cNvPr id="48" name="Graphic 47" descr="Web cam outline">
            <a:extLst>
              <a:ext uri="{FF2B5EF4-FFF2-40B4-BE49-F238E27FC236}">
                <a16:creationId xmlns:a16="http://schemas.microsoft.com/office/drawing/2014/main" id="{DC4167DA-7F07-E86E-C0B9-CBB8E54ECF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8972" y="3224316"/>
            <a:ext cx="914400" cy="914400"/>
          </a:xfrm>
          <a:prstGeom prst="rect">
            <a:avLst/>
          </a:prstGeom>
        </p:spPr>
      </p:pic>
      <p:cxnSp>
        <p:nvCxnSpPr>
          <p:cNvPr id="50" name="Straight Connector 49">
            <a:extLst>
              <a:ext uri="{FF2B5EF4-FFF2-40B4-BE49-F238E27FC236}">
                <a16:creationId xmlns:a16="http://schemas.microsoft.com/office/drawing/2014/main" id="{17E30B0F-8556-8594-F603-69AF11ECED85}"/>
              </a:ext>
            </a:extLst>
          </p:cNvPr>
          <p:cNvCxnSpPr>
            <a:cxnSpLocks/>
          </p:cNvCxnSpPr>
          <p:nvPr/>
        </p:nvCxnSpPr>
        <p:spPr>
          <a:xfrm>
            <a:off x="9026393" y="3272431"/>
            <a:ext cx="914400" cy="794516"/>
          </a:xfrm>
          <a:prstGeom prst="line">
            <a:avLst/>
          </a:prstGeom>
        </p:spPr>
        <p:style>
          <a:lnRef idx="1">
            <a:schemeClr val="dk1"/>
          </a:lnRef>
          <a:fillRef idx="0">
            <a:schemeClr val="dk1"/>
          </a:fillRef>
          <a:effectRef idx="0">
            <a:schemeClr val="dk1"/>
          </a:effectRef>
          <a:fontRef idx="minor">
            <a:schemeClr val="tx1"/>
          </a:fontRef>
        </p:style>
      </p:cxnSp>
      <p:pic>
        <p:nvPicPr>
          <p:cNvPr id="56" name="Graphic 55" descr="Radio microphone outline">
            <a:extLst>
              <a:ext uri="{FF2B5EF4-FFF2-40B4-BE49-F238E27FC236}">
                <a16:creationId xmlns:a16="http://schemas.microsoft.com/office/drawing/2014/main" id="{EB4FB837-0B3A-0DD9-4A82-48017E70C0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02577" y="4611322"/>
            <a:ext cx="914400" cy="914400"/>
          </a:xfrm>
          <a:prstGeom prst="rect">
            <a:avLst/>
          </a:prstGeom>
        </p:spPr>
      </p:pic>
      <p:pic>
        <p:nvPicPr>
          <p:cNvPr id="58" name="Graphic 57" descr="Chat bubble outline">
            <a:extLst>
              <a:ext uri="{FF2B5EF4-FFF2-40B4-BE49-F238E27FC236}">
                <a16:creationId xmlns:a16="http://schemas.microsoft.com/office/drawing/2014/main" id="{BB8B231F-8618-2950-EA26-B3D78F8D8D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08972" y="6013305"/>
            <a:ext cx="914400" cy="914400"/>
          </a:xfrm>
          <a:prstGeom prst="rect">
            <a:avLst/>
          </a:prstGeom>
        </p:spPr>
      </p:pic>
      <p:pic>
        <p:nvPicPr>
          <p:cNvPr id="60" name="Graphic 59" descr="Online meeting outline">
            <a:extLst>
              <a:ext uri="{FF2B5EF4-FFF2-40B4-BE49-F238E27FC236}">
                <a16:creationId xmlns:a16="http://schemas.microsoft.com/office/drawing/2014/main" id="{B16E5065-B98F-D9F9-EAF3-7BEECDCC34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026393" y="7334851"/>
            <a:ext cx="914400" cy="914400"/>
          </a:xfrm>
          <a:prstGeom prst="rect">
            <a:avLst/>
          </a:prstGeom>
        </p:spPr>
      </p:pic>
      <p:sp>
        <p:nvSpPr>
          <p:cNvPr id="62" name="Freeform 8">
            <a:extLst>
              <a:ext uri="{FF2B5EF4-FFF2-40B4-BE49-F238E27FC236}">
                <a16:creationId xmlns:a16="http://schemas.microsoft.com/office/drawing/2014/main" id="{589081C1-B726-E25F-AF65-BE2B5159A2E1}"/>
              </a:ext>
            </a:extLst>
          </p:cNvPr>
          <p:cNvSpPr/>
          <p:nvPr/>
        </p:nvSpPr>
        <p:spPr>
          <a:xfrm>
            <a:off x="1005840" y="3659732"/>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grpSp>
        <p:nvGrpSpPr>
          <p:cNvPr id="63" name="Group 15">
            <a:extLst>
              <a:ext uri="{FF2B5EF4-FFF2-40B4-BE49-F238E27FC236}">
                <a16:creationId xmlns:a16="http://schemas.microsoft.com/office/drawing/2014/main" id="{85897D5F-61C2-30BE-8907-1BC7CD480DC1}"/>
              </a:ext>
            </a:extLst>
          </p:cNvPr>
          <p:cNvGrpSpPr/>
          <p:nvPr/>
        </p:nvGrpSpPr>
        <p:grpSpPr>
          <a:xfrm>
            <a:off x="2468880" y="3657600"/>
            <a:ext cx="5933028" cy="896863"/>
            <a:chOff x="0" y="-57149"/>
            <a:chExt cx="7910704" cy="1195817"/>
          </a:xfrm>
        </p:grpSpPr>
        <p:sp>
          <p:nvSpPr>
            <p:cNvPr id="64" name="TextBox 16">
              <a:extLst>
                <a:ext uri="{FF2B5EF4-FFF2-40B4-BE49-F238E27FC236}">
                  <a16:creationId xmlns:a16="http://schemas.microsoft.com/office/drawing/2014/main" id="{26196E11-D4A2-4365-6751-C422CC6299DA}"/>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Practice Mutual Respect</a:t>
              </a:r>
            </a:p>
          </p:txBody>
        </p:sp>
        <p:sp>
          <p:nvSpPr>
            <p:cNvPr id="65" name="TextBox 17">
              <a:extLst>
                <a:ext uri="{FF2B5EF4-FFF2-40B4-BE49-F238E27FC236}">
                  <a16:creationId xmlns:a16="http://schemas.microsoft.com/office/drawing/2014/main" id="{2FB31088-7FA9-0F83-6A26-630FDEE75845}"/>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Show kindness. Listen to each other.</a:t>
              </a:r>
            </a:p>
          </p:txBody>
        </p:sp>
      </p:grpSp>
      <p:grpSp>
        <p:nvGrpSpPr>
          <p:cNvPr id="66" name="Group 5">
            <a:extLst>
              <a:ext uri="{FF2B5EF4-FFF2-40B4-BE49-F238E27FC236}">
                <a16:creationId xmlns:a16="http://schemas.microsoft.com/office/drawing/2014/main" id="{AD24E43D-C8E9-9801-10C7-5D6DC8D0C933}"/>
              </a:ext>
            </a:extLst>
          </p:cNvPr>
          <p:cNvGrpSpPr/>
          <p:nvPr/>
        </p:nvGrpSpPr>
        <p:grpSpPr>
          <a:xfrm>
            <a:off x="1005840" y="5029200"/>
            <a:ext cx="1284425" cy="1284425"/>
            <a:chOff x="0" y="0"/>
            <a:chExt cx="6350000" cy="6350000"/>
          </a:xfrm>
          <a:solidFill>
            <a:schemeClr val="accent6"/>
          </a:solidFill>
        </p:grpSpPr>
        <p:sp>
          <p:nvSpPr>
            <p:cNvPr id="67" name="Freeform 6">
              <a:extLst>
                <a:ext uri="{FF2B5EF4-FFF2-40B4-BE49-F238E27FC236}">
                  <a16:creationId xmlns:a16="http://schemas.microsoft.com/office/drawing/2014/main" id="{EF1F0282-5D1B-6743-A889-40C7EF8662C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69" name="Group 3">
            <a:extLst>
              <a:ext uri="{FF2B5EF4-FFF2-40B4-BE49-F238E27FC236}">
                <a16:creationId xmlns:a16="http://schemas.microsoft.com/office/drawing/2014/main" id="{880CA847-D3ED-D18B-D2C9-F47B3EB917AD}"/>
              </a:ext>
            </a:extLst>
          </p:cNvPr>
          <p:cNvGrpSpPr/>
          <p:nvPr/>
        </p:nvGrpSpPr>
        <p:grpSpPr>
          <a:xfrm>
            <a:off x="1005840" y="6400800"/>
            <a:ext cx="1284425" cy="1284425"/>
            <a:chOff x="-9501079" y="11257030"/>
            <a:chExt cx="6350000" cy="6350000"/>
          </a:xfrm>
          <a:solidFill>
            <a:schemeClr val="accent4"/>
          </a:solidFill>
        </p:grpSpPr>
        <p:sp>
          <p:nvSpPr>
            <p:cNvPr id="70" name="Freeform 4">
              <a:extLst>
                <a:ext uri="{FF2B5EF4-FFF2-40B4-BE49-F238E27FC236}">
                  <a16:creationId xmlns:a16="http://schemas.microsoft.com/office/drawing/2014/main" id="{D1956D7E-0606-CA40-DADD-6B4EA9078203}"/>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72" name="Group 18">
            <a:extLst>
              <a:ext uri="{FF2B5EF4-FFF2-40B4-BE49-F238E27FC236}">
                <a16:creationId xmlns:a16="http://schemas.microsoft.com/office/drawing/2014/main" id="{F11EB659-96EE-B662-9CA1-5EF7A562E595}"/>
              </a:ext>
            </a:extLst>
          </p:cNvPr>
          <p:cNvGrpSpPr/>
          <p:nvPr/>
        </p:nvGrpSpPr>
        <p:grpSpPr>
          <a:xfrm>
            <a:off x="2468880" y="5029200"/>
            <a:ext cx="5933028" cy="899407"/>
            <a:chOff x="0" y="-57150"/>
            <a:chExt cx="7910704" cy="1193939"/>
          </a:xfrm>
        </p:grpSpPr>
        <p:sp>
          <p:nvSpPr>
            <p:cNvPr id="73" name="TextBox 19">
              <a:extLst>
                <a:ext uri="{FF2B5EF4-FFF2-40B4-BE49-F238E27FC236}">
                  <a16:creationId xmlns:a16="http://schemas.microsoft.com/office/drawing/2014/main" id="{8DDDA6C5-F78F-7ADC-6B7C-2BC9E5F02295}"/>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Share Personally</a:t>
              </a:r>
            </a:p>
          </p:txBody>
        </p:sp>
        <p:sp>
          <p:nvSpPr>
            <p:cNvPr id="74" name="TextBox 20">
              <a:extLst>
                <a:ext uri="{FF2B5EF4-FFF2-40B4-BE49-F238E27FC236}">
                  <a16:creationId xmlns:a16="http://schemas.microsoft.com/office/drawing/2014/main" id="{07EEA764-E30A-9374-DE7E-D57D5BD045FF}"/>
                </a:ext>
              </a:extLst>
            </p:cNvPr>
            <p:cNvSpPr txBox="1"/>
            <p:nvPr/>
          </p:nvSpPr>
          <p:spPr>
            <a:xfrm>
              <a:off x="0" y="711199"/>
              <a:ext cx="7910704" cy="425590"/>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Use “I” statements when sharing.</a:t>
              </a:r>
            </a:p>
          </p:txBody>
        </p:sp>
      </p:grpSp>
      <p:grpSp>
        <p:nvGrpSpPr>
          <p:cNvPr id="75" name="Group 7">
            <a:extLst>
              <a:ext uri="{FF2B5EF4-FFF2-40B4-BE49-F238E27FC236}">
                <a16:creationId xmlns:a16="http://schemas.microsoft.com/office/drawing/2014/main" id="{6C4DA58C-C7F1-479D-2497-36F27852E44D}"/>
              </a:ext>
            </a:extLst>
          </p:cNvPr>
          <p:cNvGrpSpPr/>
          <p:nvPr/>
        </p:nvGrpSpPr>
        <p:grpSpPr>
          <a:xfrm>
            <a:off x="1005840" y="7772400"/>
            <a:ext cx="1284425" cy="1284425"/>
            <a:chOff x="-8594022" y="376242"/>
            <a:chExt cx="6350000" cy="6350000"/>
          </a:xfrm>
          <a:solidFill>
            <a:schemeClr val="accent5"/>
          </a:solidFill>
        </p:grpSpPr>
        <p:sp>
          <p:nvSpPr>
            <p:cNvPr id="76" name="Freeform 8">
              <a:extLst>
                <a:ext uri="{FF2B5EF4-FFF2-40B4-BE49-F238E27FC236}">
                  <a16:creationId xmlns:a16="http://schemas.microsoft.com/office/drawing/2014/main" id="{934D630C-9F60-E414-BA72-43143DFCAB9E}"/>
                </a:ext>
              </a:extLst>
            </p:cNvPr>
            <p:cNvSpPr/>
            <p:nvPr/>
          </p:nvSpPr>
          <p:spPr>
            <a:xfrm>
              <a:off x="-8594022" y="376242"/>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7" name="Group 21">
            <a:extLst>
              <a:ext uri="{FF2B5EF4-FFF2-40B4-BE49-F238E27FC236}">
                <a16:creationId xmlns:a16="http://schemas.microsoft.com/office/drawing/2014/main" id="{2744E39B-B3BA-5BB6-91E7-AE1C10AB0A5C}"/>
              </a:ext>
            </a:extLst>
          </p:cNvPr>
          <p:cNvGrpSpPr/>
          <p:nvPr/>
        </p:nvGrpSpPr>
        <p:grpSpPr>
          <a:xfrm>
            <a:off x="2468880" y="6400800"/>
            <a:ext cx="5933028" cy="1121196"/>
            <a:chOff x="0" y="-47625"/>
            <a:chExt cx="7910704" cy="1399319"/>
          </a:xfrm>
        </p:grpSpPr>
        <p:sp>
          <p:nvSpPr>
            <p:cNvPr id="78" name="TextBox 22">
              <a:extLst>
                <a:ext uri="{FF2B5EF4-FFF2-40B4-BE49-F238E27FC236}">
                  <a16:creationId xmlns:a16="http://schemas.microsoft.com/office/drawing/2014/main" id="{20082CE6-1E42-2292-371D-EE72F76EFFFC}"/>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Include Everyone</a:t>
              </a:r>
            </a:p>
          </p:txBody>
        </p:sp>
        <p:sp>
          <p:nvSpPr>
            <p:cNvPr id="79" name="TextBox 23">
              <a:extLst>
                <a:ext uri="{FF2B5EF4-FFF2-40B4-BE49-F238E27FC236}">
                  <a16:creationId xmlns:a16="http://schemas.microsoft.com/office/drawing/2014/main" id="{2515B4E8-6EE8-98AB-E2C1-78A9D0E9A167}"/>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Take turns when sharing. Encourage, but don’t pressure, others to share.</a:t>
              </a:r>
            </a:p>
          </p:txBody>
        </p:sp>
      </p:grpSp>
      <p:grpSp>
        <p:nvGrpSpPr>
          <p:cNvPr id="80" name="Group 15">
            <a:extLst>
              <a:ext uri="{FF2B5EF4-FFF2-40B4-BE49-F238E27FC236}">
                <a16:creationId xmlns:a16="http://schemas.microsoft.com/office/drawing/2014/main" id="{DB48C52F-0978-72F2-C49A-8C36EF8ECDDC}"/>
              </a:ext>
            </a:extLst>
          </p:cNvPr>
          <p:cNvGrpSpPr/>
          <p:nvPr/>
        </p:nvGrpSpPr>
        <p:grpSpPr>
          <a:xfrm>
            <a:off x="2468880" y="7772400"/>
            <a:ext cx="6065520" cy="943370"/>
            <a:chOff x="0" y="-202092"/>
            <a:chExt cx="8087360" cy="1257827"/>
          </a:xfrm>
        </p:grpSpPr>
        <p:sp>
          <p:nvSpPr>
            <p:cNvPr id="81" name="TextBox 16">
              <a:extLst>
                <a:ext uri="{FF2B5EF4-FFF2-40B4-BE49-F238E27FC236}">
                  <a16:creationId xmlns:a16="http://schemas.microsoft.com/office/drawing/2014/main" id="{CD8FCFCE-CA40-1035-8826-D52B7318A9E2}"/>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Assume Confidentiality</a:t>
              </a:r>
            </a:p>
          </p:txBody>
        </p:sp>
        <p:sp>
          <p:nvSpPr>
            <p:cNvPr id="82" name="TextBox 17">
              <a:extLst>
                <a:ext uri="{FF2B5EF4-FFF2-40B4-BE49-F238E27FC236}">
                  <a16:creationId xmlns:a16="http://schemas.microsoft.com/office/drawing/2014/main" id="{C5FBE01C-A72A-925C-C54F-9424873230E7}"/>
                </a:ext>
              </a:extLst>
            </p:cNvPr>
            <p:cNvSpPr txBox="1"/>
            <p:nvPr/>
          </p:nvSpPr>
          <p:spPr>
            <a:xfrm>
              <a:off x="0" y="628267"/>
              <a:ext cx="8087360" cy="427468"/>
            </a:xfrm>
            <a:prstGeom prst="rect">
              <a:avLst/>
            </a:prstGeom>
          </p:spPr>
          <p:txBody>
            <a:bodyPr wrap="square" lIns="0" tIns="0" rIns="0" bIns="0" rtlCol="0" anchor="t">
              <a:spAutoFit/>
            </a:bodyPr>
            <a:lstStyle/>
            <a:p>
              <a:pPr>
                <a:lnSpc>
                  <a:spcPts val="2520"/>
                </a:lnSpc>
                <a:spcBef>
                  <a:spcPct val="0"/>
                </a:spcBef>
              </a:pPr>
              <a:r>
                <a:rPr lang="en-US" sz="2400" dirty="0">
                  <a:solidFill>
                    <a:schemeClr val="bg1"/>
                  </a:solidFill>
                  <a:latin typeface="+mj-lt"/>
                </a:rPr>
                <a:t>What’s shared stays. What’s learned leaves.</a:t>
              </a:r>
            </a:p>
          </p:txBody>
        </p:sp>
      </p:grpSp>
      <p:pic>
        <p:nvPicPr>
          <p:cNvPr id="84" name="Graphic 83" descr="Information outline">
            <a:extLst>
              <a:ext uri="{FF2B5EF4-FFF2-40B4-BE49-F238E27FC236}">
                <a16:creationId xmlns:a16="http://schemas.microsoft.com/office/drawing/2014/main" id="{9C62E025-9D55-DB2A-C96E-FCE9A4640E5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9292" y="5222409"/>
            <a:ext cx="914400" cy="914400"/>
          </a:xfrm>
          <a:prstGeom prst="rect">
            <a:avLst/>
          </a:prstGeom>
        </p:spPr>
      </p:pic>
      <p:pic>
        <p:nvPicPr>
          <p:cNvPr id="88" name="Graphic 87" descr="Group success outline">
            <a:extLst>
              <a:ext uri="{FF2B5EF4-FFF2-40B4-BE49-F238E27FC236}">
                <a16:creationId xmlns:a16="http://schemas.microsoft.com/office/drawing/2014/main" id="{D7D94A88-8228-498E-BC08-C76F62DE2A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15495" y="6561258"/>
            <a:ext cx="914400" cy="914400"/>
          </a:xfrm>
          <a:prstGeom prst="rect">
            <a:avLst/>
          </a:prstGeom>
        </p:spPr>
      </p:pic>
      <p:pic>
        <p:nvPicPr>
          <p:cNvPr id="92" name="Graphic 91" descr="Expressionless face outline outline">
            <a:extLst>
              <a:ext uri="{FF2B5EF4-FFF2-40B4-BE49-F238E27FC236}">
                <a16:creationId xmlns:a16="http://schemas.microsoft.com/office/drawing/2014/main" id="{A20C27B1-0B83-192B-488F-5E232D28960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92761" y="7965703"/>
            <a:ext cx="914400" cy="914400"/>
          </a:xfrm>
          <a:prstGeom prst="rect">
            <a:avLst/>
          </a:prstGeom>
        </p:spPr>
      </p:pic>
      <p:pic>
        <p:nvPicPr>
          <p:cNvPr id="94" name="Graphic 93" descr="Handshake outline">
            <a:extLst>
              <a:ext uri="{FF2B5EF4-FFF2-40B4-BE49-F238E27FC236}">
                <a16:creationId xmlns:a16="http://schemas.microsoft.com/office/drawing/2014/main" id="{731E6F3E-D9BC-2F8D-7BCC-6FCF9402439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95450" y="3849960"/>
            <a:ext cx="914400" cy="914400"/>
          </a:xfrm>
          <a:prstGeom prst="rect">
            <a:avLst/>
          </a:prstGeom>
        </p:spPr>
      </p:pic>
      <p:sp>
        <p:nvSpPr>
          <p:cNvPr id="6" name="TextBox 5">
            <a:extLst>
              <a:ext uri="{FF2B5EF4-FFF2-40B4-BE49-F238E27FC236}">
                <a16:creationId xmlns:a16="http://schemas.microsoft.com/office/drawing/2014/main" id="{F4457E90-2892-972F-FB95-0C20A40799CE}"/>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14728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9D72-49FD-AE13-0B4B-82C176F579A2}"/>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CD0D880C-7610-6868-443C-4C90FB2FB597}"/>
              </a:ext>
            </a:extLst>
          </p:cNvPr>
          <p:cNvGrpSpPr/>
          <p:nvPr/>
        </p:nvGrpSpPr>
        <p:grpSpPr>
          <a:xfrm>
            <a:off x="8823960" y="3017520"/>
            <a:ext cx="1284425" cy="1284425"/>
            <a:chOff x="-9501079" y="11257030"/>
            <a:chExt cx="6350000" cy="6350000"/>
          </a:xfrm>
          <a:solidFill>
            <a:schemeClr val="accent4"/>
          </a:solidFill>
        </p:grpSpPr>
        <p:sp>
          <p:nvSpPr>
            <p:cNvPr id="3" name="Freeform 4">
              <a:extLst>
                <a:ext uri="{FF2B5EF4-FFF2-40B4-BE49-F238E27FC236}">
                  <a16:creationId xmlns:a16="http://schemas.microsoft.com/office/drawing/2014/main" id="{A9A176B2-CB16-600F-75D9-E64393140ECC}"/>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4" name="Group 5">
            <a:extLst>
              <a:ext uri="{FF2B5EF4-FFF2-40B4-BE49-F238E27FC236}">
                <a16:creationId xmlns:a16="http://schemas.microsoft.com/office/drawing/2014/main" id="{E835A990-D0F8-8AD4-9250-D352B2B63587}"/>
              </a:ext>
            </a:extLst>
          </p:cNvPr>
          <p:cNvGrpSpPr/>
          <p:nvPr/>
        </p:nvGrpSpPr>
        <p:grpSpPr>
          <a:xfrm>
            <a:off x="8824927" y="1645920"/>
            <a:ext cx="1284425" cy="1284425"/>
            <a:chOff x="0" y="0"/>
            <a:chExt cx="6350000" cy="6350000"/>
          </a:xfrm>
          <a:solidFill>
            <a:schemeClr val="accent6"/>
          </a:solidFill>
        </p:grpSpPr>
        <p:sp>
          <p:nvSpPr>
            <p:cNvPr id="5" name="Freeform 6">
              <a:extLst>
                <a:ext uri="{FF2B5EF4-FFF2-40B4-BE49-F238E27FC236}">
                  <a16:creationId xmlns:a16="http://schemas.microsoft.com/office/drawing/2014/main" id="{A6BB4CF7-19BF-7457-B7C8-18DDA032ED7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sp>
        <p:nvSpPr>
          <p:cNvPr id="8" name="Freeform 8">
            <a:extLst>
              <a:ext uri="{FF2B5EF4-FFF2-40B4-BE49-F238E27FC236}">
                <a16:creationId xmlns:a16="http://schemas.microsoft.com/office/drawing/2014/main" id="{2BCCCBC1-EAF3-52DF-22C5-55C4248F67E4}"/>
              </a:ext>
            </a:extLst>
          </p:cNvPr>
          <p:cNvSpPr/>
          <p:nvPr/>
        </p:nvSpPr>
        <p:spPr>
          <a:xfrm>
            <a:off x="8824927" y="274320"/>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sp>
        <p:nvSpPr>
          <p:cNvPr id="9" name="Freeform 9">
            <a:extLst>
              <a:ext uri="{FF2B5EF4-FFF2-40B4-BE49-F238E27FC236}">
                <a16:creationId xmlns:a16="http://schemas.microsoft.com/office/drawing/2014/main" id="{A9872F73-3C71-D65D-2310-024050B31A30}"/>
              </a:ext>
            </a:extLst>
          </p:cNvPr>
          <p:cNvSpPr/>
          <p:nvPr/>
        </p:nvSpPr>
        <p:spPr>
          <a:xfrm>
            <a:off x="3812676" y="6163573"/>
            <a:ext cx="858103" cy="854885"/>
          </a:xfrm>
          <a:custGeom>
            <a:avLst/>
            <a:gdLst/>
            <a:ahLst/>
            <a:cxnLst/>
            <a:rect l="l" t="t" r="r" b="b"/>
            <a:pathLst>
              <a:path w="858103" h="854885">
                <a:moveTo>
                  <a:pt x="0" y="0"/>
                </a:moveTo>
                <a:lnTo>
                  <a:pt x="858103" y="0"/>
                </a:lnTo>
                <a:lnTo>
                  <a:pt x="858103" y="854884"/>
                </a:lnTo>
                <a:lnTo>
                  <a:pt x="0" y="854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3FD1236-CCFF-75F5-164C-D1F1413E3618}"/>
              </a:ext>
            </a:extLst>
          </p:cNvPr>
          <p:cNvSpPr/>
          <p:nvPr/>
        </p:nvSpPr>
        <p:spPr>
          <a:xfrm>
            <a:off x="8919011" y="6705503"/>
            <a:ext cx="872959" cy="872959"/>
          </a:xfrm>
          <a:custGeom>
            <a:avLst/>
            <a:gdLst/>
            <a:ahLst/>
            <a:cxnLst/>
            <a:rect l="l" t="t" r="r" b="b"/>
            <a:pathLst>
              <a:path w="872959" h="872959">
                <a:moveTo>
                  <a:pt x="0" y="0"/>
                </a:moveTo>
                <a:lnTo>
                  <a:pt x="872959" y="0"/>
                </a:lnTo>
                <a:lnTo>
                  <a:pt x="872959" y="872959"/>
                </a:lnTo>
                <a:lnTo>
                  <a:pt x="0" y="872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4940B831-170C-32CD-F8ED-F585E8B6984D}"/>
              </a:ext>
            </a:extLst>
          </p:cNvPr>
          <p:cNvSpPr txBox="1"/>
          <p:nvPr/>
        </p:nvSpPr>
        <p:spPr>
          <a:xfrm>
            <a:off x="1301350" y="517062"/>
            <a:ext cx="5933028"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mj-lt"/>
              </a:rPr>
              <a:t>Safety and Sociability</a:t>
            </a:r>
          </a:p>
        </p:txBody>
      </p:sp>
      <p:grpSp>
        <p:nvGrpSpPr>
          <p:cNvPr id="15" name="Group 15">
            <a:extLst>
              <a:ext uri="{FF2B5EF4-FFF2-40B4-BE49-F238E27FC236}">
                <a16:creationId xmlns:a16="http://schemas.microsoft.com/office/drawing/2014/main" id="{B0DCD373-8AAA-F2F6-E323-5FC65B2710D8}"/>
              </a:ext>
            </a:extLst>
          </p:cNvPr>
          <p:cNvGrpSpPr/>
          <p:nvPr/>
        </p:nvGrpSpPr>
        <p:grpSpPr>
          <a:xfrm>
            <a:off x="10698480" y="274320"/>
            <a:ext cx="5933028" cy="896863"/>
            <a:chOff x="0" y="-57149"/>
            <a:chExt cx="7910704" cy="1195817"/>
          </a:xfrm>
        </p:grpSpPr>
        <p:sp>
          <p:nvSpPr>
            <p:cNvPr id="16" name="TextBox 16">
              <a:extLst>
                <a:ext uri="{FF2B5EF4-FFF2-40B4-BE49-F238E27FC236}">
                  <a16:creationId xmlns:a16="http://schemas.microsoft.com/office/drawing/2014/main" id="{1CF8286A-F8D0-69F7-F7CC-24FE9A749126}"/>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Start on Time | End on Time</a:t>
              </a:r>
            </a:p>
          </p:txBody>
        </p:sp>
        <p:sp>
          <p:nvSpPr>
            <p:cNvPr id="17" name="TextBox 17">
              <a:extLst>
                <a:ext uri="{FF2B5EF4-FFF2-40B4-BE49-F238E27FC236}">
                  <a16:creationId xmlns:a16="http://schemas.microsoft.com/office/drawing/2014/main" id="{1639AD84-8907-A954-70E7-D6B2A821ABEA}"/>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This session will begin and end on time.</a:t>
              </a:r>
            </a:p>
          </p:txBody>
        </p:sp>
      </p:grpSp>
      <p:grpSp>
        <p:nvGrpSpPr>
          <p:cNvPr id="18" name="Group 18">
            <a:extLst>
              <a:ext uri="{FF2B5EF4-FFF2-40B4-BE49-F238E27FC236}">
                <a16:creationId xmlns:a16="http://schemas.microsoft.com/office/drawing/2014/main" id="{DD61EB8E-7EBD-E8C2-A575-093917A41B7A}"/>
              </a:ext>
            </a:extLst>
          </p:cNvPr>
          <p:cNvGrpSpPr/>
          <p:nvPr/>
        </p:nvGrpSpPr>
        <p:grpSpPr>
          <a:xfrm>
            <a:off x="10702044" y="1645920"/>
            <a:ext cx="5933028" cy="1220007"/>
            <a:chOff x="0" y="-57150"/>
            <a:chExt cx="7910704" cy="1619527"/>
          </a:xfrm>
        </p:grpSpPr>
        <p:sp>
          <p:nvSpPr>
            <p:cNvPr id="19" name="TextBox 19">
              <a:extLst>
                <a:ext uri="{FF2B5EF4-FFF2-40B4-BE49-F238E27FC236}">
                  <a16:creationId xmlns:a16="http://schemas.microsoft.com/office/drawing/2014/main" id="{09B015DE-ACFD-FB2D-E728-3E3F3F3A11C8}"/>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Introduce Yourself</a:t>
              </a:r>
            </a:p>
          </p:txBody>
        </p:sp>
        <p:sp>
          <p:nvSpPr>
            <p:cNvPr id="20" name="TextBox 20">
              <a:extLst>
                <a:ext uri="{FF2B5EF4-FFF2-40B4-BE49-F238E27FC236}">
                  <a16:creationId xmlns:a16="http://schemas.microsoft.com/office/drawing/2014/main" id="{A6CAF4B5-8D11-8F32-F773-26751F9467BA}"/>
                </a:ext>
              </a:extLst>
            </p:cNvPr>
            <p:cNvSpPr txBox="1"/>
            <p:nvPr/>
          </p:nvSpPr>
          <p:spPr>
            <a:xfrm>
              <a:off x="0" y="711200"/>
              <a:ext cx="7910704" cy="851177"/>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Provide whatever information about yourself you wish to share. </a:t>
              </a:r>
            </a:p>
          </p:txBody>
        </p:sp>
      </p:grpSp>
      <p:grpSp>
        <p:nvGrpSpPr>
          <p:cNvPr id="21" name="Group 21">
            <a:extLst>
              <a:ext uri="{FF2B5EF4-FFF2-40B4-BE49-F238E27FC236}">
                <a16:creationId xmlns:a16="http://schemas.microsoft.com/office/drawing/2014/main" id="{6641B738-BB69-84B3-E484-7EFA210DEF57}"/>
              </a:ext>
            </a:extLst>
          </p:cNvPr>
          <p:cNvGrpSpPr/>
          <p:nvPr/>
        </p:nvGrpSpPr>
        <p:grpSpPr>
          <a:xfrm>
            <a:off x="10698480" y="3017520"/>
            <a:ext cx="5933028" cy="1121196"/>
            <a:chOff x="0" y="-47625"/>
            <a:chExt cx="7910704" cy="1399319"/>
          </a:xfrm>
        </p:grpSpPr>
        <p:sp>
          <p:nvSpPr>
            <p:cNvPr id="22" name="TextBox 22">
              <a:extLst>
                <a:ext uri="{FF2B5EF4-FFF2-40B4-BE49-F238E27FC236}">
                  <a16:creationId xmlns:a16="http://schemas.microsoft.com/office/drawing/2014/main" id="{8B8A3909-04B0-6E12-0896-DE1227262635}"/>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Or Maintain Your Privacy</a:t>
              </a:r>
            </a:p>
          </p:txBody>
        </p:sp>
        <p:sp>
          <p:nvSpPr>
            <p:cNvPr id="23" name="TextBox 23">
              <a:extLst>
                <a:ext uri="{FF2B5EF4-FFF2-40B4-BE49-F238E27FC236}">
                  <a16:creationId xmlns:a16="http://schemas.microsoft.com/office/drawing/2014/main" id="{B4A6610F-E8EC-650A-4651-9C2A6C466832}"/>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would rather not disclose your name or other information, that’s okay too.</a:t>
              </a:r>
            </a:p>
          </p:txBody>
        </p:sp>
      </p:grpSp>
      <p:sp>
        <p:nvSpPr>
          <p:cNvPr id="26" name="Slide Number Placeholder 10">
            <a:extLst>
              <a:ext uri="{FF2B5EF4-FFF2-40B4-BE49-F238E27FC236}">
                <a16:creationId xmlns:a16="http://schemas.microsoft.com/office/drawing/2014/main" id="{C85F2AFC-9A85-2311-486D-DBE7D08E55EE}"/>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7</a:t>
            </a:fld>
            <a:endParaRPr lang="en-US" dirty="0">
              <a:solidFill>
                <a:schemeClr val="tx2">
                  <a:lumMod val="75000"/>
                </a:schemeClr>
              </a:solidFill>
              <a:latin typeface="+mj-lt"/>
            </a:endParaRPr>
          </a:p>
        </p:txBody>
      </p:sp>
      <p:pic>
        <p:nvPicPr>
          <p:cNvPr id="35" name="Graphic 34" descr="Clock outline">
            <a:extLst>
              <a:ext uri="{FF2B5EF4-FFF2-40B4-BE49-F238E27FC236}">
                <a16:creationId xmlns:a16="http://schemas.microsoft.com/office/drawing/2014/main" id="{F19BD110-D86F-C162-A2AC-33762D06EC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0677" y="473495"/>
            <a:ext cx="914400" cy="914400"/>
          </a:xfrm>
          <a:prstGeom prst="rect">
            <a:avLst/>
          </a:prstGeom>
        </p:spPr>
      </p:pic>
      <p:grpSp>
        <p:nvGrpSpPr>
          <p:cNvPr id="12" name="Group 7">
            <a:extLst>
              <a:ext uri="{FF2B5EF4-FFF2-40B4-BE49-F238E27FC236}">
                <a16:creationId xmlns:a16="http://schemas.microsoft.com/office/drawing/2014/main" id="{CCB9BC4E-CD03-79E3-7E09-5BE3C5F02C56}"/>
              </a:ext>
            </a:extLst>
          </p:cNvPr>
          <p:cNvGrpSpPr/>
          <p:nvPr/>
        </p:nvGrpSpPr>
        <p:grpSpPr>
          <a:xfrm>
            <a:off x="8823960" y="4389120"/>
            <a:ext cx="1284425" cy="1284425"/>
            <a:chOff x="-13457575" y="9304211"/>
            <a:chExt cx="6350000" cy="6350000"/>
          </a:xfrm>
          <a:solidFill>
            <a:schemeClr val="accent5"/>
          </a:solidFill>
        </p:grpSpPr>
        <p:sp>
          <p:nvSpPr>
            <p:cNvPr id="14" name="Freeform 8">
              <a:extLst>
                <a:ext uri="{FF2B5EF4-FFF2-40B4-BE49-F238E27FC236}">
                  <a16:creationId xmlns:a16="http://schemas.microsoft.com/office/drawing/2014/main" id="{5D4F050D-52AD-6EBB-D568-0162F0F56A55}"/>
                </a:ext>
              </a:extLst>
            </p:cNvPr>
            <p:cNvSpPr/>
            <p:nvPr/>
          </p:nvSpPr>
          <p:spPr>
            <a:xfrm>
              <a:off x="-13457575" y="930421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2" name="Group 5">
            <a:extLst>
              <a:ext uri="{FF2B5EF4-FFF2-40B4-BE49-F238E27FC236}">
                <a16:creationId xmlns:a16="http://schemas.microsoft.com/office/drawing/2014/main" id="{B2A82EE5-BA78-AB0E-7DDF-65A8295947F7}"/>
              </a:ext>
            </a:extLst>
          </p:cNvPr>
          <p:cNvGrpSpPr/>
          <p:nvPr/>
        </p:nvGrpSpPr>
        <p:grpSpPr>
          <a:xfrm>
            <a:off x="8823960" y="5760720"/>
            <a:ext cx="1284425" cy="1284425"/>
            <a:chOff x="0" y="0"/>
            <a:chExt cx="6350000" cy="6350000"/>
          </a:xfrm>
          <a:solidFill>
            <a:schemeClr val="accent3"/>
          </a:solidFill>
        </p:grpSpPr>
        <p:sp>
          <p:nvSpPr>
            <p:cNvPr id="34" name="Freeform 6">
              <a:extLst>
                <a:ext uri="{FF2B5EF4-FFF2-40B4-BE49-F238E27FC236}">
                  <a16:creationId xmlns:a16="http://schemas.microsoft.com/office/drawing/2014/main" id="{35BB1168-270D-7BFD-4901-BDD28DB2653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6" name="Group 3">
            <a:extLst>
              <a:ext uri="{FF2B5EF4-FFF2-40B4-BE49-F238E27FC236}">
                <a16:creationId xmlns:a16="http://schemas.microsoft.com/office/drawing/2014/main" id="{956BB3FF-7AA4-6584-9041-23794A9BB758}"/>
              </a:ext>
            </a:extLst>
          </p:cNvPr>
          <p:cNvGrpSpPr/>
          <p:nvPr/>
        </p:nvGrpSpPr>
        <p:grpSpPr>
          <a:xfrm>
            <a:off x="8823960" y="7132320"/>
            <a:ext cx="1284425" cy="1284425"/>
            <a:chOff x="0" y="0"/>
            <a:chExt cx="6350000" cy="6350000"/>
          </a:xfrm>
          <a:solidFill>
            <a:schemeClr val="accent2"/>
          </a:solidFill>
        </p:grpSpPr>
        <p:sp>
          <p:nvSpPr>
            <p:cNvPr id="37" name="Freeform 4">
              <a:extLst>
                <a:ext uri="{FF2B5EF4-FFF2-40B4-BE49-F238E27FC236}">
                  <a16:creationId xmlns:a16="http://schemas.microsoft.com/office/drawing/2014/main" id="{DE56FBB7-C7A2-7070-C7CE-8DDBB8705E0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8" name="Group 15">
            <a:extLst>
              <a:ext uri="{FF2B5EF4-FFF2-40B4-BE49-F238E27FC236}">
                <a16:creationId xmlns:a16="http://schemas.microsoft.com/office/drawing/2014/main" id="{8E4C90C5-55D6-B837-E700-57E1EAF69939}"/>
              </a:ext>
            </a:extLst>
          </p:cNvPr>
          <p:cNvGrpSpPr/>
          <p:nvPr/>
        </p:nvGrpSpPr>
        <p:grpSpPr>
          <a:xfrm>
            <a:off x="10698480" y="4389120"/>
            <a:ext cx="5933028" cy="1263970"/>
            <a:chOff x="0" y="-202092"/>
            <a:chExt cx="7910704" cy="1685294"/>
          </a:xfrm>
        </p:grpSpPr>
        <p:sp>
          <p:nvSpPr>
            <p:cNvPr id="39" name="TextBox 16">
              <a:extLst>
                <a:ext uri="{FF2B5EF4-FFF2-40B4-BE49-F238E27FC236}">
                  <a16:creationId xmlns:a16="http://schemas.microsoft.com/office/drawing/2014/main" id="{C1271781-27A2-F691-841E-1C702FEF94FD}"/>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We May Take Photos or Videos</a:t>
              </a:r>
            </a:p>
          </p:txBody>
        </p:sp>
        <p:sp>
          <p:nvSpPr>
            <p:cNvPr id="40" name="TextBox 17">
              <a:extLst>
                <a:ext uri="{FF2B5EF4-FFF2-40B4-BE49-F238E27FC236}">
                  <a16:creationId xmlns:a16="http://schemas.microsoft.com/office/drawing/2014/main" id="{6A63205D-5D79-DEA7-FC42-270CFCA08A48}"/>
                </a:ext>
              </a:extLst>
            </p:cNvPr>
            <p:cNvSpPr txBox="1"/>
            <p:nvPr/>
          </p:nvSpPr>
          <p:spPr>
            <a:xfrm>
              <a:off x="0" y="628267"/>
              <a:ext cx="7910704" cy="854935"/>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don’t want to be included, let the person taking them know.</a:t>
              </a:r>
            </a:p>
          </p:txBody>
        </p:sp>
      </p:grpSp>
      <p:grpSp>
        <p:nvGrpSpPr>
          <p:cNvPr id="41" name="Group 18">
            <a:extLst>
              <a:ext uri="{FF2B5EF4-FFF2-40B4-BE49-F238E27FC236}">
                <a16:creationId xmlns:a16="http://schemas.microsoft.com/office/drawing/2014/main" id="{921AB628-C771-0ED3-B43D-BDCB58855C24}"/>
              </a:ext>
            </a:extLst>
          </p:cNvPr>
          <p:cNvGrpSpPr/>
          <p:nvPr/>
        </p:nvGrpSpPr>
        <p:grpSpPr>
          <a:xfrm>
            <a:off x="10702044" y="5760721"/>
            <a:ext cx="5933028" cy="952489"/>
            <a:chOff x="0" y="-347840"/>
            <a:chExt cx="7910704" cy="1596364"/>
          </a:xfrm>
        </p:grpSpPr>
        <p:sp>
          <p:nvSpPr>
            <p:cNvPr id="42" name="TextBox 19">
              <a:extLst>
                <a:ext uri="{FF2B5EF4-FFF2-40B4-BE49-F238E27FC236}">
                  <a16:creationId xmlns:a16="http://schemas.microsoft.com/office/drawing/2014/main" id="{C05B7795-6756-5C2B-4376-0822E7AC8D6E}"/>
                </a:ext>
              </a:extLst>
            </p:cNvPr>
            <p:cNvSpPr txBox="1"/>
            <p:nvPr/>
          </p:nvSpPr>
          <p:spPr>
            <a:xfrm>
              <a:off x="0" y="-347840"/>
              <a:ext cx="7910704" cy="644789"/>
            </a:xfrm>
            <a:prstGeom prst="rect">
              <a:avLst/>
            </a:prstGeom>
          </p:spPr>
          <p:txBody>
            <a:bodyPr lIns="0" tIns="0" rIns="0" bIns="0" rtlCol="0" anchor="t">
              <a:spAutoFit/>
            </a:bodyPr>
            <a:lstStyle/>
            <a:p>
              <a:pPr>
                <a:lnSpc>
                  <a:spcPts val="3000"/>
                </a:lnSpc>
              </a:pPr>
              <a:r>
                <a:rPr lang="en-US" sz="2500" dirty="0">
                  <a:solidFill>
                    <a:schemeClr val="accent3"/>
                  </a:solidFill>
                  <a:latin typeface="Avenir Bold"/>
                </a:rPr>
                <a:t>It’s Okay to Move</a:t>
              </a:r>
            </a:p>
          </p:txBody>
        </p:sp>
        <p:sp>
          <p:nvSpPr>
            <p:cNvPr id="43" name="TextBox 20">
              <a:extLst>
                <a:ext uri="{FF2B5EF4-FFF2-40B4-BE49-F238E27FC236}">
                  <a16:creationId xmlns:a16="http://schemas.microsoft.com/office/drawing/2014/main" id="{A6F437E8-F2D7-B64B-4F2C-CF285CD8BD4A}"/>
                </a:ext>
              </a:extLst>
            </p:cNvPr>
            <p:cNvSpPr txBox="1"/>
            <p:nvPr/>
          </p:nvSpPr>
          <p:spPr>
            <a:xfrm>
              <a:off x="0" y="711199"/>
              <a:ext cx="7910704" cy="537325"/>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Sit, stand, and stretch as you wish.</a:t>
              </a:r>
            </a:p>
          </p:txBody>
        </p:sp>
      </p:grpSp>
      <p:grpSp>
        <p:nvGrpSpPr>
          <p:cNvPr id="45" name="Group 21">
            <a:extLst>
              <a:ext uri="{FF2B5EF4-FFF2-40B4-BE49-F238E27FC236}">
                <a16:creationId xmlns:a16="http://schemas.microsoft.com/office/drawing/2014/main" id="{164B1A20-173C-23DA-207B-E46CF9B56E15}"/>
              </a:ext>
            </a:extLst>
          </p:cNvPr>
          <p:cNvGrpSpPr/>
          <p:nvPr/>
        </p:nvGrpSpPr>
        <p:grpSpPr>
          <a:xfrm>
            <a:off x="10702044" y="7132321"/>
            <a:ext cx="5933028" cy="949769"/>
            <a:chOff x="0" y="-400566"/>
            <a:chExt cx="7910704" cy="1368846"/>
          </a:xfrm>
        </p:grpSpPr>
        <p:sp>
          <p:nvSpPr>
            <p:cNvPr id="46" name="TextBox 22">
              <a:extLst>
                <a:ext uri="{FF2B5EF4-FFF2-40B4-BE49-F238E27FC236}">
                  <a16:creationId xmlns:a16="http://schemas.microsoft.com/office/drawing/2014/main" id="{90141C47-F2C8-7014-73E5-B9FC603BECC1}"/>
                </a:ext>
              </a:extLst>
            </p:cNvPr>
            <p:cNvSpPr txBox="1"/>
            <p:nvPr/>
          </p:nvSpPr>
          <p:spPr>
            <a:xfrm>
              <a:off x="0" y="-400566"/>
              <a:ext cx="7910704" cy="528600"/>
            </a:xfrm>
            <a:prstGeom prst="rect">
              <a:avLst/>
            </a:prstGeom>
          </p:spPr>
          <p:txBody>
            <a:bodyPr lIns="0" tIns="0" rIns="0" bIns="0" rtlCol="0" anchor="t">
              <a:spAutoFit/>
            </a:bodyPr>
            <a:lstStyle/>
            <a:p>
              <a:pPr marL="0" lvl="0" indent="0" algn="l">
                <a:lnSpc>
                  <a:spcPts val="2999"/>
                </a:lnSpc>
                <a:spcBef>
                  <a:spcPct val="0"/>
                </a:spcBef>
              </a:pPr>
              <a:r>
                <a:rPr lang="en-US" sz="2499" dirty="0">
                  <a:solidFill>
                    <a:schemeClr val="accent2"/>
                  </a:solidFill>
                  <a:latin typeface="Avenir Bold"/>
                </a:rPr>
                <a:t>Step Away | Take Leave</a:t>
              </a:r>
              <a:endParaRPr lang="en-US" sz="2499" u="none" strike="noStrike" dirty="0">
                <a:solidFill>
                  <a:schemeClr val="accent2"/>
                </a:solidFill>
                <a:latin typeface="Avenir Bold"/>
              </a:endParaRPr>
            </a:p>
          </p:txBody>
        </p:sp>
        <p:sp>
          <p:nvSpPr>
            <p:cNvPr id="47" name="TextBox 23">
              <a:extLst>
                <a:ext uri="{FF2B5EF4-FFF2-40B4-BE49-F238E27FC236}">
                  <a16:creationId xmlns:a16="http://schemas.microsoft.com/office/drawing/2014/main" id="{B5B9692B-8248-AD96-F613-7A4736F1D3DA}"/>
                </a:ext>
              </a:extLst>
            </p:cNvPr>
            <p:cNvSpPr txBox="1"/>
            <p:nvPr/>
          </p:nvSpPr>
          <p:spPr>
            <a:xfrm>
              <a:off x="0" y="506217"/>
              <a:ext cx="7910704" cy="462063"/>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Step away or leave as needed.</a:t>
              </a:r>
            </a:p>
          </p:txBody>
        </p:sp>
      </p:grpSp>
      <p:pic>
        <p:nvPicPr>
          <p:cNvPr id="33" name="Graphic 32" descr="Wave Gesture outline">
            <a:extLst>
              <a:ext uri="{FF2B5EF4-FFF2-40B4-BE49-F238E27FC236}">
                <a16:creationId xmlns:a16="http://schemas.microsoft.com/office/drawing/2014/main" id="{70C1A8C7-EE38-2E2F-12E1-4924B0C96C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972" y="1839129"/>
            <a:ext cx="914400" cy="914400"/>
          </a:xfrm>
          <a:prstGeom prst="rect">
            <a:avLst/>
          </a:prstGeom>
        </p:spPr>
      </p:pic>
      <p:sp>
        <p:nvSpPr>
          <p:cNvPr id="62" name="Freeform 8">
            <a:extLst>
              <a:ext uri="{FF2B5EF4-FFF2-40B4-BE49-F238E27FC236}">
                <a16:creationId xmlns:a16="http://schemas.microsoft.com/office/drawing/2014/main" id="{7F00B10D-116F-0151-D0E0-513DF838409C}"/>
              </a:ext>
            </a:extLst>
          </p:cNvPr>
          <p:cNvSpPr/>
          <p:nvPr/>
        </p:nvSpPr>
        <p:spPr>
          <a:xfrm>
            <a:off x="1005840" y="3659732"/>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grpSp>
        <p:nvGrpSpPr>
          <p:cNvPr id="63" name="Group 15">
            <a:extLst>
              <a:ext uri="{FF2B5EF4-FFF2-40B4-BE49-F238E27FC236}">
                <a16:creationId xmlns:a16="http://schemas.microsoft.com/office/drawing/2014/main" id="{B1075238-BB2E-6E35-FD6C-290D61F6F0FD}"/>
              </a:ext>
            </a:extLst>
          </p:cNvPr>
          <p:cNvGrpSpPr/>
          <p:nvPr/>
        </p:nvGrpSpPr>
        <p:grpSpPr>
          <a:xfrm>
            <a:off x="2468880" y="3657600"/>
            <a:ext cx="5933028" cy="896863"/>
            <a:chOff x="0" y="-57149"/>
            <a:chExt cx="7910704" cy="1195817"/>
          </a:xfrm>
        </p:grpSpPr>
        <p:sp>
          <p:nvSpPr>
            <p:cNvPr id="64" name="TextBox 16">
              <a:extLst>
                <a:ext uri="{FF2B5EF4-FFF2-40B4-BE49-F238E27FC236}">
                  <a16:creationId xmlns:a16="http://schemas.microsoft.com/office/drawing/2014/main" id="{ED5A0BA3-1C2C-E308-C740-511E6048758D}"/>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Practice Mutual Respect</a:t>
              </a:r>
            </a:p>
          </p:txBody>
        </p:sp>
        <p:sp>
          <p:nvSpPr>
            <p:cNvPr id="65" name="TextBox 17">
              <a:extLst>
                <a:ext uri="{FF2B5EF4-FFF2-40B4-BE49-F238E27FC236}">
                  <a16:creationId xmlns:a16="http://schemas.microsoft.com/office/drawing/2014/main" id="{05E3DCF8-2957-F99E-A454-7504DA8513A6}"/>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Show kindness. Listen to each other.</a:t>
              </a:r>
            </a:p>
          </p:txBody>
        </p:sp>
      </p:grpSp>
      <p:grpSp>
        <p:nvGrpSpPr>
          <p:cNvPr id="66" name="Group 5">
            <a:extLst>
              <a:ext uri="{FF2B5EF4-FFF2-40B4-BE49-F238E27FC236}">
                <a16:creationId xmlns:a16="http://schemas.microsoft.com/office/drawing/2014/main" id="{FBAF1334-1625-34A9-1893-CC1647AC7B31}"/>
              </a:ext>
            </a:extLst>
          </p:cNvPr>
          <p:cNvGrpSpPr/>
          <p:nvPr/>
        </p:nvGrpSpPr>
        <p:grpSpPr>
          <a:xfrm>
            <a:off x="1005840" y="5029200"/>
            <a:ext cx="1284425" cy="1284425"/>
            <a:chOff x="0" y="0"/>
            <a:chExt cx="6350000" cy="6350000"/>
          </a:xfrm>
          <a:solidFill>
            <a:schemeClr val="accent6"/>
          </a:solidFill>
        </p:grpSpPr>
        <p:sp>
          <p:nvSpPr>
            <p:cNvPr id="67" name="Freeform 6">
              <a:extLst>
                <a:ext uri="{FF2B5EF4-FFF2-40B4-BE49-F238E27FC236}">
                  <a16:creationId xmlns:a16="http://schemas.microsoft.com/office/drawing/2014/main" id="{C654A297-B846-9886-0594-66D01244B6F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69" name="Group 3">
            <a:extLst>
              <a:ext uri="{FF2B5EF4-FFF2-40B4-BE49-F238E27FC236}">
                <a16:creationId xmlns:a16="http://schemas.microsoft.com/office/drawing/2014/main" id="{C2EBB577-36B5-8147-FBA1-C18977560472}"/>
              </a:ext>
            </a:extLst>
          </p:cNvPr>
          <p:cNvGrpSpPr/>
          <p:nvPr/>
        </p:nvGrpSpPr>
        <p:grpSpPr>
          <a:xfrm>
            <a:off x="1005840" y="6400800"/>
            <a:ext cx="1284425" cy="1284425"/>
            <a:chOff x="-9501079" y="11257030"/>
            <a:chExt cx="6350000" cy="6350000"/>
          </a:xfrm>
          <a:solidFill>
            <a:schemeClr val="accent4"/>
          </a:solidFill>
        </p:grpSpPr>
        <p:sp>
          <p:nvSpPr>
            <p:cNvPr id="70" name="Freeform 4">
              <a:extLst>
                <a:ext uri="{FF2B5EF4-FFF2-40B4-BE49-F238E27FC236}">
                  <a16:creationId xmlns:a16="http://schemas.microsoft.com/office/drawing/2014/main" id="{DC2C4831-2FCB-24F4-F00C-58F82E2B4CF9}"/>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72" name="Group 18">
            <a:extLst>
              <a:ext uri="{FF2B5EF4-FFF2-40B4-BE49-F238E27FC236}">
                <a16:creationId xmlns:a16="http://schemas.microsoft.com/office/drawing/2014/main" id="{D55676C8-B99F-950B-E969-CF1F2A941383}"/>
              </a:ext>
            </a:extLst>
          </p:cNvPr>
          <p:cNvGrpSpPr/>
          <p:nvPr/>
        </p:nvGrpSpPr>
        <p:grpSpPr>
          <a:xfrm>
            <a:off x="2468880" y="5029200"/>
            <a:ext cx="5933028" cy="899407"/>
            <a:chOff x="0" y="-57150"/>
            <a:chExt cx="7910704" cy="1193939"/>
          </a:xfrm>
        </p:grpSpPr>
        <p:sp>
          <p:nvSpPr>
            <p:cNvPr id="73" name="TextBox 19">
              <a:extLst>
                <a:ext uri="{FF2B5EF4-FFF2-40B4-BE49-F238E27FC236}">
                  <a16:creationId xmlns:a16="http://schemas.microsoft.com/office/drawing/2014/main" id="{352E86F4-6EBA-0886-EE15-425DABD8CA99}"/>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Share Personally</a:t>
              </a:r>
            </a:p>
          </p:txBody>
        </p:sp>
        <p:sp>
          <p:nvSpPr>
            <p:cNvPr id="74" name="TextBox 20">
              <a:extLst>
                <a:ext uri="{FF2B5EF4-FFF2-40B4-BE49-F238E27FC236}">
                  <a16:creationId xmlns:a16="http://schemas.microsoft.com/office/drawing/2014/main" id="{0A284181-0C25-FDC5-94E4-ED055D844335}"/>
                </a:ext>
              </a:extLst>
            </p:cNvPr>
            <p:cNvSpPr txBox="1"/>
            <p:nvPr/>
          </p:nvSpPr>
          <p:spPr>
            <a:xfrm>
              <a:off x="0" y="711199"/>
              <a:ext cx="7910704" cy="425590"/>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Use “I” statements when sharing.</a:t>
              </a:r>
            </a:p>
          </p:txBody>
        </p:sp>
      </p:grpSp>
      <p:grpSp>
        <p:nvGrpSpPr>
          <p:cNvPr id="75" name="Group 7">
            <a:extLst>
              <a:ext uri="{FF2B5EF4-FFF2-40B4-BE49-F238E27FC236}">
                <a16:creationId xmlns:a16="http://schemas.microsoft.com/office/drawing/2014/main" id="{4750AB44-9703-5074-EACC-7FFFD45AB4F6}"/>
              </a:ext>
            </a:extLst>
          </p:cNvPr>
          <p:cNvGrpSpPr/>
          <p:nvPr/>
        </p:nvGrpSpPr>
        <p:grpSpPr>
          <a:xfrm>
            <a:off x="1005840" y="7772400"/>
            <a:ext cx="1284425" cy="1284425"/>
            <a:chOff x="-8594022" y="376242"/>
            <a:chExt cx="6350000" cy="6350000"/>
          </a:xfrm>
          <a:solidFill>
            <a:schemeClr val="accent5"/>
          </a:solidFill>
        </p:grpSpPr>
        <p:sp>
          <p:nvSpPr>
            <p:cNvPr id="76" name="Freeform 8">
              <a:extLst>
                <a:ext uri="{FF2B5EF4-FFF2-40B4-BE49-F238E27FC236}">
                  <a16:creationId xmlns:a16="http://schemas.microsoft.com/office/drawing/2014/main" id="{685D91F0-A095-D62C-8077-53FB2BA1410E}"/>
                </a:ext>
              </a:extLst>
            </p:cNvPr>
            <p:cNvSpPr/>
            <p:nvPr/>
          </p:nvSpPr>
          <p:spPr>
            <a:xfrm>
              <a:off x="-8594022" y="376242"/>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7" name="Group 21">
            <a:extLst>
              <a:ext uri="{FF2B5EF4-FFF2-40B4-BE49-F238E27FC236}">
                <a16:creationId xmlns:a16="http://schemas.microsoft.com/office/drawing/2014/main" id="{3A6B0046-24B0-D6C0-0995-83F5B44CDAA3}"/>
              </a:ext>
            </a:extLst>
          </p:cNvPr>
          <p:cNvGrpSpPr/>
          <p:nvPr/>
        </p:nvGrpSpPr>
        <p:grpSpPr>
          <a:xfrm>
            <a:off x="2468880" y="6400800"/>
            <a:ext cx="5933028" cy="1121196"/>
            <a:chOff x="0" y="-47625"/>
            <a:chExt cx="7910704" cy="1399319"/>
          </a:xfrm>
        </p:grpSpPr>
        <p:sp>
          <p:nvSpPr>
            <p:cNvPr id="78" name="TextBox 22">
              <a:extLst>
                <a:ext uri="{FF2B5EF4-FFF2-40B4-BE49-F238E27FC236}">
                  <a16:creationId xmlns:a16="http://schemas.microsoft.com/office/drawing/2014/main" id="{AB3AE5C0-BC1B-5C01-BB06-BE563AFD344A}"/>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Include Everyone</a:t>
              </a:r>
            </a:p>
          </p:txBody>
        </p:sp>
        <p:sp>
          <p:nvSpPr>
            <p:cNvPr id="79" name="TextBox 23">
              <a:extLst>
                <a:ext uri="{FF2B5EF4-FFF2-40B4-BE49-F238E27FC236}">
                  <a16:creationId xmlns:a16="http://schemas.microsoft.com/office/drawing/2014/main" id="{11ADD5BF-4BF3-6EAB-D224-8341C1C35FC8}"/>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Take turns when sharing. Encourage, but don’t pressure, others to share.</a:t>
              </a:r>
            </a:p>
          </p:txBody>
        </p:sp>
      </p:grpSp>
      <p:grpSp>
        <p:nvGrpSpPr>
          <p:cNvPr id="80" name="Group 15">
            <a:extLst>
              <a:ext uri="{FF2B5EF4-FFF2-40B4-BE49-F238E27FC236}">
                <a16:creationId xmlns:a16="http://schemas.microsoft.com/office/drawing/2014/main" id="{D7867C65-51CF-4562-BFCF-7E4667719CCB}"/>
              </a:ext>
            </a:extLst>
          </p:cNvPr>
          <p:cNvGrpSpPr/>
          <p:nvPr/>
        </p:nvGrpSpPr>
        <p:grpSpPr>
          <a:xfrm>
            <a:off x="2468880" y="7772400"/>
            <a:ext cx="6065520" cy="943370"/>
            <a:chOff x="0" y="-202092"/>
            <a:chExt cx="8087360" cy="1257827"/>
          </a:xfrm>
        </p:grpSpPr>
        <p:sp>
          <p:nvSpPr>
            <p:cNvPr id="81" name="TextBox 16">
              <a:extLst>
                <a:ext uri="{FF2B5EF4-FFF2-40B4-BE49-F238E27FC236}">
                  <a16:creationId xmlns:a16="http://schemas.microsoft.com/office/drawing/2014/main" id="{BA648B03-F083-DFF3-7F74-726E33F5AA60}"/>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Assume Confidentiality</a:t>
              </a:r>
            </a:p>
          </p:txBody>
        </p:sp>
        <p:sp>
          <p:nvSpPr>
            <p:cNvPr id="82" name="TextBox 17">
              <a:extLst>
                <a:ext uri="{FF2B5EF4-FFF2-40B4-BE49-F238E27FC236}">
                  <a16:creationId xmlns:a16="http://schemas.microsoft.com/office/drawing/2014/main" id="{88E657FC-6FF2-3373-2779-2654EF490172}"/>
                </a:ext>
              </a:extLst>
            </p:cNvPr>
            <p:cNvSpPr txBox="1"/>
            <p:nvPr/>
          </p:nvSpPr>
          <p:spPr>
            <a:xfrm>
              <a:off x="0" y="628267"/>
              <a:ext cx="8087360" cy="427468"/>
            </a:xfrm>
            <a:prstGeom prst="rect">
              <a:avLst/>
            </a:prstGeom>
          </p:spPr>
          <p:txBody>
            <a:bodyPr wrap="square" lIns="0" tIns="0" rIns="0" bIns="0" rtlCol="0" anchor="t">
              <a:spAutoFit/>
            </a:bodyPr>
            <a:lstStyle/>
            <a:p>
              <a:pPr>
                <a:lnSpc>
                  <a:spcPts val="2520"/>
                </a:lnSpc>
                <a:spcBef>
                  <a:spcPct val="0"/>
                </a:spcBef>
              </a:pPr>
              <a:r>
                <a:rPr lang="en-US" sz="2400" dirty="0">
                  <a:solidFill>
                    <a:schemeClr val="bg1"/>
                  </a:solidFill>
                  <a:latin typeface="+mj-lt"/>
                </a:rPr>
                <a:t>What’s shared stays. What’s learned leaves.</a:t>
              </a:r>
            </a:p>
          </p:txBody>
        </p:sp>
      </p:grpSp>
      <p:pic>
        <p:nvPicPr>
          <p:cNvPr id="84" name="Graphic 83" descr="Information outline">
            <a:extLst>
              <a:ext uri="{FF2B5EF4-FFF2-40B4-BE49-F238E27FC236}">
                <a16:creationId xmlns:a16="http://schemas.microsoft.com/office/drawing/2014/main" id="{017B9E01-9737-F951-8591-7FD9D75C86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6537" y="5191300"/>
            <a:ext cx="914400" cy="914400"/>
          </a:xfrm>
          <a:prstGeom prst="rect">
            <a:avLst/>
          </a:prstGeom>
        </p:spPr>
      </p:pic>
      <p:pic>
        <p:nvPicPr>
          <p:cNvPr id="88" name="Graphic 87" descr="Group success outline">
            <a:extLst>
              <a:ext uri="{FF2B5EF4-FFF2-40B4-BE49-F238E27FC236}">
                <a16:creationId xmlns:a16="http://schemas.microsoft.com/office/drawing/2014/main" id="{82C762D0-B424-8E74-68C2-EB677120B6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38065" y="6552909"/>
            <a:ext cx="914400" cy="914400"/>
          </a:xfrm>
          <a:prstGeom prst="rect">
            <a:avLst/>
          </a:prstGeom>
        </p:spPr>
      </p:pic>
      <p:pic>
        <p:nvPicPr>
          <p:cNvPr id="92" name="Graphic 91" descr="Expressionless face outline outline">
            <a:extLst>
              <a:ext uri="{FF2B5EF4-FFF2-40B4-BE49-F238E27FC236}">
                <a16:creationId xmlns:a16="http://schemas.microsoft.com/office/drawing/2014/main" id="{E8DAE452-38DB-3DEB-5229-AE159CF7E4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90852" y="7923864"/>
            <a:ext cx="914400" cy="914400"/>
          </a:xfrm>
          <a:prstGeom prst="rect">
            <a:avLst/>
          </a:prstGeom>
        </p:spPr>
      </p:pic>
      <p:pic>
        <p:nvPicPr>
          <p:cNvPr id="94" name="Graphic 93" descr="Handshake outline">
            <a:extLst>
              <a:ext uri="{FF2B5EF4-FFF2-40B4-BE49-F238E27FC236}">
                <a16:creationId xmlns:a16="http://schemas.microsoft.com/office/drawing/2014/main" id="{26C4596A-CDAD-ECF0-F017-7B5478FBF08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90852" y="3818115"/>
            <a:ext cx="914400" cy="914400"/>
          </a:xfrm>
          <a:prstGeom prst="rect">
            <a:avLst/>
          </a:prstGeom>
        </p:spPr>
      </p:pic>
      <p:pic>
        <p:nvPicPr>
          <p:cNvPr id="11" name="Graphic 10" descr="Detective female outline">
            <a:extLst>
              <a:ext uri="{FF2B5EF4-FFF2-40B4-BE49-F238E27FC236}">
                <a16:creationId xmlns:a16="http://schemas.microsoft.com/office/drawing/2014/main" id="{3BE96D83-6169-223A-9D2A-14260747E5C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92003" y="3200903"/>
            <a:ext cx="914400" cy="914400"/>
          </a:xfrm>
          <a:prstGeom prst="rect">
            <a:avLst/>
          </a:prstGeom>
        </p:spPr>
      </p:pic>
      <p:pic>
        <p:nvPicPr>
          <p:cNvPr id="49" name="Graphic 48" descr="Smart Phone outline">
            <a:extLst>
              <a:ext uri="{FF2B5EF4-FFF2-40B4-BE49-F238E27FC236}">
                <a16:creationId xmlns:a16="http://schemas.microsoft.com/office/drawing/2014/main" id="{197CDB0D-111C-9DD0-3C22-49F65E381F5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012946" y="4548794"/>
            <a:ext cx="914400" cy="914400"/>
          </a:xfrm>
          <a:prstGeom prst="rect">
            <a:avLst/>
          </a:prstGeom>
        </p:spPr>
      </p:pic>
      <p:pic>
        <p:nvPicPr>
          <p:cNvPr id="54" name="Graphic 53" descr="Yoga outline">
            <a:extLst>
              <a:ext uri="{FF2B5EF4-FFF2-40B4-BE49-F238E27FC236}">
                <a16:creationId xmlns:a16="http://schemas.microsoft.com/office/drawing/2014/main" id="{331E739E-7197-5526-96EB-932A853893A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992003" y="5947748"/>
            <a:ext cx="914400" cy="914400"/>
          </a:xfrm>
          <a:prstGeom prst="rect">
            <a:avLst/>
          </a:prstGeom>
        </p:spPr>
      </p:pic>
      <p:pic>
        <p:nvPicPr>
          <p:cNvPr id="57" name="Graphic 56" descr="Door Open outline">
            <a:extLst>
              <a:ext uri="{FF2B5EF4-FFF2-40B4-BE49-F238E27FC236}">
                <a16:creationId xmlns:a16="http://schemas.microsoft.com/office/drawing/2014/main" id="{4079479A-7C93-2A7B-724A-843DF554B62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033615" y="7312990"/>
            <a:ext cx="914400" cy="914400"/>
          </a:xfrm>
          <a:prstGeom prst="rect">
            <a:avLst/>
          </a:prstGeom>
        </p:spPr>
      </p:pic>
      <p:sp>
        <p:nvSpPr>
          <p:cNvPr id="6" name="TextBox 5">
            <a:extLst>
              <a:ext uri="{FF2B5EF4-FFF2-40B4-BE49-F238E27FC236}">
                <a16:creationId xmlns:a16="http://schemas.microsoft.com/office/drawing/2014/main" id="{D7DA9D47-0AA8-B56A-085C-82B902AA34BE}"/>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Tree>
    <p:extLst>
      <p:ext uri="{BB962C8B-B14F-4D97-AF65-F5344CB8AC3E}">
        <p14:creationId xmlns:p14="http://schemas.microsoft.com/office/powerpoint/2010/main" val="336238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F6EBDA25-9ED0-16B1-A2F1-89FF572117D9}"/>
              </a:ext>
            </a:extLst>
          </p:cNvPr>
          <p:cNvSpPr txBox="1"/>
          <p:nvPr/>
        </p:nvSpPr>
        <p:spPr>
          <a:xfrm>
            <a:off x="1828800" y="906991"/>
            <a:ext cx="5083505"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Arial" panose="020B0604020202020204" pitchFamily="34" charset="0"/>
                <a:cs typeface="Arial" panose="020B0604020202020204" pitchFamily="34" charset="0"/>
              </a:rPr>
              <a:t>Session Purpose</a:t>
            </a:r>
          </a:p>
        </p:txBody>
      </p:sp>
      <p:sp>
        <p:nvSpPr>
          <p:cNvPr id="7" name="TextBox 6">
            <a:extLst>
              <a:ext uri="{FF2B5EF4-FFF2-40B4-BE49-F238E27FC236}">
                <a16:creationId xmlns:a16="http://schemas.microsoft.com/office/drawing/2014/main" id="{2D3EAD60-B908-9FE4-AEE3-AC1CE528E87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2025 Peace Through Action ® USA</a:t>
            </a:r>
          </a:p>
        </p:txBody>
      </p:sp>
      <p:sp>
        <p:nvSpPr>
          <p:cNvPr id="8" name="Slide Number Placeholder 10">
            <a:extLst>
              <a:ext uri="{FF2B5EF4-FFF2-40B4-BE49-F238E27FC236}">
                <a16:creationId xmlns:a16="http://schemas.microsoft.com/office/drawing/2014/main" id="{131CFEBA-F2F2-7BBF-F7AE-47A5AADA5BE7}"/>
              </a:ext>
            </a:extLst>
          </p:cNvPr>
          <p:cNvSpPr txBox="1">
            <a:spLocks/>
          </p:cNvSpPr>
          <p:nvPr/>
        </p:nvSpPr>
        <p:spPr>
          <a:xfrm>
            <a:off x="8723225"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8</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D2F63AE9-642F-74D4-41CF-CA9DE1CC7684}"/>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3DAFE311-0C11-96C7-D162-D687778BC074}"/>
                </a:ext>
              </a:extLst>
            </p:cNvPr>
            <p:cNvSpPr/>
            <p:nvPr/>
          </p:nvSpPr>
          <p:spPr>
            <a:xfrm>
              <a:off x="0" y="1818447"/>
              <a:ext cx="406854" cy="1714500"/>
            </a:xfrm>
            <a:prstGeom prst="rect">
              <a:avLst/>
            </a:prstGeom>
            <a:solidFill>
              <a:srgbClr val="FFCD4D"/>
            </a:solidFill>
          </p:spPr>
          <p:txBody>
            <a:bodyPr/>
            <a:lstStyle/>
            <a:p>
              <a:endParaRPr lang="en-US"/>
            </a:p>
          </p:txBody>
        </p:sp>
        <p:sp>
          <p:nvSpPr>
            <p:cNvPr id="16" name="AutoShape 2">
              <a:extLst>
                <a:ext uri="{FF2B5EF4-FFF2-40B4-BE49-F238E27FC236}">
                  <a16:creationId xmlns:a16="http://schemas.microsoft.com/office/drawing/2014/main" id="{35C868D5-2F12-B48E-35F9-53333E378E82}"/>
                </a:ext>
              </a:extLst>
            </p:cNvPr>
            <p:cNvSpPr/>
            <p:nvPr/>
          </p:nvSpPr>
          <p:spPr>
            <a:xfrm>
              <a:off x="0" y="3524078"/>
              <a:ext cx="406854" cy="1714500"/>
            </a:xfrm>
            <a:prstGeom prst="rect">
              <a:avLst/>
            </a:prstGeom>
            <a:solidFill>
              <a:srgbClr val="FF800E"/>
            </a:solidFill>
          </p:spPr>
          <p:txBody>
            <a:bodyPr/>
            <a:lstStyle/>
            <a:p>
              <a:endParaRPr lang="en-US"/>
            </a:p>
          </p:txBody>
        </p:sp>
        <p:sp>
          <p:nvSpPr>
            <p:cNvPr id="17" name="AutoShape 2">
              <a:extLst>
                <a:ext uri="{FF2B5EF4-FFF2-40B4-BE49-F238E27FC236}">
                  <a16:creationId xmlns:a16="http://schemas.microsoft.com/office/drawing/2014/main" id="{8A837124-BF51-CB9B-E68F-912283D5986A}"/>
                </a:ext>
              </a:extLst>
            </p:cNvPr>
            <p:cNvSpPr/>
            <p:nvPr/>
          </p:nvSpPr>
          <p:spPr>
            <a:xfrm>
              <a:off x="0" y="8572500"/>
              <a:ext cx="406854" cy="1714500"/>
            </a:xfrm>
            <a:prstGeom prst="rect">
              <a:avLst/>
            </a:prstGeom>
            <a:solidFill>
              <a:srgbClr val="00B3EB"/>
            </a:solidFill>
          </p:spPr>
          <p:txBody>
            <a:bodyPr/>
            <a:lstStyle/>
            <a:p>
              <a:endParaRPr lang="en-US"/>
            </a:p>
          </p:txBody>
        </p:sp>
        <p:sp>
          <p:nvSpPr>
            <p:cNvPr id="18" name="AutoShape 2">
              <a:extLst>
                <a:ext uri="{FF2B5EF4-FFF2-40B4-BE49-F238E27FC236}">
                  <a16:creationId xmlns:a16="http://schemas.microsoft.com/office/drawing/2014/main" id="{D155F20A-5F82-D208-54F7-89CDAF26670A}"/>
                </a:ext>
              </a:extLst>
            </p:cNvPr>
            <p:cNvSpPr/>
            <p:nvPr/>
          </p:nvSpPr>
          <p:spPr>
            <a:xfrm>
              <a:off x="0" y="5169876"/>
              <a:ext cx="406854" cy="1714500"/>
            </a:xfrm>
            <a:prstGeom prst="rect">
              <a:avLst/>
            </a:prstGeom>
            <a:solidFill>
              <a:srgbClr val="FF481E"/>
            </a:solidFill>
          </p:spPr>
          <p:txBody>
            <a:bodyPr/>
            <a:lstStyle/>
            <a:p>
              <a:endParaRPr lang="en-US"/>
            </a:p>
          </p:txBody>
        </p:sp>
        <p:sp>
          <p:nvSpPr>
            <p:cNvPr id="19" name="AutoShape 2">
              <a:extLst>
                <a:ext uri="{FF2B5EF4-FFF2-40B4-BE49-F238E27FC236}">
                  <a16:creationId xmlns:a16="http://schemas.microsoft.com/office/drawing/2014/main" id="{25F8F2A5-64B0-12E3-1195-88C79D4681AF}"/>
                </a:ext>
              </a:extLst>
            </p:cNvPr>
            <p:cNvSpPr/>
            <p:nvPr/>
          </p:nvSpPr>
          <p:spPr>
            <a:xfrm>
              <a:off x="0" y="95078"/>
              <a:ext cx="406854" cy="1714500"/>
            </a:xfrm>
            <a:prstGeom prst="rect">
              <a:avLst/>
            </a:prstGeom>
            <a:solidFill>
              <a:srgbClr val="28B473"/>
            </a:solidFill>
          </p:spPr>
          <p:txBody>
            <a:bodyPr/>
            <a:lstStyle/>
            <a:p>
              <a:endParaRPr lang="en-US"/>
            </a:p>
          </p:txBody>
        </p:sp>
        <p:sp>
          <p:nvSpPr>
            <p:cNvPr id="20" name="AutoShape 2">
              <a:extLst>
                <a:ext uri="{FF2B5EF4-FFF2-40B4-BE49-F238E27FC236}">
                  <a16:creationId xmlns:a16="http://schemas.microsoft.com/office/drawing/2014/main" id="{61D2F8B1-7DEB-4697-1B92-904A649C6EB3}"/>
                </a:ext>
              </a:extLst>
            </p:cNvPr>
            <p:cNvSpPr/>
            <p:nvPr/>
          </p:nvSpPr>
          <p:spPr>
            <a:xfrm>
              <a:off x="0" y="6858000"/>
              <a:ext cx="406854" cy="1714500"/>
            </a:xfrm>
            <a:prstGeom prst="rect">
              <a:avLst/>
            </a:prstGeom>
            <a:solidFill>
              <a:srgbClr val="6766BE"/>
            </a:solidFill>
          </p:spPr>
          <p:txBody>
            <a:bodyPr/>
            <a:lstStyle/>
            <a:p>
              <a:endParaRPr lang="en-US"/>
            </a:p>
          </p:txBody>
        </p:sp>
      </p:grpSp>
      <p:sp>
        <p:nvSpPr>
          <p:cNvPr id="3" name="TextBox 5">
            <a:extLst>
              <a:ext uri="{FF2B5EF4-FFF2-40B4-BE49-F238E27FC236}">
                <a16:creationId xmlns:a16="http://schemas.microsoft.com/office/drawing/2014/main" id="{F8A1DD52-F665-24AF-3362-5992151C57FB}"/>
              </a:ext>
            </a:extLst>
          </p:cNvPr>
          <p:cNvSpPr txBox="1"/>
          <p:nvPr/>
        </p:nvSpPr>
        <p:spPr>
          <a:xfrm>
            <a:off x="7162800" y="768331"/>
            <a:ext cx="10363200" cy="2350067"/>
          </a:xfrm>
          <a:prstGeom prst="rect">
            <a:avLst/>
          </a:prstGeom>
        </p:spPr>
        <p:txBody>
          <a:bodyPr wrap="square" lIns="0" tIns="0" rIns="0" bIns="0" rtlCol="0" anchor="t">
            <a:spAutoFit/>
          </a:bodyPr>
          <a:lstStyle/>
          <a:p>
            <a:pPr>
              <a:lnSpc>
                <a:spcPts val="3079"/>
              </a:lnSpc>
            </a:pPr>
            <a:endParaRPr lang="en-US" sz="3200" dirty="0">
              <a:solidFill>
                <a:schemeClr val="bg1"/>
              </a:solidFill>
              <a:latin typeface="+mj-lt"/>
            </a:endParaRPr>
          </a:p>
          <a:p>
            <a:pPr>
              <a:lnSpc>
                <a:spcPts val="3079"/>
              </a:lnSpc>
            </a:pPr>
            <a:r>
              <a:rPr lang="en-US" sz="3600" dirty="0">
                <a:solidFill>
                  <a:schemeClr val="bg1"/>
                </a:solidFill>
                <a:latin typeface="+mj-lt"/>
              </a:rPr>
              <a:t>The purpose of this session is to help participants respond firmly and calmly to unfair or harmful behavior, reducing tension, protecting dignity, and inviting accountability and repair.  </a:t>
            </a:r>
          </a:p>
          <a:p>
            <a:pPr>
              <a:lnSpc>
                <a:spcPts val="3079"/>
              </a:lnSpc>
              <a:spcBef>
                <a:spcPct val="0"/>
              </a:spcBef>
            </a:pPr>
            <a:endParaRPr lang="en-US" sz="2199" dirty="0">
              <a:solidFill>
                <a:srgbClr val="000000"/>
              </a:solidFill>
              <a:latin typeface="+mj-lt"/>
            </a:endParaRPr>
          </a:p>
        </p:txBody>
      </p:sp>
      <p:sp>
        <p:nvSpPr>
          <p:cNvPr id="6" name="TextBox 5">
            <a:extLst>
              <a:ext uri="{FF2B5EF4-FFF2-40B4-BE49-F238E27FC236}">
                <a16:creationId xmlns:a16="http://schemas.microsoft.com/office/drawing/2014/main" id="{2517242B-3B9D-1EA7-E185-0CACBFABE57C}"/>
              </a:ext>
            </a:extLst>
          </p:cNvPr>
          <p:cNvSpPr txBox="1"/>
          <p:nvPr/>
        </p:nvSpPr>
        <p:spPr>
          <a:xfrm>
            <a:off x="7162800" y="3735385"/>
            <a:ext cx="10591800" cy="3411640"/>
          </a:xfrm>
          <a:prstGeom prst="rect">
            <a:avLst/>
          </a:prstGeom>
        </p:spPr>
        <p:txBody>
          <a:bodyPr wrap="square" lIns="0" tIns="0" rIns="0" bIns="0" rtlCol="0" anchor="t">
            <a:spAutoFit/>
          </a:bodyPr>
          <a:lstStyle/>
          <a:p>
            <a:pPr marL="345436" lvl="1">
              <a:lnSpc>
                <a:spcPts val="4479"/>
              </a:lnSpc>
            </a:pPr>
            <a:r>
              <a:rPr lang="en-US" sz="3600" dirty="0">
                <a:solidFill>
                  <a:schemeClr val="bg1"/>
                </a:solidFill>
                <a:latin typeface="+mj-lt"/>
              </a:rPr>
              <a:t>After the session, participants will be able to: </a:t>
            </a:r>
          </a:p>
          <a:p>
            <a:pPr marL="690871" lvl="1" indent="-345435">
              <a:lnSpc>
                <a:spcPts val="4479"/>
              </a:lnSpc>
              <a:buFont typeface="Arial"/>
              <a:buChar char="•"/>
            </a:pPr>
            <a:r>
              <a:rPr lang="en-US" sz="3200" dirty="0">
                <a:solidFill>
                  <a:schemeClr val="bg1"/>
                </a:solidFill>
                <a:latin typeface="+mj-lt"/>
              </a:rPr>
              <a:t>Use practical strategies to interrupt harmful behavior without escalating conflict. </a:t>
            </a:r>
          </a:p>
          <a:p>
            <a:pPr marL="690871" lvl="1" indent="-345435">
              <a:lnSpc>
                <a:spcPts val="4479"/>
              </a:lnSpc>
              <a:buFont typeface="Arial"/>
              <a:buChar char="•"/>
            </a:pPr>
            <a:r>
              <a:rPr lang="en-US" sz="3200" dirty="0">
                <a:solidFill>
                  <a:schemeClr val="bg1"/>
                </a:solidFill>
                <a:latin typeface="+mj-lt"/>
              </a:rPr>
              <a:t>Practice responding in realistic workplace scenarios. </a:t>
            </a:r>
          </a:p>
          <a:p>
            <a:pPr marL="690871" lvl="1" indent="-345435">
              <a:lnSpc>
                <a:spcPts val="4479"/>
              </a:lnSpc>
              <a:buFont typeface="Arial"/>
              <a:buChar char="•"/>
            </a:pPr>
            <a:r>
              <a:rPr lang="en-US" sz="3200" dirty="0">
                <a:solidFill>
                  <a:schemeClr val="bg1"/>
                </a:solidFill>
                <a:latin typeface="+mj-lt"/>
              </a:rPr>
              <a:t>Increase confidence acting as a responder or bystander. </a:t>
            </a:r>
            <a:endParaRPr lang="en-US" sz="2800" dirty="0">
              <a:solidFill>
                <a:schemeClr val="bg1"/>
              </a:solidFill>
              <a:latin typeface="+mj-lt"/>
            </a:endParaRPr>
          </a:p>
        </p:txBody>
      </p:sp>
    </p:spTree>
    <p:extLst>
      <p:ext uri="{BB962C8B-B14F-4D97-AF65-F5344CB8AC3E}">
        <p14:creationId xmlns:p14="http://schemas.microsoft.com/office/powerpoint/2010/main" val="274033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78FF-D17A-AB23-9116-ECC34C7AF02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A0DDC93-A670-180E-EF87-7417D2172098}"/>
              </a:ext>
            </a:extLst>
          </p:cNvPr>
          <p:cNvGrpSpPr/>
          <p:nvPr/>
        </p:nvGrpSpPr>
        <p:grpSpPr>
          <a:xfrm>
            <a:off x="-519916" y="-755522"/>
            <a:ext cx="20556550" cy="12040595"/>
            <a:chOff x="0" y="0"/>
            <a:chExt cx="15764500" cy="9233746"/>
          </a:xfrm>
          <a:solidFill>
            <a:schemeClr val="accent6"/>
          </a:solidFill>
        </p:grpSpPr>
        <p:sp>
          <p:nvSpPr>
            <p:cNvPr id="4" name="Freeform 4">
              <a:extLst>
                <a:ext uri="{FF2B5EF4-FFF2-40B4-BE49-F238E27FC236}">
                  <a16:creationId xmlns:a16="http://schemas.microsoft.com/office/drawing/2014/main" id="{466C7E22-71CB-B604-D8BA-032F774DBB54}"/>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882B8B41-4723-7AEA-EA98-E75944948579}"/>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0FCBF9F0-6A23-FF66-5A51-F927C53111E1}"/>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77FBB7C7-73EB-FF7A-B0B6-BBD935DEA214}"/>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ECC792A8-711C-FF50-4202-41EB6863D4E5}"/>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6AB3DEF3-ED2C-E8A4-117F-92F8CCC551FA}"/>
              </a:ext>
            </a:extLst>
          </p:cNvPr>
          <p:cNvSpPr txBox="1"/>
          <p:nvPr/>
        </p:nvSpPr>
        <p:spPr>
          <a:xfrm>
            <a:off x="2630494" y="4285824"/>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Lesson</a:t>
            </a:r>
          </a:p>
        </p:txBody>
      </p:sp>
      <p:pic>
        <p:nvPicPr>
          <p:cNvPr id="10" name="Picture 9" descr="A logo with white text&#10;&#10;AI-generated content may be incorrect.">
            <a:extLst>
              <a:ext uri="{FF2B5EF4-FFF2-40B4-BE49-F238E27FC236}">
                <a16:creationId xmlns:a16="http://schemas.microsoft.com/office/drawing/2014/main" id="{501E3D44-F757-E5DB-4B58-66BA0AC5C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9C773E24-8C34-9DAD-E4C3-3D5874001C32}"/>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2025 Peace Through Action ® USA</a:t>
            </a:r>
          </a:p>
        </p:txBody>
      </p:sp>
      <p:sp>
        <p:nvSpPr>
          <p:cNvPr id="19" name="Slide Number Placeholder 10">
            <a:extLst>
              <a:ext uri="{FF2B5EF4-FFF2-40B4-BE49-F238E27FC236}">
                <a16:creationId xmlns:a16="http://schemas.microsoft.com/office/drawing/2014/main" id="{2CD52302-3B2F-04AC-3E5C-71888C5586F2}"/>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9</a:t>
            </a:fld>
            <a:endParaRPr lang="en-US" dirty="0">
              <a:solidFill>
                <a:schemeClr val="tx1"/>
              </a:solidFill>
              <a:latin typeface="+mj-lt"/>
            </a:endParaRPr>
          </a:p>
        </p:txBody>
      </p:sp>
    </p:spTree>
    <p:extLst>
      <p:ext uri="{BB962C8B-B14F-4D97-AF65-F5344CB8AC3E}">
        <p14:creationId xmlns:p14="http://schemas.microsoft.com/office/powerpoint/2010/main" val="2927297470"/>
      </p:ext>
    </p:extLst>
  </p:cSld>
  <p:clrMapOvr>
    <a:masterClrMapping/>
  </p:clrMapOvr>
</p:sld>
</file>

<file path=ppt/theme/theme1.xml><?xml version="1.0" encoding="utf-8"?>
<a:theme xmlns:a="http://schemas.openxmlformats.org/drawingml/2006/main" name="Peace Through Action">
  <a:themeElements>
    <a:clrScheme name="Peace Through Action Colors">
      <a:dk1>
        <a:sysClr val="windowText" lastClr="000000"/>
      </a:dk1>
      <a:lt1>
        <a:sysClr val="window" lastClr="FFFFFF"/>
      </a:lt1>
      <a:dk2>
        <a:srgbClr val="44546A"/>
      </a:dk2>
      <a:lt2>
        <a:srgbClr val="E7E6E6"/>
      </a:lt2>
      <a:accent1>
        <a:srgbClr val="0CB7EB"/>
      </a:accent1>
      <a:accent2>
        <a:srgbClr val="28B473"/>
      </a:accent2>
      <a:accent3>
        <a:srgbClr val="FFCD4D"/>
      </a:accent3>
      <a:accent4>
        <a:srgbClr val="FF4824"/>
      </a:accent4>
      <a:accent5>
        <a:srgbClr val="FF800E"/>
      </a:accent5>
      <a:accent6>
        <a:srgbClr val="6766BE"/>
      </a:accent6>
      <a:hlink>
        <a:srgbClr val="0CB7EB"/>
      </a:hlink>
      <a:folHlink>
        <a:srgbClr val="FF800E"/>
      </a:folHlink>
    </a:clrScheme>
    <a:fontScheme name="Peace Through Action Fonts">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aceAct Presentation.pptx" id="{D7E0AC58-57A2-4082-9B86-CEE578835643}" vid="{7E791D7E-3F23-40FB-83D9-115724A11B36}"/>
    </a:ext>
  </a:extLst>
</a:theme>
</file>

<file path=ppt/theme/theme2.xml><?xml version="1.0" encoding="utf-8"?>
<a:theme xmlns:a="http://schemas.openxmlformats.org/drawingml/2006/main" name="1_Peace Through Action">
  <a:themeElements>
    <a:clrScheme name="Peace Through Action Colors">
      <a:dk1>
        <a:sysClr val="windowText" lastClr="000000"/>
      </a:dk1>
      <a:lt1>
        <a:sysClr val="window" lastClr="FFFFFF"/>
      </a:lt1>
      <a:dk2>
        <a:srgbClr val="44546A"/>
      </a:dk2>
      <a:lt2>
        <a:srgbClr val="E7E6E6"/>
      </a:lt2>
      <a:accent1>
        <a:srgbClr val="0CB7EB"/>
      </a:accent1>
      <a:accent2>
        <a:srgbClr val="28B473"/>
      </a:accent2>
      <a:accent3>
        <a:srgbClr val="FFCD4D"/>
      </a:accent3>
      <a:accent4>
        <a:srgbClr val="FF4824"/>
      </a:accent4>
      <a:accent5>
        <a:srgbClr val="FF800E"/>
      </a:accent5>
      <a:accent6>
        <a:srgbClr val="6766BE"/>
      </a:accent6>
      <a:hlink>
        <a:srgbClr val="0CB7EB"/>
      </a:hlink>
      <a:folHlink>
        <a:srgbClr val="FF800E"/>
      </a:folHlink>
    </a:clrScheme>
    <a:fontScheme name="Peace Through Action Fonts">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d603ba-cbb3-44f3-baa9-eb1ff38f7c8b">
      <Terms xmlns="http://schemas.microsoft.com/office/infopath/2007/PartnerControls"/>
    </lcf76f155ced4ddcb4097134ff3c332f>
    <TaxCatchAll xmlns="e3c23434-2d3f-4aad-8e71-9f9b553e134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D97D1CCE24A74FBA00E5B94CC02368" ma:contentTypeVersion="17" ma:contentTypeDescription="Create a new document." ma:contentTypeScope="" ma:versionID="77224f194f03f999d36aa4b776de8985">
  <xsd:schema xmlns:xsd="http://www.w3.org/2001/XMLSchema" xmlns:xs="http://www.w3.org/2001/XMLSchema" xmlns:p="http://schemas.microsoft.com/office/2006/metadata/properties" xmlns:ns2="75d603ba-cbb3-44f3-baa9-eb1ff38f7c8b" xmlns:ns3="e3c23434-2d3f-4aad-8e71-9f9b553e1342" targetNamespace="http://schemas.microsoft.com/office/2006/metadata/properties" ma:root="true" ma:fieldsID="52b89d602acc1c984b7b375755aefab6" ns2:_="" ns3:_="">
    <xsd:import namespace="75d603ba-cbb3-44f3-baa9-eb1ff38f7c8b"/>
    <xsd:import namespace="e3c23434-2d3f-4aad-8e71-9f9b553e13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603ba-cbb3-44f3-baa9-eb1ff38f7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252e26-336e-497e-83a3-6fb51111f2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c23434-2d3f-4aad-8e71-9f9b553e13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681faae-07ea-47bc-b804-6456deb5591a}" ma:internalName="TaxCatchAll" ma:showField="CatchAllData" ma:web="e3c23434-2d3f-4aad-8e71-9f9b553e134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1888D7-14AD-44D2-BF05-8F0DEB555B3E}">
  <ds:schemaRefs>
    <ds:schemaRef ds:uri="http://schemas.microsoft.com/sharepoint/v3/contenttype/forms"/>
  </ds:schemaRefs>
</ds:datastoreItem>
</file>

<file path=customXml/itemProps2.xml><?xml version="1.0" encoding="utf-8"?>
<ds:datastoreItem xmlns:ds="http://schemas.openxmlformats.org/officeDocument/2006/customXml" ds:itemID="{8281AD08-D816-4608-B3D7-945622374250}">
  <ds:schemaRef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1a8f697c-f1b7-48e7-bc4d-e4387b134e83"/>
    <ds:schemaRef ds:uri="ea96d3fe-2679-4331-9d8f-dd83ba060bf2"/>
    <ds:schemaRef ds:uri="http://schemas.microsoft.com/office/2006/metadata/properties"/>
    <ds:schemaRef ds:uri="8680864b-a48c-4d2c-9600-d3af22d51460"/>
    <ds:schemaRef ds:uri="0c6314aa-e9ec-4a3f-a431-e0e011c2db7f"/>
    <ds:schemaRef ds:uri="75d603ba-cbb3-44f3-baa9-eb1ff38f7c8b"/>
    <ds:schemaRef ds:uri="e3c23434-2d3f-4aad-8e71-9f9b553e1342"/>
  </ds:schemaRefs>
</ds:datastoreItem>
</file>

<file path=customXml/itemProps3.xml><?xml version="1.0" encoding="utf-8"?>
<ds:datastoreItem xmlns:ds="http://schemas.openxmlformats.org/officeDocument/2006/customXml" ds:itemID="{9C578FFC-AB25-47E3-A969-5352F8ACE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603ba-cbb3-44f3-baa9-eb1ff38f7c8b"/>
    <ds:schemaRef ds:uri="e3c23434-2d3f-4aad-8e71-9f9b553e1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PeaceAct Presentation</Template>
  <TotalTime>9092</TotalTime>
  <Words>2863</Words>
  <Application>Microsoft Office PowerPoint</Application>
  <PresentationFormat>Custom</PresentationFormat>
  <Paragraphs>407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Constantia</vt:lpstr>
      <vt:lpstr>Arial</vt:lpstr>
      <vt:lpstr>Avenir Bold</vt:lpstr>
      <vt:lpstr>Arial Bold</vt:lpstr>
      <vt:lpstr>Peace Through Action</vt:lpstr>
      <vt:lpstr>1_Peace Through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Garrett Lloyd</dc:creator>
  <cp:lastModifiedBy>Garrett Lloyd</cp:lastModifiedBy>
  <cp:revision>69</cp:revision>
  <dcterms:created xsi:type="dcterms:W3CDTF">2025-07-24T12:56:49Z</dcterms:created>
  <dcterms:modified xsi:type="dcterms:W3CDTF">2026-01-31T11:14:55Z</dcterms:modified>
  <dc:identifier>DAF9LU-PpUw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0x010100BCD97D1CCE24A74FBA00E5B94CC02368</vt:lpwstr>
  </property>
  <property fmtid="{D5CDD505-2E9C-101B-9397-08002B2CF9AE}" pid="4" name="Order">
    <vt:lpwstr>1043900.00000000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