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0" r:id="rId4"/>
    <p:sldMasterId id="2147483774" r:id="rId5"/>
  </p:sldMasterIdLst>
  <p:notesMasterIdLst>
    <p:notesMasterId r:id="rId31"/>
  </p:notesMasterIdLst>
  <p:sldIdLst>
    <p:sldId id="329" r:id="rId6"/>
    <p:sldId id="363" r:id="rId7"/>
    <p:sldId id="282" r:id="rId8"/>
    <p:sldId id="388" r:id="rId9"/>
    <p:sldId id="330" r:id="rId10"/>
    <p:sldId id="334" r:id="rId11"/>
    <p:sldId id="378" r:id="rId12"/>
    <p:sldId id="278" r:id="rId13"/>
    <p:sldId id="417" r:id="rId14"/>
    <p:sldId id="411" r:id="rId15"/>
    <p:sldId id="418" r:id="rId16"/>
    <p:sldId id="410" r:id="rId17"/>
    <p:sldId id="419" r:id="rId18"/>
    <p:sldId id="422" r:id="rId19"/>
    <p:sldId id="420" r:id="rId20"/>
    <p:sldId id="412" r:id="rId21"/>
    <p:sldId id="421" r:id="rId22"/>
    <p:sldId id="351" r:id="rId23"/>
    <p:sldId id="380" r:id="rId24"/>
    <p:sldId id="381" r:id="rId25"/>
    <p:sldId id="382" r:id="rId26"/>
    <p:sldId id="273" r:id="rId27"/>
    <p:sldId id="383" r:id="rId28"/>
    <p:sldId id="395" r:id="rId29"/>
    <p:sldId id="272" r:id="rId30"/>
  </p:sldIdLst>
  <p:sldSz cx="18288000" cy="10287000"/>
  <p:notesSz cx="6858000" cy="9144000"/>
  <p:embeddedFontLst>
    <p:embeddedFont>
      <p:font typeface="Arial Bold" panose="020B0704020202020204" pitchFamily="34" charset="0"/>
      <p:bold r:id="rId32"/>
    </p:embeddedFont>
    <p:embeddedFont>
      <p:font typeface="Avenir Bold" panose="020B0604020202020204" charset="0"/>
      <p:regular r:id="rId33"/>
      <p:bold r:id="rId34"/>
    </p:embeddedFont>
    <p:embeddedFont>
      <p:font typeface="Constantia" panose="02030602050306030303"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ABD572-F463-FDD3-F04C-8953157292F0}" name="Bob Reeg" initials="BR" userId="S::breeg@peacethroughaction.org::e5b7f800-2f60-4b06-b385-760bc70ec3c5" providerId="AD"/>
  <p188:author id="{64CD50B0-0C9F-EC08-41B8-C22BDECF2318}" name="Kelly Connelly" initials="KC" userId="S::KConnelly@bdconnect.com::9458b4b6-000b-4703-92ad-092b3d2c3e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E"/>
    <a:srgbClr val="01B3EC"/>
    <a:srgbClr val="28B473"/>
    <a:srgbClr val="FFCD4D"/>
    <a:srgbClr val="6766BE"/>
    <a:srgbClr val="FF481E"/>
    <a:srgbClr val="0C2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85D63-1465-4B5D-AE27-DC8E25C2E1B5}" v="7" dt="2025-11-18T19:52:43.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280" autoAdjust="0"/>
  </p:normalViewPr>
  <p:slideViewPr>
    <p:cSldViewPr>
      <p:cViewPr varScale="1">
        <p:scale>
          <a:sx n="21" d="100"/>
          <a:sy n="21" d="100"/>
        </p:scale>
        <p:origin x="1471" y="3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alonski" userId="9c8fd256-bc2e-44fe-9a01-67a7a20624ff" providerId="ADAL" clId="{D0BAF2CB-8964-4FD0-AA94-1B4898388C37}"/>
    <pc:docChg chg="custSel modSld">
      <pc:chgData name="Chris Walonski" userId="9c8fd256-bc2e-44fe-9a01-67a7a20624ff" providerId="ADAL" clId="{D0BAF2CB-8964-4FD0-AA94-1B4898388C37}" dt="2025-11-10T14:42:01.025" v="2064" actId="20577"/>
      <pc:docMkLst>
        <pc:docMk/>
      </pc:docMkLst>
      <pc:sldChg chg="modSp mod modNotesTx">
        <pc:chgData name="Chris Walonski" userId="9c8fd256-bc2e-44fe-9a01-67a7a20624ff" providerId="ADAL" clId="{D0BAF2CB-8964-4FD0-AA94-1B4898388C37}" dt="2025-11-10T14:20:50.713" v="783" actId="20577"/>
        <pc:sldMkLst>
          <pc:docMk/>
          <pc:sldMk cId="2740334254" sldId="278"/>
        </pc:sldMkLst>
        <pc:spChg chg="mod">
          <ac:chgData name="Chris Walonski" userId="9c8fd256-bc2e-44fe-9a01-67a7a20624ff" providerId="ADAL" clId="{D0BAF2CB-8964-4FD0-AA94-1B4898388C37}" dt="2025-11-10T14:18:53.626" v="529" actId="20577"/>
          <ac:spMkLst>
            <pc:docMk/>
            <pc:sldMk cId="2740334254" sldId="278"/>
            <ac:spMk id="3" creationId="{F8A1DD52-F665-24AF-3362-5992151C57FB}"/>
          </ac:spMkLst>
        </pc:spChg>
        <pc:spChg chg="mod">
          <ac:chgData name="Chris Walonski" userId="9c8fd256-bc2e-44fe-9a01-67a7a20624ff" providerId="ADAL" clId="{D0BAF2CB-8964-4FD0-AA94-1B4898388C37}" dt="2025-11-10T14:19:46.833" v="706" actId="20577"/>
          <ac:spMkLst>
            <pc:docMk/>
            <pc:sldMk cId="2740334254" sldId="278"/>
            <ac:spMk id="6" creationId="{2517242B-3B9D-1EA7-E185-0CACBFABE57C}"/>
          </ac:spMkLst>
        </pc:spChg>
      </pc:sldChg>
      <pc:sldChg chg="modSp mod">
        <pc:chgData name="Chris Walonski" userId="9c8fd256-bc2e-44fe-9a01-67a7a20624ff" providerId="ADAL" clId="{D0BAF2CB-8964-4FD0-AA94-1B4898388C37}" dt="2025-11-10T14:14:51.521" v="80" actId="1036"/>
        <pc:sldMkLst>
          <pc:docMk/>
          <pc:sldMk cId="499270069" sldId="329"/>
        </pc:sldMkLst>
        <pc:spChg chg="mod">
          <ac:chgData name="Chris Walonski" userId="9c8fd256-bc2e-44fe-9a01-67a7a20624ff" providerId="ADAL" clId="{D0BAF2CB-8964-4FD0-AA94-1B4898388C37}" dt="2025-11-10T14:14:51.521" v="80" actId="1036"/>
          <ac:spMkLst>
            <pc:docMk/>
            <pc:sldMk cId="499270069" sldId="329"/>
            <ac:spMk id="15" creationId="{BB5188FD-49D3-78C6-2C44-0E616B962924}"/>
          </ac:spMkLst>
        </pc:spChg>
        <pc:spChg chg="mod">
          <ac:chgData name="Chris Walonski" userId="9c8fd256-bc2e-44fe-9a01-67a7a20624ff" providerId="ADAL" clId="{D0BAF2CB-8964-4FD0-AA94-1B4898388C37}" dt="2025-11-10T14:14:46.338" v="74" actId="1036"/>
          <ac:spMkLst>
            <pc:docMk/>
            <pc:sldMk cId="499270069" sldId="329"/>
            <ac:spMk id="16" creationId="{C2DB5695-F1AF-431E-AAF4-91FC53652BBA}"/>
          </ac:spMkLst>
        </pc:spChg>
      </pc:sldChg>
      <pc:sldChg chg="modSp mod">
        <pc:chgData name="Chris Walonski" userId="9c8fd256-bc2e-44fe-9a01-67a7a20624ff" providerId="ADAL" clId="{D0BAF2CB-8964-4FD0-AA94-1B4898388C37}" dt="2025-11-10T14:42:01.025" v="2064" actId="20577"/>
        <pc:sldMkLst>
          <pc:docMk/>
          <pc:sldMk cId="753063688" sldId="351"/>
        </pc:sldMkLst>
        <pc:spChg chg="mod">
          <ac:chgData name="Chris Walonski" userId="9c8fd256-bc2e-44fe-9a01-67a7a20624ff" providerId="ADAL" clId="{D0BAF2CB-8964-4FD0-AA94-1B4898388C37}" dt="2025-11-10T14:42:01.025" v="2064" actId="20577"/>
          <ac:spMkLst>
            <pc:docMk/>
            <pc:sldMk cId="753063688" sldId="351"/>
            <ac:spMk id="24" creationId="{E244286C-964E-8E8D-1F78-0C7976A687F9}"/>
          </ac:spMkLst>
        </pc:spChg>
      </pc:sldChg>
      <pc:sldChg chg="modSp mod modNotesTx">
        <pc:chgData name="Chris Walonski" userId="9c8fd256-bc2e-44fe-9a01-67a7a20624ff" providerId="ADAL" clId="{D0BAF2CB-8964-4FD0-AA94-1B4898388C37}" dt="2025-11-10T14:35:56.574" v="1566" actId="1036"/>
        <pc:sldMkLst>
          <pc:docMk/>
          <pc:sldMk cId="3898476626" sldId="410"/>
        </pc:sldMkLst>
        <pc:spChg chg="mod">
          <ac:chgData name="Chris Walonski" userId="9c8fd256-bc2e-44fe-9a01-67a7a20624ff" providerId="ADAL" clId="{D0BAF2CB-8964-4FD0-AA94-1B4898388C37}" dt="2025-11-10T14:32:51.691" v="1442" actId="20577"/>
          <ac:spMkLst>
            <pc:docMk/>
            <pc:sldMk cId="3898476626" sldId="410"/>
            <ac:spMk id="7" creationId="{06E2DB83-0EA9-E46F-9CB0-389C94399AEB}"/>
          </ac:spMkLst>
        </pc:spChg>
        <pc:spChg chg="mod">
          <ac:chgData name="Chris Walonski" userId="9c8fd256-bc2e-44fe-9a01-67a7a20624ff" providerId="ADAL" clId="{D0BAF2CB-8964-4FD0-AA94-1B4898388C37}" dt="2025-11-10T14:35:56.574" v="1566" actId="1036"/>
          <ac:spMkLst>
            <pc:docMk/>
            <pc:sldMk cId="3898476626" sldId="410"/>
            <ac:spMk id="24" creationId="{D640D623-67FE-6FAB-328E-D1B339368EF9}"/>
          </ac:spMkLst>
        </pc:spChg>
      </pc:sldChg>
      <pc:sldChg chg="modSp mod modNotesTx">
        <pc:chgData name="Chris Walonski" userId="9c8fd256-bc2e-44fe-9a01-67a7a20624ff" providerId="ADAL" clId="{D0BAF2CB-8964-4FD0-AA94-1B4898388C37}" dt="2025-11-10T14:35:38.078" v="1560" actId="2711"/>
        <pc:sldMkLst>
          <pc:docMk/>
          <pc:sldMk cId="4017228019" sldId="411"/>
        </pc:sldMkLst>
        <pc:spChg chg="mod">
          <ac:chgData name="Chris Walonski" userId="9c8fd256-bc2e-44fe-9a01-67a7a20624ff" providerId="ADAL" clId="{D0BAF2CB-8964-4FD0-AA94-1B4898388C37}" dt="2025-11-10T14:25:22.013" v="1397" actId="1036"/>
          <ac:spMkLst>
            <pc:docMk/>
            <pc:sldMk cId="4017228019" sldId="411"/>
            <ac:spMk id="7" creationId="{5F4F7550-C314-7D35-C680-51BAADBC32AC}"/>
          </ac:spMkLst>
        </pc:spChg>
        <pc:spChg chg="mod">
          <ac:chgData name="Chris Walonski" userId="9c8fd256-bc2e-44fe-9a01-67a7a20624ff" providerId="ADAL" clId="{D0BAF2CB-8964-4FD0-AA94-1B4898388C37}" dt="2025-11-10T14:27:40.665" v="1410" actId="255"/>
          <ac:spMkLst>
            <pc:docMk/>
            <pc:sldMk cId="4017228019" sldId="411"/>
            <ac:spMk id="24" creationId="{513C2710-815E-D8FB-9188-B57F367F2421}"/>
          </ac:spMkLst>
        </pc:spChg>
      </pc:sldChg>
      <pc:sldChg chg="modSp mod">
        <pc:chgData name="Chris Walonski" userId="9c8fd256-bc2e-44fe-9a01-67a7a20624ff" providerId="ADAL" clId="{D0BAF2CB-8964-4FD0-AA94-1B4898388C37}" dt="2025-11-10T14:40:48.031" v="1922" actId="20577"/>
        <pc:sldMkLst>
          <pc:docMk/>
          <pc:sldMk cId="3919406623" sldId="412"/>
        </pc:sldMkLst>
        <pc:spChg chg="mod">
          <ac:chgData name="Chris Walonski" userId="9c8fd256-bc2e-44fe-9a01-67a7a20624ff" providerId="ADAL" clId="{D0BAF2CB-8964-4FD0-AA94-1B4898388C37}" dt="2025-11-10T14:40:06.726" v="1846" actId="20577"/>
          <ac:spMkLst>
            <pc:docMk/>
            <pc:sldMk cId="3919406623" sldId="412"/>
            <ac:spMk id="7" creationId="{F3C44172-BD20-096B-7CCE-C9B221539051}"/>
          </ac:spMkLst>
        </pc:spChg>
        <pc:spChg chg="mod">
          <ac:chgData name="Chris Walonski" userId="9c8fd256-bc2e-44fe-9a01-67a7a20624ff" providerId="ADAL" clId="{D0BAF2CB-8964-4FD0-AA94-1B4898388C37}" dt="2025-11-10T14:40:48.031" v="1922" actId="20577"/>
          <ac:spMkLst>
            <pc:docMk/>
            <pc:sldMk cId="3919406623" sldId="412"/>
            <ac:spMk id="24" creationId="{D563AE17-998C-298F-862D-3F9420FEA467}"/>
          </ac:spMkLst>
        </pc:spChg>
      </pc:sldChg>
      <pc:sldChg chg="modSp mod">
        <pc:chgData name="Chris Walonski" userId="9c8fd256-bc2e-44fe-9a01-67a7a20624ff" providerId="ADAL" clId="{D0BAF2CB-8964-4FD0-AA94-1B4898388C37}" dt="2025-11-10T14:39:19.776" v="1808" actId="20577"/>
        <pc:sldMkLst>
          <pc:docMk/>
          <pc:sldMk cId="3890451880" sldId="422"/>
        </pc:sldMkLst>
        <pc:spChg chg="mod">
          <ac:chgData name="Chris Walonski" userId="9c8fd256-bc2e-44fe-9a01-67a7a20624ff" providerId="ADAL" clId="{D0BAF2CB-8964-4FD0-AA94-1B4898388C37}" dt="2025-11-10T14:36:14.351" v="1582" actId="20577"/>
          <ac:spMkLst>
            <pc:docMk/>
            <pc:sldMk cId="3890451880" sldId="422"/>
            <ac:spMk id="7" creationId="{DBF4676B-3266-EFEF-4779-C72DD47498D7}"/>
          </ac:spMkLst>
        </pc:spChg>
        <pc:spChg chg="mod">
          <ac:chgData name="Chris Walonski" userId="9c8fd256-bc2e-44fe-9a01-67a7a20624ff" providerId="ADAL" clId="{D0BAF2CB-8964-4FD0-AA94-1B4898388C37}" dt="2025-11-10T14:39:19.776" v="1808" actId="20577"/>
          <ac:spMkLst>
            <pc:docMk/>
            <pc:sldMk cId="3890451880" sldId="422"/>
            <ac:spMk id="24" creationId="{17DAABE8-CEE1-C94F-9908-D6112CB8EAFD}"/>
          </ac:spMkLst>
        </pc:spChg>
      </pc:sldChg>
    </pc:docChg>
  </pc:docChgLst>
  <pc:docChgLst>
    <pc:chgData name="Bob Reeg" userId="e5b7f800-2f60-4b06-b385-760bc70ec3c5" providerId="ADAL" clId="{78B3704F-6A07-416A-95EF-4D97FC11104C}"/>
    <pc:docChg chg="custSel modSld">
      <pc:chgData name="Bob Reeg" userId="e5b7f800-2f60-4b06-b385-760bc70ec3c5" providerId="ADAL" clId="{78B3704F-6A07-416A-95EF-4D97FC11104C}" dt="2025-11-18T19:51:37.905" v="586" actId="114"/>
      <pc:docMkLst>
        <pc:docMk/>
      </pc:docMkLst>
      <pc:sldChg chg="modNotesTx">
        <pc:chgData name="Bob Reeg" userId="e5b7f800-2f60-4b06-b385-760bc70ec3c5" providerId="ADAL" clId="{78B3704F-6A07-416A-95EF-4D97FC11104C}" dt="2025-11-18T19:37:55.655" v="59" actId="6549"/>
        <pc:sldMkLst>
          <pc:docMk/>
          <pc:sldMk cId="499270069" sldId="329"/>
        </pc:sldMkLst>
      </pc:sldChg>
      <pc:sldChg chg="modNotesTx">
        <pc:chgData name="Bob Reeg" userId="e5b7f800-2f60-4b06-b385-760bc70ec3c5" providerId="ADAL" clId="{78B3704F-6A07-416A-95EF-4D97FC11104C}" dt="2025-11-18T19:39:22.444" v="69" actId="20577"/>
        <pc:sldMkLst>
          <pc:docMk/>
          <pc:sldMk cId="147286941" sldId="334"/>
        </pc:sldMkLst>
      </pc:sldChg>
      <pc:sldChg chg="modNotesTx">
        <pc:chgData name="Bob Reeg" userId="e5b7f800-2f60-4b06-b385-760bc70ec3c5" providerId="ADAL" clId="{78B3704F-6A07-416A-95EF-4D97FC11104C}" dt="2025-11-18T19:46:44.899" v="195" actId="6549"/>
        <pc:sldMkLst>
          <pc:docMk/>
          <pc:sldMk cId="753063688" sldId="351"/>
        </pc:sldMkLst>
      </pc:sldChg>
      <pc:sldChg chg="modNotesTx">
        <pc:chgData name="Bob Reeg" userId="e5b7f800-2f60-4b06-b385-760bc70ec3c5" providerId="ADAL" clId="{78B3704F-6A07-416A-95EF-4D97FC11104C}" dt="2025-11-18T19:40:07.316" v="81" actId="20577"/>
        <pc:sldMkLst>
          <pc:docMk/>
          <pc:sldMk cId="3362389054" sldId="378"/>
        </pc:sldMkLst>
      </pc:sldChg>
      <pc:sldChg chg="modNotesTx">
        <pc:chgData name="Bob Reeg" userId="e5b7f800-2f60-4b06-b385-760bc70ec3c5" providerId="ADAL" clId="{78B3704F-6A07-416A-95EF-4D97FC11104C}" dt="2025-11-18T19:48:20.441" v="348" actId="114"/>
        <pc:sldMkLst>
          <pc:docMk/>
          <pc:sldMk cId="4012574842" sldId="380"/>
        </pc:sldMkLst>
      </pc:sldChg>
      <pc:sldChg chg="modNotesTx">
        <pc:chgData name="Bob Reeg" userId="e5b7f800-2f60-4b06-b385-760bc70ec3c5" providerId="ADAL" clId="{78B3704F-6A07-416A-95EF-4D97FC11104C}" dt="2025-11-18T19:49:32.296" v="493" actId="20577"/>
        <pc:sldMkLst>
          <pc:docMk/>
          <pc:sldMk cId="2522710514" sldId="381"/>
        </pc:sldMkLst>
      </pc:sldChg>
      <pc:sldChg chg="modNotesTx">
        <pc:chgData name="Bob Reeg" userId="e5b7f800-2f60-4b06-b385-760bc70ec3c5" providerId="ADAL" clId="{78B3704F-6A07-416A-95EF-4D97FC11104C}" dt="2025-11-18T19:51:37.905" v="586" actId="114"/>
        <pc:sldMkLst>
          <pc:docMk/>
          <pc:sldMk cId="545230313" sldId="382"/>
        </pc:sldMkLst>
      </pc:sldChg>
      <pc:sldChg chg="modNotesTx">
        <pc:chgData name="Bob Reeg" userId="e5b7f800-2f60-4b06-b385-760bc70ec3c5" providerId="ADAL" clId="{78B3704F-6A07-416A-95EF-4D97FC11104C}" dt="2025-11-18T19:38:41.532" v="63" actId="6549"/>
        <pc:sldMkLst>
          <pc:docMk/>
          <pc:sldMk cId="2971305519" sldId="388"/>
        </pc:sldMkLst>
      </pc:sldChg>
      <pc:sldChg chg="modNotesTx">
        <pc:chgData name="Bob Reeg" userId="e5b7f800-2f60-4b06-b385-760bc70ec3c5" providerId="ADAL" clId="{78B3704F-6A07-416A-95EF-4D97FC11104C}" dt="2025-11-18T19:43:31.319" v="119" actId="20577"/>
        <pc:sldMkLst>
          <pc:docMk/>
          <pc:sldMk cId="3898476626" sldId="410"/>
        </pc:sldMkLst>
      </pc:sldChg>
      <pc:sldChg chg="modNotesTx">
        <pc:chgData name="Bob Reeg" userId="e5b7f800-2f60-4b06-b385-760bc70ec3c5" providerId="ADAL" clId="{78B3704F-6A07-416A-95EF-4D97FC11104C}" dt="2025-11-18T19:41:36.827" v="96" actId="6549"/>
        <pc:sldMkLst>
          <pc:docMk/>
          <pc:sldMk cId="4017228019" sldId="411"/>
        </pc:sldMkLst>
      </pc:sldChg>
      <pc:sldChg chg="modNotesTx">
        <pc:chgData name="Bob Reeg" userId="e5b7f800-2f60-4b06-b385-760bc70ec3c5" providerId="ADAL" clId="{78B3704F-6A07-416A-95EF-4D97FC11104C}" dt="2025-11-18T19:45:51.034" v="184" actId="114"/>
        <pc:sldMkLst>
          <pc:docMk/>
          <pc:sldMk cId="3919406623" sldId="412"/>
        </pc:sldMkLst>
      </pc:sldChg>
      <pc:sldChg chg="modNotesTx">
        <pc:chgData name="Bob Reeg" userId="e5b7f800-2f60-4b06-b385-760bc70ec3c5" providerId="ADAL" clId="{78B3704F-6A07-416A-95EF-4D97FC11104C}" dt="2025-11-18T19:44:50.964" v="138" actId="114"/>
        <pc:sldMkLst>
          <pc:docMk/>
          <pc:sldMk cId="3890451880"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D4643-EC11-ED41-B992-51C325DB31B1}" type="datetimeFigureOut">
              <a:rPr lang="en-US" smtClean="0"/>
              <a:t>11/18/2025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0393A-23D1-044A-900D-DE612A738F71}" type="slidenum">
              <a:rPr lang="en-US" smtClean="0"/>
              <a:t>‹#›</a:t>
            </a:fld>
            <a:endParaRPr lang="en-US" dirty="0"/>
          </a:p>
        </p:txBody>
      </p:sp>
    </p:spTree>
    <p:extLst>
      <p:ext uri="{BB962C8B-B14F-4D97-AF65-F5344CB8AC3E}">
        <p14:creationId xmlns:p14="http://schemas.microsoft.com/office/powerpoint/2010/main" val="68735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Thank you for choosing to join this session on How to Resolve Workplace Conflicts Across Power Divides.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looking forward to learning how we can increase peace in our relationships and communities.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[state your first name and last name.] [State any role you hold that explains why you are leading this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leading this session as a volunteer with Peace Through Action USA.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a:t>
            </a:fld>
            <a:endParaRPr lang="en-US" dirty="0"/>
          </a:p>
        </p:txBody>
      </p:sp>
    </p:spTree>
    <p:extLst>
      <p:ext uri="{BB962C8B-B14F-4D97-AF65-F5344CB8AC3E}">
        <p14:creationId xmlns:p14="http://schemas.microsoft.com/office/powerpoint/2010/main" val="369418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latin typeface="+mn-lt"/>
                <a:cs typeface="Arial" panose="020B0604020202020204" pitchFamily="34" charset="0"/>
              </a:rPr>
              <a:t>Now we’re going to walk through three tools you can use when you need to raise a concern with someone who has more authority, influence, or power than you. These moments can feel delicate, but these strategies help keep the conversation respectful and productive.</a:t>
            </a:r>
          </a:p>
          <a:p>
            <a:endParaRPr lang="en-US" dirty="0">
              <a:latin typeface="+mn-lt"/>
              <a:cs typeface="Arial" panose="020B0604020202020204" pitchFamily="34" charset="0"/>
            </a:endParaRPr>
          </a:p>
          <a:p>
            <a:r>
              <a:rPr lang="en-US" dirty="0">
                <a:latin typeface="+mn-lt"/>
                <a:cs typeface="Arial" panose="020B0604020202020204" pitchFamily="34" charset="0"/>
              </a:rPr>
              <a:t>The first strategy is </a:t>
            </a:r>
            <a:r>
              <a:rPr lang="en-US" b="1" dirty="0">
                <a:latin typeface="+mn-lt"/>
                <a:cs typeface="Arial" panose="020B0604020202020204" pitchFamily="34" charset="0"/>
              </a:rPr>
              <a:t>Lead with Curiosity</a:t>
            </a:r>
            <a:r>
              <a:rPr lang="en-US" dirty="0">
                <a:latin typeface="+mn-lt"/>
                <a:cs typeface="Arial" panose="020B0604020202020204" pitchFamily="34" charset="0"/>
              </a:rPr>
              <a:t>.</a:t>
            </a:r>
            <a:br>
              <a:rPr lang="en-US" dirty="0">
                <a:latin typeface="+mn-lt"/>
                <a:cs typeface="Arial" panose="020B0604020202020204" pitchFamily="34" charset="0"/>
              </a:rPr>
            </a:br>
            <a:endParaRPr lang="en-US" dirty="0">
              <a:latin typeface="+mn-lt"/>
              <a:cs typeface="Arial" panose="020B0604020202020204" pitchFamily="34" charset="0"/>
            </a:endParaRPr>
          </a:p>
          <a:p>
            <a:r>
              <a:rPr lang="en-US" dirty="0">
                <a:latin typeface="+mn-lt"/>
                <a:cs typeface="Arial" panose="020B0604020202020204" pitchFamily="34" charset="0"/>
              </a:rPr>
              <a:t>This means opening the conversation with a genuine, non-loaded question. Curiosity lowers defensiveness because it shows the other person that you’re seeking clarity, not trying to challenge or undermine them.</a:t>
            </a:r>
            <a:br>
              <a:rPr lang="en-US" dirty="0">
                <a:latin typeface="+mn-lt"/>
                <a:cs typeface="Arial" panose="020B0604020202020204" pitchFamily="34" charset="0"/>
              </a:rPr>
            </a:br>
            <a:endParaRPr lang="en-US" dirty="0">
              <a:latin typeface="+mn-lt"/>
              <a:cs typeface="Arial" panose="020B0604020202020204" pitchFamily="34" charset="0"/>
            </a:endParaRPr>
          </a:p>
          <a:p>
            <a:r>
              <a:rPr lang="en-US" dirty="0">
                <a:latin typeface="+mn-lt"/>
                <a:cs typeface="Arial" panose="020B0604020202020204" pitchFamily="34" charset="0"/>
              </a:rPr>
              <a:t>For example, you might say: </a:t>
            </a:r>
            <a:r>
              <a:rPr lang="en-US" i="1" dirty="0">
                <a:latin typeface="+mn-lt"/>
                <a:cs typeface="Arial" panose="020B0604020202020204" pitchFamily="34" charset="0"/>
              </a:rPr>
              <a:t>“Can you help me understand which deliverable is the top priority today?”</a:t>
            </a:r>
            <a:br>
              <a:rPr lang="en-US" dirty="0">
                <a:latin typeface="+mn-lt"/>
                <a:cs typeface="Arial" panose="020B0604020202020204" pitchFamily="34" charset="0"/>
              </a:rPr>
            </a:br>
            <a:endParaRPr lang="en-US" dirty="0">
              <a:latin typeface="+mn-lt"/>
              <a:cs typeface="Arial" panose="020B0604020202020204" pitchFamily="34" charset="0"/>
            </a:endParaRPr>
          </a:p>
          <a:p>
            <a:r>
              <a:rPr lang="en-US" dirty="0">
                <a:latin typeface="+mn-lt"/>
                <a:cs typeface="Arial" panose="020B0604020202020204" pitchFamily="34" charset="0"/>
              </a:rPr>
              <a:t>This does two things. It communicates openness, and it slows down the emotional temperature in the conversation.</a:t>
            </a:r>
          </a:p>
          <a:p>
            <a:endParaRPr lang="en-US" dirty="0">
              <a:latin typeface="+mn-lt"/>
              <a:cs typeface="Arial" panose="020B0604020202020204" pitchFamily="34" charset="0"/>
            </a:endParaRPr>
          </a:p>
          <a:p>
            <a:r>
              <a:rPr lang="en-US" dirty="0">
                <a:latin typeface="+mn-lt"/>
                <a:cs typeface="Arial" panose="020B0604020202020204" pitchFamily="34" charset="0"/>
              </a:rPr>
              <a:t>The second strategy is </a:t>
            </a:r>
            <a:r>
              <a:rPr lang="en-US" b="1" dirty="0">
                <a:latin typeface="+mn-lt"/>
                <a:cs typeface="Arial" panose="020B0604020202020204" pitchFamily="34" charset="0"/>
              </a:rPr>
              <a:t>Name the Stakes</a:t>
            </a:r>
            <a:r>
              <a:rPr lang="en-US" dirty="0">
                <a:latin typeface="+mn-lt"/>
                <a:cs typeface="Arial" panose="020B0604020202020204" pitchFamily="34" charset="0"/>
              </a:rPr>
              <a:t>.</a:t>
            </a:r>
            <a:br>
              <a:rPr lang="en-US" dirty="0">
                <a:latin typeface="+mn-lt"/>
                <a:cs typeface="Arial" panose="020B0604020202020204" pitchFamily="34" charset="0"/>
              </a:rPr>
            </a:br>
            <a:endParaRPr lang="en-US" dirty="0">
              <a:latin typeface="+mn-lt"/>
              <a:cs typeface="Arial" panose="020B0604020202020204" pitchFamily="34" charset="0"/>
            </a:endParaRPr>
          </a:p>
          <a:p>
            <a:r>
              <a:rPr lang="en-US" dirty="0">
                <a:latin typeface="+mn-lt"/>
                <a:cs typeface="Arial" panose="020B0604020202020204" pitchFamily="34" charset="0"/>
              </a:rPr>
              <a:t>Here you frame your concern around shared outcomes—not your personal stress or frustration. This helps the other person see that you’re aligned and that your intention is to support the work, not complain.</a:t>
            </a:r>
            <a:br>
              <a:rPr lang="en-US" dirty="0">
                <a:latin typeface="+mn-lt"/>
                <a:cs typeface="Arial" panose="020B0604020202020204" pitchFamily="34" charset="0"/>
              </a:rPr>
            </a:br>
            <a:endParaRPr lang="en-US" dirty="0">
              <a:latin typeface="+mn-lt"/>
              <a:cs typeface="Arial" panose="020B0604020202020204" pitchFamily="34" charset="0"/>
            </a:endParaRPr>
          </a:p>
          <a:p>
            <a:r>
              <a:rPr lang="en-US" dirty="0">
                <a:latin typeface="+mn-lt"/>
                <a:cs typeface="Arial" panose="020B0604020202020204" pitchFamily="34" charset="0"/>
              </a:rPr>
              <a:t>For example: </a:t>
            </a:r>
            <a:r>
              <a:rPr lang="en-US" i="1" dirty="0">
                <a:latin typeface="+mn-lt"/>
                <a:cs typeface="Arial" panose="020B0604020202020204" pitchFamily="34" charset="0"/>
              </a:rPr>
              <a:t>“If we rush this, we risk errors that could affect the client relationship.”</a:t>
            </a:r>
            <a:br>
              <a:rPr lang="en-US" dirty="0">
                <a:latin typeface="+mn-lt"/>
                <a:cs typeface="Arial" panose="020B0604020202020204" pitchFamily="34" charset="0"/>
              </a:rPr>
            </a:br>
            <a:endParaRPr lang="en-US" dirty="0">
              <a:latin typeface="+mn-lt"/>
              <a:cs typeface="Arial" panose="020B0604020202020204" pitchFamily="34" charset="0"/>
            </a:endParaRPr>
          </a:p>
          <a:p>
            <a:r>
              <a:rPr lang="en-US" dirty="0">
                <a:latin typeface="+mn-lt"/>
                <a:cs typeface="Arial" panose="020B0604020202020204" pitchFamily="34" charset="0"/>
              </a:rPr>
              <a:t>Naming the stakes grounds the conversation in what matters most for the team or organization.</a:t>
            </a:r>
          </a:p>
          <a:p>
            <a:endParaRPr lang="en-US" dirty="0">
              <a:latin typeface="+mn-lt"/>
              <a:cs typeface="Arial" panose="020B0604020202020204" pitchFamily="34" charset="0"/>
            </a:endParaRPr>
          </a:p>
          <a:p>
            <a:r>
              <a:rPr lang="en-US" dirty="0">
                <a:latin typeface="+mn-lt"/>
                <a:cs typeface="Arial" panose="020B0604020202020204" pitchFamily="34" charset="0"/>
              </a:rPr>
              <a:t>The third strategy is </a:t>
            </a:r>
            <a:r>
              <a:rPr lang="en-US" b="1" dirty="0">
                <a:latin typeface="+mn-lt"/>
                <a:cs typeface="Arial" panose="020B0604020202020204" pitchFamily="34" charset="0"/>
              </a:rPr>
              <a:t>Offer a Yes-And Solution</a:t>
            </a:r>
            <a:r>
              <a:rPr lang="en-US" dirty="0">
                <a:latin typeface="+mn-lt"/>
                <a:cs typeface="Arial" panose="020B0604020202020204" pitchFamily="34" charset="0"/>
              </a:rPr>
              <a:t>.</a:t>
            </a:r>
            <a:br>
              <a:rPr lang="en-US" dirty="0">
                <a:latin typeface="+mn-lt"/>
                <a:cs typeface="Arial" panose="020B0604020202020204" pitchFamily="34" charset="0"/>
              </a:rPr>
            </a:br>
            <a:endParaRPr lang="en-US" dirty="0">
              <a:latin typeface="+mn-lt"/>
              <a:cs typeface="Arial" panose="020B0604020202020204" pitchFamily="34" charset="0"/>
            </a:endParaRPr>
          </a:p>
          <a:p>
            <a:r>
              <a:rPr lang="en-US" dirty="0">
                <a:latin typeface="+mn-lt"/>
                <a:cs typeface="Arial" panose="020B0604020202020204" pitchFamily="34" charset="0"/>
              </a:rPr>
              <a:t>This involves acknowledging the request or concern, then proposing a workable path forward. You’re saying “yes” to the priority </a:t>
            </a:r>
            <a:r>
              <a:rPr lang="en-US" i="1" dirty="0">
                <a:latin typeface="+mn-lt"/>
                <a:cs typeface="Arial" panose="020B0604020202020204" pitchFamily="34" charset="0"/>
              </a:rPr>
              <a:t>and</a:t>
            </a:r>
            <a:r>
              <a:rPr lang="en-US" dirty="0">
                <a:latin typeface="+mn-lt"/>
                <a:cs typeface="Arial" panose="020B0604020202020204" pitchFamily="34" charset="0"/>
              </a:rPr>
              <a:t> clarifying what will need to shift to make it happen.</a:t>
            </a:r>
            <a:br>
              <a:rPr lang="en-US" dirty="0">
                <a:latin typeface="+mn-lt"/>
                <a:cs typeface="Arial" panose="020B0604020202020204" pitchFamily="34" charset="0"/>
              </a:rPr>
            </a:br>
            <a:endParaRPr lang="en-US" dirty="0">
              <a:latin typeface="+mn-lt"/>
              <a:cs typeface="Arial" panose="020B0604020202020204" pitchFamily="34" charset="0"/>
            </a:endParaRPr>
          </a:p>
          <a:p>
            <a:r>
              <a:rPr lang="en-US" dirty="0">
                <a:latin typeface="+mn-lt"/>
                <a:cs typeface="Arial" panose="020B0604020202020204" pitchFamily="34" charset="0"/>
              </a:rPr>
              <a:t>For example: </a:t>
            </a:r>
            <a:r>
              <a:rPr lang="en-US" i="1" dirty="0">
                <a:latin typeface="+mn-lt"/>
                <a:cs typeface="Arial" panose="020B0604020202020204" pitchFamily="34" charset="0"/>
              </a:rPr>
              <a:t>“Yes, I can prioritize this—and I’ll need to move X to next week. Does that work?”</a:t>
            </a:r>
            <a:endParaRPr lang="en-US" dirty="0">
              <a:latin typeface="+mn-lt"/>
              <a:cs typeface="Arial" panose="020B0604020202020204" pitchFamily="34" charset="0"/>
            </a:endParaRPr>
          </a:p>
          <a:p>
            <a:endParaRPr lang="en-US" dirty="0">
              <a:latin typeface="+mn-lt"/>
              <a:cs typeface="Arial" panose="020B0604020202020204" pitchFamily="34" charset="0"/>
            </a:endParaRPr>
          </a:p>
          <a:p>
            <a:r>
              <a:rPr lang="en-US" dirty="0">
                <a:latin typeface="+mn-lt"/>
                <a:cs typeface="Arial" panose="020B0604020202020204" pitchFamily="34" charset="0"/>
              </a:rPr>
              <a:t>Used in sequence—Curiosity, Stakes, Yes-And—these tools turn a risky pushback into a collaborative problem-solving moment. They show respect, preserve the relationship, and improve the outcome.</a:t>
            </a:r>
          </a:p>
          <a:p>
            <a:endParaRPr lang="en-US" dirty="0">
              <a:latin typeface="+mn-lt"/>
              <a:cs typeface="Arial" panose="020B0604020202020204" pitchFamily="34" charset="0"/>
            </a:endParaRPr>
          </a:p>
          <a:p>
            <a:r>
              <a:rPr lang="en-US" dirty="0">
                <a:latin typeface="+mn-lt"/>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10</a:t>
            </a:fld>
            <a:endParaRPr lang="en-US" dirty="0"/>
          </a:p>
        </p:txBody>
      </p:sp>
    </p:spTree>
    <p:extLst>
      <p:ext uri="{BB962C8B-B14F-4D97-AF65-F5344CB8AC3E}">
        <p14:creationId xmlns:p14="http://schemas.microsoft.com/office/powerpoint/2010/main" val="264940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11</a:t>
            </a:fld>
            <a:endParaRPr lang="en-US" dirty="0"/>
          </a:p>
        </p:txBody>
      </p:sp>
    </p:spTree>
    <p:extLst>
      <p:ext uri="{BB962C8B-B14F-4D97-AF65-F5344CB8AC3E}">
        <p14:creationId xmlns:p14="http://schemas.microsoft.com/office/powerpoint/2010/main" val="305318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latin typeface="+mj-lt"/>
                <a:cs typeface="Arial" panose="020B0604020202020204" pitchFamily="34" charset="0"/>
              </a:rPr>
              <a:t>Now we’re going to practice these strategies in pairs so you can try them out in a realistic situation.</a:t>
            </a:r>
          </a:p>
          <a:p>
            <a:endParaRPr lang="en-US" dirty="0">
              <a:latin typeface="+mj-lt"/>
              <a:cs typeface="Arial" panose="020B0604020202020204" pitchFamily="34" charset="0"/>
            </a:endParaRPr>
          </a:p>
          <a:p>
            <a:r>
              <a:rPr lang="en-US" dirty="0">
                <a:latin typeface="+mj-lt"/>
                <a:cs typeface="Arial" panose="020B0604020202020204" pitchFamily="34" charset="0"/>
              </a:rPr>
              <a:t>Please turn to someone near you and pair up.</a:t>
            </a:r>
            <a:br>
              <a:rPr lang="en-US" dirty="0">
                <a:latin typeface="+mj-lt"/>
                <a:cs typeface="Arial" panose="020B0604020202020204" pitchFamily="34" charset="0"/>
              </a:rPr>
            </a:br>
            <a:endParaRPr lang="en-US" dirty="0">
              <a:latin typeface="+mj-lt"/>
              <a:cs typeface="Arial" panose="020B0604020202020204" pitchFamily="34" charset="0"/>
            </a:endParaRPr>
          </a:p>
          <a:p>
            <a:r>
              <a:rPr lang="en-US" dirty="0">
                <a:latin typeface="+mj-lt"/>
                <a:cs typeface="Arial" panose="020B0604020202020204" pitchFamily="34" charset="0"/>
              </a:rPr>
              <a:t>One person will play the </a:t>
            </a:r>
            <a:r>
              <a:rPr lang="en-US" b="1" dirty="0">
                <a:latin typeface="+mj-lt"/>
                <a:cs typeface="Arial" panose="020B0604020202020204" pitchFamily="34" charset="0"/>
              </a:rPr>
              <a:t>Employee</a:t>
            </a:r>
            <a:r>
              <a:rPr lang="en-US" dirty="0">
                <a:latin typeface="+mj-lt"/>
                <a:cs typeface="Arial" panose="020B0604020202020204" pitchFamily="34" charset="0"/>
              </a:rPr>
              <a:t>, and the other will play the </a:t>
            </a:r>
            <a:r>
              <a:rPr lang="en-US" b="1" dirty="0">
                <a:latin typeface="+mj-lt"/>
                <a:cs typeface="Arial" panose="020B0604020202020204" pitchFamily="34" charset="0"/>
              </a:rPr>
              <a:t>Manager</a:t>
            </a:r>
            <a:r>
              <a:rPr lang="en-US" dirty="0">
                <a:latin typeface="+mj-lt"/>
                <a:cs typeface="Arial" panose="020B0604020202020204" pitchFamily="34" charset="0"/>
              </a:rPr>
              <a:t>.</a:t>
            </a:r>
          </a:p>
          <a:p>
            <a:endParaRPr lang="en-US" dirty="0">
              <a:latin typeface="+mj-lt"/>
              <a:cs typeface="Arial" panose="020B0604020202020204" pitchFamily="34" charset="0"/>
            </a:endParaRPr>
          </a:p>
          <a:p>
            <a:r>
              <a:rPr lang="en-US" dirty="0">
                <a:latin typeface="+mj-lt"/>
                <a:cs typeface="Arial" panose="020B0604020202020204" pitchFamily="34" charset="0"/>
              </a:rPr>
              <a:t>Here’s your scenario:</a:t>
            </a:r>
            <a:br>
              <a:rPr lang="en-US" dirty="0">
                <a:latin typeface="+mj-lt"/>
                <a:cs typeface="Arial" panose="020B0604020202020204" pitchFamily="34" charset="0"/>
              </a:rPr>
            </a:br>
            <a:endParaRPr lang="en-US" dirty="0">
              <a:latin typeface="+mj-lt"/>
              <a:cs typeface="Arial" panose="020B0604020202020204" pitchFamily="34" charset="0"/>
            </a:endParaRPr>
          </a:p>
          <a:p>
            <a:r>
              <a:rPr lang="en-US" dirty="0">
                <a:latin typeface="+mj-lt"/>
                <a:cs typeface="Arial" panose="020B0604020202020204" pitchFamily="34" charset="0"/>
              </a:rPr>
              <a:t>Your manager has just assigned a major deliverable that’s due in 48 hours, but your workload is already full. Your task, as the Employee, is to respond using the sequence we just learned: </a:t>
            </a:r>
            <a:r>
              <a:rPr lang="en-US" b="1" dirty="0">
                <a:latin typeface="+mj-lt"/>
                <a:cs typeface="Arial" panose="020B0604020202020204" pitchFamily="34" charset="0"/>
              </a:rPr>
              <a:t>Lead with Curiosity, Name the Stakes, and Offer a Yes-And Solution.</a:t>
            </a:r>
            <a:endParaRPr lang="en-US" dirty="0">
              <a:latin typeface="+mj-lt"/>
              <a:cs typeface="Arial" panose="020B0604020202020204" pitchFamily="34" charset="0"/>
            </a:endParaRPr>
          </a:p>
          <a:p>
            <a:endParaRPr lang="en-US" dirty="0">
              <a:latin typeface="+mj-lt"/>
              <a:cs typeface="Arial" panose="020B0604020202020204" pitchFamily="34" charset="0"/>
            </a:endParaRPr>
          </a:p>
          <a:p>
            <a:r>
              <a:rPr lang="en-US" dirty="0">
                <a:latin typeface="+mj-lt"/>
                <a:cs typeface="Arial" panose="020B0604020202020204" pitchFamily="34" charset="0"/>
              </a:rPr>
              <a:t>You’ll have one minute and forty-five seconds for the first round.</a:t>
            </a:r>
            <a:br>
              <a:rPr lang="en-US" dirty="0">
                <a:latin typeface="+mj-lt"/>
                <a:cs typeface="Arial" panose="020B0604020202020204" pitchFamily="34" charset="0"/>
              </a:rPr>
            </a:br>
            <a:endParaRPr lang="en-US" dirty="0">
              <a:latin typeface="+mj-lt"/>
              <a:cs typeface="Arial" panose="020B0604020202020204" pitchFamily="34" charset="0"/>
            </a:endParaRPr>
          </a:p>
          <a:p>
            <a:r>
              <a:rPr lang="en-US" dirty="0">
                <a:latin typeface="+mj-lt"/>
                <a:cs typeface="Arial" panose="020B0604020202020204" pitchFamily="34" charset="0"/>
              </a:rPr>
              <a:t>Then switch roles so the other person can practice as well.</a:t>
            </a:r>
          </a:p>
          <a:p>
            <a:endParaRPr lang="en-US" dirty="0">
              <a:latin typeface="+mj-lt"/>
              <a:cs typeface="Arial" panose="020B0604020202020204" pitchFamily="34" charset="0"/>
            </a:endParaRPr>
          </a:p>
          <a:p>
            <a:r>
              <a:rPr lang="en-US" dirty="0">
                <a:latin typeface="+mj-lt"/>
                <a:cs typeface="Arial" panose="020B0604020202020204" pitchFamily="34" charset="0"/>
              </a:rPr>
              <a:t>Go ahead and begin your first round now.</a:t>
            </a:r>
          </a:p>
          <a:p>
            <a:endParaRPr lang="en-US" dirty="0">
              <a:latin typeface="+mj-lt"/>
              <a:cs typeface="Arial" panose="020B0604020202020204" pitchFamily="34" charset="0"/>
            </a:endParaRPr>
          </a:p>
          <a:p>
            <a:r>
              <a:rPr lang="en-US" i="1" dirty="0">
                <a:latin typeface="+mj-lt"/>
                <a:cs typeface="Arial" panose="020B0604020202020204" pitchFamily="34" charset="0"/>
              </a:rPr>
              <a:t>PAUSE and monitor the room</a:t>
            </a:r>
            <a:r>
              <a:rPr lang="en-US" dirty="0">
                <a:latin typeface="+mj-lt"/>
                <a:cs typeface="Arial" panose="020B0604020202020204" pitchFamily="34" charset="0"/>
              </a:rPr>
              <a:t>.</a:t>
            </a:r>
          </a:p>
          <a:p>
            <a:endParaRPr lang="en-US" dirty="0">
              <a:latin typeface="+mj-lt"/>
              <a:cs typeface="Arial" panose="020B0604020202020204" pitchFamily="34" charset="0"/>
            </a:endParaRPr>
          </a:p>
          <a:p>
            <a:r>
              <a:rPr lang="en-US" dirty="0">
                <a:latin typeface="+mj-lt"/>
                <a:cs typeface="Arial" panose="020B0604020202020204" pitchFamily="34" charset="0"/>
              </a:rPr>
              <a:t>OK, let’s switch roles so the other person can practice.</a:t>
            </a:r>
          </a:p>
          <a:p>
            <a:endParaRPr lang="en-US" dirty="0">
              <a:latin typeface="+mj-lt"/>
              <a:cs typeface="Arial" panose="020B0604020202020204" pitchFamily="34" charset="0"/>
            </a:endParaRPr>
          </a:p>
          <a:p>
            <a:r>
              <a:rPr lang="en-US" i="1" dirty="0">
                <a:latin typeface="+mj-lt"/>
                <a:cs typeface="Arial" panose="020B0604020202020204" pitchFamily="34" charset="0"/>
              </a:rPr>
              <a:t>PAUSE again.</a:t>
            </a:r>
          </a:p>
          <a:p>
            <a:endParaRPr lang="en-US" dirty="0">
              <a:latin typeface="+mj-lt"/>
              <a:cs typeface="Arial" panose="020B0604020202020204" pitchFamily="34" charset="0"/>
            </a:endParaRPr>
          </a:p>
          <a:p>
            <a:r>
              <a:rPr lang="en-US" dirty="0">
                <a:latin typeface="+mj-lt"/>
                <a:cs typeface="Arial" panose="020B0604020202020204" pitchFamily="34" charset="0"/>
              </a:rPr>
              <a:t>Great. Let’s come back together.</a:t>
            </a:r>
          </a:p>
          <a:p>
            <a:endParaRPr lang="en-US" dirty="0">
              <a:latin typeface="+mj-lt"/>
              <a:cs typeface="Arial" panose="020B0604020202020204" pitchFamily="34" charset="0"/>
            </a:endParaRPr>
          </a:p>
          <a:p>
            <a:r>
              <a:rPr lang="en-US" dirty="0">
                <a:latin typeface="+mj-lt"/>
                <a:cs typeface="Arial" panose="020B0604020202020204" pitchFamily="34" charset="0"/>
              </a:rPr>
              <a:t>I’d like to hear from a few of you.</a:t>
            </a:r>
            <a:br>
              <a:rPr lang="en-US" dirty="0">
                <a:latin typeface="+mj-lt"/>
                <a:cs typeface="Arial" panose="020B0604020202020204" pitchFamily="34" charset="0"/>
              </a:rPr>
            </a:br>
            <a:endParaRPr lang="en-US" dirty="0">
              <a:latin typeface="+mj-lt"/>
              <a:cs typeface="Arial" panose="020B0604020202020204" pitchFamily="34" charset="0"/>
            </a:endParaRPr>
          </a:p>
          <a:p>
            <a:r>
              <a:rPr lang="en-US" dirty="0">
                <a:latin typeface="+mj-lt"/>
                <a:cs typeface="Arial" panose="020B0604020202020204" pitchFamily="34" charset="0"/>
              </a:rPr>
              <a:t>What phrases helped lower defensiveness?</a:t>
            </a:r>
            <a:br>
              <a:rPr lang="en-US" dirty="0">
                <a:latin typeface="+mj-lt"/>
                <a:cs typeface="Arial" panose="020B0604020202020204" pitchFamily="34" charset="0"/>
              </a:rPr>
            </a:br>
            <a:endParaRPr lang="en-US" dirty="0">
              <a:latin typeface="+mj-lt"/>
              <a:cs typeface="Arial" panose="020B0604020202020204" pitchFamily="34" charset="0"/>
            </a:endParaRPr>
          </a:p>
          <a:p>
            <a:r>
              <a:rPr lang="en-US" dirty="0">
                <a:latin typeface="+mj-lt"/>
                <a:cs typeface="Arial" panose="020B0604020202020204" pitchFamily="34" charset="0"/>
              </a:rPr>
              <a:t>What made your message sound more collaborative and less confrontational?</a:t>
            </a:r>
          </a:p>
          <a:p>
            <a:endParaRPr lang="en-US" dirty="0">
              <a:latin typeface="+mj-lt"/>
              <a:cs typeface="Arial" panose="020B0604020202020204" pitchFamily="34" charset="0"/>
            </a:endParaRPr>
          </a:p>
          <a:p>
            <a:r>
              <a:rPr lang="en-US" i="1" dirty="0">
                <a:latin typeface="+mj-lt"/>
                <a:cs typeface="Arial" panose="020B0604020202020204" pitchFamily="34" charset="0"/>
              </a:rPr>
              <a:t>Allow participants to share for a moment.</a:t>
            </a:r>
          </a:p>
          <a:p>
            <a:endParaRPr lang="en-US" dirty="0">
              <a:latin typeface="+mj-lt"/>
              <a:cs typeface="Arial" panose="020B0604020202020204" pitchFamily="34" charset="0"/>
            </a:endParaRPr>
          </a:p>
          <a:p>
            <a:r>
              <a:rPr lang="en-US" dirty="0">
                <a:latin typeface="+mj-lt"/>
                <a:cs typeface="Arial" panose="020B0604020202020204" pitchFamily="34" charset="0"/>
              </a:rPr>
              <a:t>Next slide.</a:t>
            </a:r>
          </a:p>
          <a:p>
            <a:endParaRPr lang="en-US" dirty="0">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fld id="{A640393A-23D1-044A-900D-DE612A738F71}" type="slidenum">
              <a:rPr lang="en-US" smtClean="0"/>
              <a:t>12</a:t>
            </a:fld>
            <a:endParaRPr lang="en-US" dirty="0"/>
          </a:p>
        </p:txBody>
      </p:sp>
    </p:spTree>
    <p:extLst>
      <p:ext uri="{BB962C8B-B14F-4D97-AF65-F5344CB8AC3E}">
        <p14:creationId xmlns:p14="http://schemas.microsoft.com/office/powerpoint/2010/main" val="44253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3625F-9CD5-ACD0-AE5B-14496DA81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6FA48-2B4B-87B6-1AA7-573362CF641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BC82FD-E9B8-A2E4-016B-1C92A2B80532}"/>
              </a:ext>
            </a:extLst>
          </p:cNvPr>
          <p:cNvSpPr>
            <a:spLocks noGrp="1"/>
          </p:cNvSpPr>
          <p:nvPr>
            <p:ph type="body" idx="1"/>
          </p:nvPr>
        </p:nvSpPr>
        <p:spPr/>
        <p:txBody>
          <a:bodyPr/>
          <a:lstStyle/>
          <a:p>
            <a:r>
              <a:rPr lang="en-US" dirty="0"/>
              <a:t>Go to Next Slide</a:t>
            </a:r>
          </a:p>
        </p:txBody>
      </p:sp>
      <p:sp>
        <p:nvSpPr>
          <p:cNvPr id="4" name="Slide Number Placeholder 3">
            <a:extLst>
              <a:ext uri="{FF2B5EF4-FFF2-40B4-BE49-F238E27FC236}">
                <a16:creationId xmlns:a16="http://schemas.microsoft.com/office/drawing/2014/main" id="{4C7C1547-50AB-58F8-2709-6D0A862D506E}"/>
              </a:ext>
            </a:extLst>
          </p:cNvPr>
          <p:cNvSpPr>
            <a:spLocks noGrp="1"/>
          </p:cNvSpPr>
          <p:nvPr>
            <p:ph type="sldNum" sz="quarter" idx="5"/>
          </p:nvPr>
        </p:nvSpPr>
        <p:spPr/>
        <p:txBody>
          <a:bodyPr/>
          <a:lstStyle/>
          <a:p>
            <a:fld id="{A640393A-23D1-044A-900D-DE612A738F71}" type="slidenum">
              <a:rPr lang="en-US" smtClean="0"/>
              <a:t>13</a:t>
            </a:fld>
            <a:endParaRPr lang="en-US" dirty="0"/>
          </a:p>
        </p:txBody>
      </p:sp>
    </p:spTree>
    <p:extLst>
      <p:ext uri="{BB962C8B-B14F-4D97-AF65-F5344CB8AC3E}">
        <p14:creationId xmlns:p14="http://schemas.microsoft.com/office/powerpoint/2010/main" val="1752507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Now we’re going to build on what you just practiced by working in slightly larger groups.</a:t>
            </a:r>
          </a:p>
          <a:p>
            <a:endParaRPr lang="en-US" dirty="0"/>
          </a:p>
          <a:p>
            <a:r>
              <a:rPr lang="en-US" dirty="0"/>
              <a:t>Please form groups of four to five people.</a:t>
            </a:r>
            <a:br>
              <a:rPr lang="en-US" dirty="0"/>
            </a:br>
            <a:endParaRPr lang="en-US" dirty="0"/>
          </a:p>
          <a:p>
            <a:r>
              <a:rPr lang="en-US" dirty="0"/>
              <a:t>Choose one person to play the </a:t>
            </a:r>
            <a:r>
              <a:rPr lang="en-US" b="1" dirty="0"/>
              <a:t>Employee</a:t>
            </a:r>
            <a:r>
              <a:rPr lang="en-US" dirty="0"/>
              <a:t>, one to play the </a:t>
            </a:r>
            <a:r>
              <a:rPr lang="en-US" b="1" dirty="0"/>
              <a:t>Manager</a:t>
            </a:r>
            <a:r>
              <a:rPr lang="en-US" dirty="0"/>
              <a:t>, and the remaining people will be </a:t>
            </a:r>
            <a:r>
              <a:rPr lang="en-US" b="1" dirty="0"/>
              <a:t>Observers</a:t>
            </a:r>
            <a:r>
              <a:rPr lang="en-US" dirty="0"/>
              <a:t>.</a:t>
            </a:r>
          </a:p>
          <a:p>
            <a:endParaRPr lang="en-US" dirty="0"/>
          </a:p>
          <a:p>
            <a:r>
              <a:rPr lang="en-US" dirty="0"/>
              <a:t>Here is your scenario:</a:t>
            </a:r>
            <a:br>
              <a:rPr lang="en-US" dirty="0"/>
            </a:br>
            <a:endParaRPr lang="en-US" dirty="0"/>
          </a:p>
          <a:p>
            <a:r>
              <a:rPr lang="en-US" dirty="0"/>
              <a:t>In the past, your concerns were dismissed as “complaining.” Today, however, you need to raise a new risk that genuinely affects the work. </a:t>
            </a:r>
          </a:p>
          <a:p>
            <a:endParaRPr lang="en-US" dirty="0"/>
          </a:p>
          <a:p>
            <a:r>
              <a:rPr lang="en-US" dirty="0"/>
              <a:t>As the Employee, your task is to use the same sequence: </a:t>
            </a:r>
            <a:r>
              <a:rPr lang="en-US" b="1" dirty="0"/>
              <a:t>Curiosity → Stakes → Yes-And</a:t>
            </a:r>
            <a:r>
              <a:rPr lang="en-US" dirty="0"/>
              <a:t>.</a:t>
            </a:r>
          </a:p>
          <a:p>
            <a:endParaRPr lang="en-US" dirty="0"/>
          </a:p>
          <a:p>
            <a:r>
              <a:rPr lang="en-US" dirty="0"/>
              <a:t>Observers, your role is to listen carefully and write down the exact phrases that helped reduce defensiveness or opened the door to collaboration.</a:t>
            </a:r>
          </a:p>
          <a:p>
            <a:endParaRPr lang="en-US" dirty="0"/>
          </a:p>
          <a:p>
            <a:r>
              <a:rPr lang="en-US" dirty="0"/>
              <a:t>Go ahead and begin.</a:t>
            </a:r>
          </a:p>
          <a:p>
            <a:endParaRPr lang="en-US" dirty="0"/>
          </a:p>
          <a:p>
            <a:r>
              <a:rPr lang="en-US" i="1" dirty="0"/>
              <a:t>PAUSE while groups practice.</a:t>
            </a:r>
          </a:p>
          <a:p>
            <a:endParaRPr lang="en-US" dirty="0"/>
          </a:p>
          <a:p>
            <a:r>
              <a:rPr lang="en-US" dirty="0"/>
              <a:t>Let’s come back together for a quick debrief.</a:t>
            </a:r>
          </a:p>
          <a:p>
            <a:br>
              <a:rPr lang="en-US" dirty="0"/>
            </a:br>
            <a:r>
              <a:rPr lang="en-US" dirty="0"/>
              <a:t>Observers, please share one phrase from your group that worked especially well.</a:t>
            </a:r>
            <a:br>
              <a:rPr lang="en-US" dirty="0"/>
            </a:br>
            <a:endParaRPr lang="en-US" dirty="0"/>
          </a:p>
          <a:p>
            <a:r>
              <a:rPr lang="en-US" dirty="0"/>
              <a:t>What made it effective?</a:t>
            </a:r>
            <a:br>
              <a:rPr lang="en-US" dirty="0"/>
            </a:br>
            <a:endParaRPr lang="en-US" dirty="0"/>
          </a:p>
          <a:p>
            <a:r>
              <a:rPr lang="en-US" dirty="0"/>
              <a:t>What did you notice about how the tone shifted?</a:t>
            </a:r>
          </a:p>
          <a:p>
            <a:endParaRPr lang="en-US" dirty="0"/>
          </a:p>
          <a:p>
            <a:r>
              <a:rPr lang="en-US" i="1" dirty="0"/>
              <a:t>Allow brief sharing.</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14</a:t>
            </a:fld>
            <a:endParaRPr lang="en-US" dirty="0"/>
          </a:p>
        </p:txBody>
      </p:sp>
    </p:spTree>
    <p:extLst>
      <p:ext uri="{BB962C8B-B14F-4D97-AF65-F5344CB8AC3E}">
        <p14:creationId xmlns:p14="http://schemas.microsoft.com/office/powerpoint/2010/main" val="363103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15</a:t>
            </a:fld>
            <a:endParaRPr lang="en-US" dirty="0"/>
          </a:p>
        </p:txBody>
      </p:sp>
    </p:spTree>
    <p:extLst>
      <p:ext uri="{BB962C8B-B14F-4D97-AF65-F5344CB8AC3E}">
        <p14:creationId xmlns:p14="http://schemas.microsoft.com/office/powerpoint/2010/main" val="2952561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To close our learning portion, let’s take a moment to reflect.</a:t>
            </a:r>
          </a:p>
          <a:p>
            <a:endParaRPr lang="en-US" dirty="0"/>
          </a:p>
          <a:p>
            <a:r>
              <a:rPr lang="en-US" dirty="0"/>
              <a:t>Think of </a:t>
            </a:r>
            <a:r>
              <a:rPr lang="en-US" b="1" dirty="0"/>
              <a:t>one word</a:t>
            </a:r>
            <a:r>
              <a:rPr lang="en-US" dirty="0"/>
              <a:t> that captures what you’re taking away from today’s session.</a:t>
            </a:r>
            <a:br>
              <a:rPr lang="en-US" dirty="0"/>
            </a:br>
            <a:endParaRPr lang="en-US" dirty="0"/>
          </a:p>
          <a:p>
            <a:r>
              <a:rPr lang="en-US" dirty="0"/>
              <a:t>This could be a strategy, a feeling, or a commitment you want to carry forward.</a:t>
            </a:r>
          </a:p>
          <a:p>
            <a:endParaRPr lang="en-US" dirty="0"/>
          </a:p>
          <a:p>
            <a:r>
              <a:rPr lang="en-US" dirty="0"/>
              <a:t>I’ll start.</a:t>
            </a:r>
            <a:br>
              <a:rPr lang="en-US" dirty="0"/>
            </a:br>
            <a:endParaRPr lang="en-US" dirty="0"/>
          </a:p>
          <a:p>
            <a:r>
              <a:rPr lang="en-US" dirty="0"/>
              <a:t>My word is </a:t>
            </a:r>
            <a:r>
              <a:rPr lang="en-US" b="1" dirty="0"/>
              <a:t>curiosity</a:t>
            </a:r>
            <a:r>
              <a:rPr lang="en-US" dirty="0"/>
              <a:t>.</a:t>
            </a:r>
          </a:p>
          <a:p>
            <a:endParaRPr lang="en-US" dirty="0"/>
          </a:p>
          <a:p>
            <a:r>
              <a:rPr lang="en-US" dirty="0"/>
              <a:t>Now let’s go around the room and each share one word.</a:t>
            </a:r>
            <a:br>
              <a:rPr lang="en-US" dirty="0"/>
            </a:br>
            <a:endParaRPr lang="en-US" dirty="0"/>
          </a:p>
          <a:p>
            <a:r>
              <a:rPr lang="en-US" dirty="0"/>
              <a:t>If you’d prefer not to speak, you’re welcome to pass.</a:t>
            </a:r>
          </a:p>
          <a:p>
            <a:endParaRPr lang="en-US" dirty="0"/>
          </a:p>
          <a:p>
            <a:r>
              <a:rPr lang="en-US" dirty="0"/>
              <a:t>After the final person shares, say:</a:t>
            </a:r>
          </a:p>
          <a:p>
            <a:endParaRPr lang="en-US" dirty="0"/>
          </a:p>
          <a:p>
            <a:r>
              <a:rPr lang="en-US" dirty="0"/>
              <a:t>Thank you for sharing those.</a:t>
            </a:r>
          </a:p>
          <a:p>
            <a:endParaRPr lang="en-US" dirty="0"/>
          </a:p>
          <a:p>
            <a:r>
              <a:rPr lang="en-US" i="1" dirty="0"/>
              <a:t>Participants share their one word.</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16</a:t>
            </a:fld>
            <a:endParaRPr lang="en-US" dirty="0"/>
          </a:p>
        </p:txBody>
      </p:sp>
    </p:spTree>
    <p:extLst>
      <p:ext uri="{BB962C8B-B14F-4D97-AF65-F5344CB8AC3E}">
        <p14:creationId xmlns:p14="http://schemas.microsoft.com/office/powerpoint/2010/main" val="811725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BF2B-1B3B-F4AC-F954-753C48655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D89F6-2CC1-F467-AE20-138005FA8B0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10E8A3-2080-EA8D-EACB-485284D3C6F2}"/>
              </a:ext>
            </a:extLst>
          </p:cNvPr>
          <p:cNvSpPr>
            <a:spLocks noGrp="1"/>
          </p:cNvSpPr>
          <p:nvPr>
            <p:ph type="body" idx="1"/>
          </p:nvPr>
        </p:nvSpPr>
        <p:spPr/>
        <p:txBody>
          <a:bodyPr/>
          <a:lstStyle/>
          <a:p>
            <a:r>
              <a:rPr lang="en-US" dirty="0"/>
              <a:t>Go to Next Slide</a:t>
            </a:r>
          </a:p>
        </p:txBody>
      </p:sp>
      <p:sp>
        <p:nvSpPr>
          <p:cNvPr id="4" name="Slide Number Placeholder 3">
            <a:extLst>
              <a:ext uri="{FF2B5EF4-FFF2-40B4-BE49-F238E27FC236}">
                <a16:creationId xmlns:a16="http://schemas.microsoft.com/office/drawing/2014/main" id="{FB18573E-FBAB-E985-804E-A5CFD3667710}"/>
              </a:ext>
            </a:extLst>
          </p:cNvPr>
          <p:cNvSpPr>
            <a:spLocks noGrp="1"/>
          </p:cNvSpPr>
          <p:nvPr>
            <p:ph type="sldNum" sz="quarter" idx="5"/>
          </p:nvPr>
        </p:nvSpPr>
        <p:spPr/>
        <p:txBody>
          <a:bodyPr/>
          <a:lstStyle/>
          <a:p>
            <a:fld id="{A640393A-23D1-044A-900D-DE612A738F71}" type="slidenum">
              <a:rPr lang="en-US" smtClean="0"/>
              <a:t>17</a:t>
            </a:fld>
            <a:endParaRPr lang="en-US" dirty="0"/>
          </a:p>
        </p:txBody>
      </p:sp>
    </p:spTree>
    <p:extLst>
      <p:ext uri="{BB962C8B-B14F-4D97-AF65-F5344CB8AC3E}">
        <p14:creationId xmlns:p14="http://schemas.microsoft.com/office/powerpoint/2010/main" val="175405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As we wrap up, I want to highlight three key takeaways from this session.</a:t>
            </a:r>
          </a:p>
          <a:p>
            <a:endParaRPr lang="en-US" dirty="0"/>
          </a:p>
          <a:p>
            <a:r>
              <a:rPr lang="en-US" dirty="0"/>
              <a:t>First, disagreements across hierarchy do not have to damage relationships. Handled well, they can actually strengthen trust and improve outcomes.</a:t>
            </a:r>
          </a:p>
          <a:p>
            <a:endParaRPr lang="en-US" dirty="0"/>
          </a:p>
          <a:p>
            <a:r>
              <a:rPr lang="en-US" dirty="0"/>
              <a:t>Second, the three strategies—</a:t>
            </a:r>
            <a:r>
              <a:rPr lang="en-US" b="1" dirty="0"/>
              <a:t>Lead with Curiosity, Name the Stakes, and Offer a Yes-And Solution</a:t>
            </a:r>
            <a:r>
              <a:rPr lang="en-US" dirty="0"/>
              <a:t>—give you a clear structure you can use in almost any workplace conflict involving a power divide.</a:t>
            </a:r>
          </a:p>
          <a:p>
            <a:endParaRPr lang="en-US" dirty="0"/>
          </a:p>
          <a:p>
            <a:r>
              <a:rPr lang="en-US" dirty="0"/>
              <a:t>Third, confidence comes from practice. The more you use these tools, the easier and more natural they will become.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18</a:t>
            </a:fld>
            <a:endParaRPr lang="en-US" dirty="0"/>
          </a:p>
        </p:txBody>
      </p:sp>
    </p:spTree>
    <p:extLst>
      <p:ext uri="{BB962C8B-B14F-4D97-AF65-F5344CB8AC3E}">
        <p14:creationId xmlns:p14="http://schemas.microsoft.com/office/powerpoint/2010/main" val="201386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Distribute session summary sheets to participants.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Peace Through Action has prepared information for you to take with you. It has QR codes and weblinks to actions to continue what we started today.</a:t>
            </a:r>
          </a:p>
          <a:p>
            <a:endParaRPr lang="en-US" dirty="0"/>
          </a:p>
          <a:p>
            <a:r>
              <a:rPr lang="en-US" sz="1200" kern="1200" dirty="0">
                <a:solidFill>
                  <a:schemeClr val="tx1"/>
                </a:solidFill>
                <a:effectLst/>
                <a:latin typeface="+mn-lt"/>
                <a:ea typeface="+mn-ea"/>
                <a:cs typeface="+mn-cs"/>
              </a:rPr>
              <a:t>Peace Through Action asks you to complete a brief survey about what you learned from this session. It helps them figure out if this session is doing what it’s supposed to. It also helps them report to donors and supporters.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print post session surveys…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passing around the survey now.</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post-session survey…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complete the survey online by scanning the QR code on the session summary sheet and complete the survey online.</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using the PowerPoint presentation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scan the QR code on this slide and complete the survey online.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give us time to complete the survey before we go.</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Pause 3 minutes while participants complete post-session survey.</a:t>
            </a:r>
            <a:endParaRPr lang="en-US" sz="1200" kern="1200" dirty="0">
              <a:solidFill>
                <a:schemeClr val="tx1"/>
              </a:solidFill>
              <a:effectLst/>
              <a:latin typeface="+mn-lt"/>
              <a:ea typeface="+mn-ea"/>
              <a:cs typeface="+mn-cs"/>
            </a:endParaRP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19</a:t>
            </a:fld>
            <a:endParaRPr lang="en-US" dirty="0"/>
          </a:p>
        </p:txBody>
      </p:sp>
    </p:spTree>
    <p:extLst>
      <p:ext uri="{BB962C8B-B14F-4D97-AF65-F5344CB8AC3E}">
        <p14:creationId xmlns:p14="http://schemas.microsoft.com/office/powerpoint/2010/main" val="51281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Peace Through Action helps everyday people, like us gathered now, do something to increase peace in our relationships and communities.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2</a:t>
            </a:fld>
            <a:endParaRPr lang="en-US" dirty="0"/>
          </a:p>
        </p:txBody>
      </p:sp>
    </p:spTree>
    <p:extLst>
      <p:ext uri="{BB962C8B-B14F-4D97-AF65-F5344CB8AC3E}">
        <p14:creationId xmlns:p14="http://schemas.microsoft.com/office/powerpoint/2010/main" val="3394435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Peace Through Action requests your email addresses so that they can follow up with you after this session and explore how they can help you continue your interest. Providing contact information is voluntary, of course, but I hope you will consider it. You can unsubscribe from their email any time.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a print sign-up sheet…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passing around a sign-up sheet.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Pass around the sign-up sheet.</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sign-up sheet…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scan the QR code on the session summary and sign up online.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using the PowerPoint presentation…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scan the QR code on this slide and sign up online.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20</a:t>
            </a:fld>
            <a:endParaRPr lang="en-US" dirty="0"/>
          </a:p>
        </p:txBody>
      </p:sp>
    </p:spTree>
    <p:extLst>
      <p:ext uri="{BB962C8B-B14F-4D97-AF65-F5344CB8AC3E}">
        <p14:creationId xmlns:p14="http://schemas.microsoft.com/office/powerpoint/2010/main" val="772949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If a group or individual picture will be taken at the conclusion of the session…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go, I’d like to take a picture of our group. The picture will be a resource for Peace Through Action to show off our action and for us to share with our friends and colleagues. Would that be okay?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all or most participants consent…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Peace Through Action does request each of us to complete a media release so that they know your intentions with any pictures or videos taken today.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print media release forms…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moment now to read and complete the media release form.</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media release form.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scan the QR code on the session summary and complete the media release form online.</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using the PowerPoint presentation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scan the QR code on the slide and complete the media release form online.</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Pause while participants complete media release forms.</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Next Slide</a:t>
            </a:r>
            <a:endParaRPr lang="en-US" i="0" dirty="0"/>
          </a:p>
        </p:txBody>
      </p:sp>
      <p:sp>
        <p:nvSpPr>
          <p:cNvPr id="4" name="Slide Number Placeholder 3"/>
          <p:cNvSpPr>
            <a:spLocks noGrp="1"/>
          </p:cNvSpPr>
          <p:nvPr>
            <p:ph type="sldNum" sz="quarter" idx="5"/>
          </p:nvPr>
        </p:nvSpPr>
        <p:spPr/>
        <p:txBody>
          <a:bodyPr/>
          <a:lstStyle/>
          <a:p>
            <a:fld id="{A640393A-23D1-044A-900D-DE612A738F71}" type="slidenum">
              <a:rPr lang="en-US" smtClean="0"/>
              <a:t>21</a:t>
            </a:fld>
            <a:endParaRPr lang="en-US" dirty="0"/>
          </a:p>
        </p:txBody>
      </p:sp>
    </p:spTree>
    <p:extLst>
      <p:ext uri="{BB962C8B-B14F-4D97-AF65-F5344CB8AC3E}">
        <p14:creationId xmlns:p14="http://schemas.microsoft.com/office/powerpoint/2010/main" val="3383410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things you can do with Peace Through Action, all of which are covered in the session summary, include connecting with them on 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22</a:t>
            </a:fld>
            <a:endParaRPr lang="en-US" dirty="0"/>
          </a:p>
        </p:txBody>
      </p:sp>
    </p:spTree>
    <p:extLst>
      <p:ext uri="{BB962C8B-B14F-4D97-AF65-F5344CB8AC3E}">
        <p14:creationId xmlns:p14="http://schemas.microsoft.com/office/powerpoint/2010/main" val="204161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…volunteering as an activity leader like I’m doing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23</a:t>
            </a:fld>
            <a:endParaRPr lang="en-US" dirty="0"/>
          </a:p>
        </p:txBody>
      </p:sp>
    </p:spTree>
    <p:extLst>
      <p:ext uri="{BB962C8B-B14F-4D97-AF65-F5344CB8AC3E}">
        <p14:creationId xmlns:p14="http://schemas.microsoft.com/office/powerpoint/2010/main" val="2860555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or giving a gift of money to support their mission work.</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24</a:t>
            </a:fld>
            <a:endParaRPr lang="en-US" dirty="0"/>
          </a:p>
        </p:txBody>
      </p:sp>
    </p:spTree>
    <p:extLst>
      <p:ext uri="{BB962C8B-B14F-4D97-AF65-F5344CB8AC3E}">
        <p14:creationId xmlns:p14="http://schemas.microsoft.com/office/powerpoint/2010/main" val="263274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hope you have found this time together pleasant, useful, and meaningful. I can’t thank you enough for making time to learn about what you can do, and that we can do together, to increase peace in our relationships and communities. Thank you!</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25</a:t>
            </a:fld>
            <a:endParaRPr lang="en-US" dirty="0"/>
          </a:p>
        </p:txBody>
      </p:sp>
    </p:spTree>
    <p:extLst>
      <p:ext uri="{BB962C8B-B14F-4D97-AF65-F5344CB8AC3E}">
        <p14:creationId xmlns:p14="http://schemas.microsoft.com/office/powerpoint/2010/main" val="352169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go about their mission work several ways, including by producing sessions like this and supporting volunteers like me to present them.</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3</a:t>
            </a:fld>
            <a:endParaRPr lang="en-US" dirty="0"/>
          </a:p>
        </p:txBody>
      </p:sp>
    </p:spTree>
    <p:extLst>
      <p:ext uri="{BB962C8B-B14F-4D97-AF65-F5344CB8AC3E}">
        <p14:creationId xmlns:p14="http://schemas.microsoft.com/office/powerpoint/2010/main" val="145765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review the session agenda. First up is an orientation to the rules of the road. Then I will present a short lesson. After that we will do what’s called guided practice to get comfortable with the real-life situation we are considering. After that we will do an applied practice to uncover a practical solution. We will take a moment to reflect on what we learned. And close out with a call to action. We should wrap up in about 30 minutes.</a:t>
            </a:r>
            <a:r>
              <a:rPr lang="en-US" sz="1200" b="1" kern="1200" dirty="0">
                <a:solidFill>
                  <a:schemeClr val="tx1"/>
                </a:solidFill>
                <a:effectLst/>
                <a:latin typeface="+mn-lt"/>
                <a:ea typeface="+mn-ea"/>
                <a:cs typeface="+mn-cs"/>
              </a:rPr>
              <a:t>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4</a:t>
            </a:fld>
            <a:endParaRPr lang="en-US" dirty="0"/>
          </a:p>
        </p:txBody>
      </p:sp>
    </p:spTree>
    <p:extLst>
      <p:ext uri="{BB962C8B-B14F-4D97-AF65-F5344CB8AC3E}">
        <p14:creationId xmlns:p14="http://schemas.microsoft.com/office/powerpoint/2010/main" val="414317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5</a:t>
            </a:fld>
            <a:endParaRPr lang="en-US" dirty="0"/>
          </a:p>
        </p:txBody>
      </p:sp>
    </p:spTree>
    <p:extLst>
      <p:ext uri="{BB962C8B-B14F-4D97-AF65-F5344CB8AC3E}">
        <p14:creationId xmlns:p14="http://schemas.microsoft.com/office/powerpoint/2010/main" val="161442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Activity Leader: Show this slide and read the sentences below if you are making a </a:t>
            </a:r>
            <a:r>
              <a:rPr lang="en-US" sz="1200" i="1" u="sng" kern="1200" dirty="0">
                <a:solidFill>
                  <a:schemeClr val="tx1"/>
                </a:solidFill>
                <a:effectLst/>
                <a:latin typeface="+mn-lt"/>
                <a:ea typeface="+mn-ea"/>
                <a:cs typeface="+mn-cs"/>
              </a:rPr>
              <a:t>virtual</a:t>
            </a:r>
            <a:r>
              <a:rPr lang="en-US" sz="1200" i="1" kern="1200" dirty="0">
                <a:solidFill>
                  <a:schemeClr val="tx1"/>
                </a:solidFill>
                <a:effectLst/>
                <a:latin typeface="+mn-lt"/>
                <a:ea typeface="+mn-ea"/>
                <a:cs typeface="+mn-cs"/>
              </a:rPr>
              <a:t> presentation. Otherwise, delete this slide and use the next slide instead.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review the conditions we will have in place to ensure this session is safe and comfortable for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hope we can connect with each other even in this virtual format. Please introduce yourself in the chat, sharing whatever information you want.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Unless you wish to stay anonymous. In that case, I recommend you change your participant name, mute your microphone, and keep your video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session may be recorded.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recommend you turn on Speakers view or Gallery 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propose a few ways we can make sure everyone feels safe, respected, and heard.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we will practice mutual respect. We will show kindness toward each other and listen to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will use “I” statements and not speak for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we will be mindful not to dominate the discussion. We will take turns when sharing. At the same time, we don’t want to pressure anyone to share.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we will assume confidentiality. What is shared stays. What is learned leaves.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6</a:t>
            </a:fld>
            <a:endParaRPr lang="en-US" dirty="0"/>
          </a:p>
        </p:txBody>
      </p:sp>
    </p:spTree>
    <p:extLst>
      <p:ext uri="{BB962C8B-B14F-4D97-AF65-F5344CB8AC3E}">
        <p14:creationId xmlns:p14="http://schemas.microsoft.com/office/powerpoint/2010/main" val="304654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Activity Leader: Show this slide and read the sentences below if you are making an </a:t>
            </a:r>
            <a:r>
              <a:rPr lang="en-US" sz="1200" i="1" u="sng" kern="1200" dirty="0">
                <a:solidFill>
                  <a:schemeClr val="tx1"/>
                </a:solidFill>
                <a:effectLst/>
                <a:latin typeface="+mn-lt"/>
                <a:ea typeface="+mn-ea"/>
                <a:cs typeface="+mn-cs"/>
              </a:rPr>
              <a:t>in-person</a:t>
            </a:r>
            <a:r>
              <a:rPr lang="en-US" sz="1200" i="1" kern="1200" dirty="0">
                <a:solidFill>
                  <a:schemeClr val="tx1"/>
                </a:solidFill>
                <a:effectLst/>
                <a:latin typeface="+mn-lt"/>
                <a:ea typeface="+mn-ea"/>
                <a:cs typeface="+mn-cs"/>
              </a:rPr>
              <a:t> presentation. Otherwise, delete this slide and use the prior slide instead.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review the conditions we will have in place to ensure this session is safe and comfortable for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comfortable! Sit, stand, and stretch as you wish. Step away if you need.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Restrooms are located [provide direction]. A water fountain [or other water source] is located [provide direction]. If we need to leave due to an emergency, the nearest exit is [provide direction.]</a:t>
            </a:r>
          </a:p>
          <a:p>
            <a:endParaRPr lang="en-US" dirty="0"/>
          </a:p>
          <a:p>
            <a:r>
              <a:rPr lang="en-US" sz="1200" kern="1200" dirty="0">
                <a:solidFill>
                  <a:schemeClr val="tx1"/>
                </a:solidFill>
                <a:effectLst/>
                <a:latin typeface="+mn-lt"/>
                <a:ea typeface="+mn-ea"/>
                <a:cs typeface="+mn-cs"/>
              </a:rPr>
              <a:t>Let me propose a few ways we can make sure everyone feels safe, respected, and heard.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we will practice mutual respect. We will show kindness toward each other and listen to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will use “I” statements and not speak for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we will be mindful not to dominate the discussion. We will take turns when sharing. At the same time, we don’t want to pressure anyone to share.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we will assume confidentiality. What is shared stays. What is learned leaves.</a:t>
            </a:r>
          </a:p>
          <a:p>
            <a:endParaRPr lang="en-US" dirty="0"/>
          </a:p>
          <a:p>
            <a:r>
              <a:rPr lang="en-US" sz="1200" i="1" kern="1200" dirty="0">
                <a:solidFill>
                  <a:schemeClr val="tx1"/>
                </a:solidFill>
                <a:effectLst/>
                <a:latin typeface="+mn-lt"/>
                <a:ea typeface="+mn-ea"/>
                <a:cs typeface="+mn-cs"/>
              </a:rPr>
              <a:t>You may skip participant introductions if all participants know each other.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go around the group and introduce ourselves by our names. If you would rather not disclose your name or other information, that’s okay too.</a:t>
            </a:r>
          </a:p>
          <a:p>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7</a:t>
            </a:fld>
            <a:endParaRPr lang="en-US" dirty="0"/>
          </a:p>
        </p:txBody>
      </p:sp>
    </p:spTree>
    <p:extLst>
      <p:ext uri="{BB962C8B-B14F-4D97-AF65-F5344CB8AC3E}">
        <p14:creationId xmlns:p14="http://schemas.microsoft.com/office/powerpoint/2010/main" val="410987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going to learn to </a:t>
            </a:r>
            <a:r>
              <a:rPr lang="en-US" sz="1200" kern="1200" dirty="0">
                <a:solidFill>
                  <a:schemeClr val="bg1"/>
                </a:solidFill>
                <a:latin typeface="+mn-lt"/>
                <a:ea typeface="+mn-ea"/>
                <a:cs typeface="+mn-cs"/>
              </a:rPr>
              <a:t>navigate workplace conflicts across power divides by voicing truth with respect, protecting relationships, and improving work outcomes through naming what’s at stake and proposing a path forward.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end of this session you will be able to:</a:t>
            </a:r>
          </a:p>
          <a:p>
            <a:pPr marL="690871" lvl="1" indent="-345435">
              <a:lnSpc>
                <a:spcPts val="4479"/>
              </a:lnSpc>
              <a:buFont typeface="Arial"/>
              <a:buChar char="•"/>
            </a:pPr>
            <a:r>
              <a:rPr lang="en-US" sz="3200" kern="1200" dirty="0">
                <a:solidFill>
                  <a:schemeClr val="bg1"/>
                </a:solidFill>
                <a:latin typeface="+mn-lt"/>
                <a:ea typeface="+mn-ea"/>
                <a:cs typeface="+mn-cs"/>
              </a:rPr>
              <a:t>Apply three strategies for speaking across power divides.</a:t>
            </a:r>
          </a:p>
          <a:p>
            <a:pPr marL="690871" lvl="1" indent="-345435">
              <a:lnSpc>
                <a:spcPts val="4479"/>
              </a:lnSpc>
              <a:buFont typeface="Arial"/>
              <a:buChar char="•"/>
            </a:pPr>
            <a:r>
              <a:rPr lang="en-US" sz="3200" kern="1200" dirty="0">
                <a:solidFill>
                  <a:schemeClr val="bg1"/>
                </a:solidFill>
                <a:latin typeface="+mn-lt"/>
                <a:ea typeface="+mn-ea"/>
                <a:cs typeface="+mn-cs"/>
              </a:rPr>
              <a:t>Practice using these tools in role-plays and scenarios. </a:t>
            </a:r>
          </a:p>
          <a:p>
            <a:pPr marL="690871" lvl="1" indent="-345435">
              <a:lnSpc>
                <a:spcPts val="4479"/>
              </a:lnSpc>
              <a:buFont typeface="Arial"/>
              <a:buChar char="•"/>
            </a:pPr>
            <a:r>
              <a:rPr lang="en-US" sz="3200" kern="1200" dirty="0">
                <a:solidFill>
                  <a:schemeClr val="bg1"/>
                </a:solidFill>
                <a:latin typeface="+mn-lt"/>
                <a:ea typeface="+mn-ea"/>
                <a:cs typeface="+mn-cs"/>
              </a:rPr>
              <a:t>Gain confidence addressing conflicts where hierarchy is at play.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8</a:t>
            </a:fld>
            <a:endParaRPr lang="en-US" dirty="0"/>
          </a:p>
        </p:txBody>
      </p:sp>
    </p:spTree>
    <p:extLst>
      <p:ext uri="{BB962C8B-B14F-4D97-AF65-F5344CB8AC3E}">
        <p14:creationId xmlns:p14="http://schemas.microsoft.com/office/powerpoint/2010/main" val="48062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9</a:t>
            </a:fld>
            <a:endParaRPr lang="en-US" dirty="0"/>
          </a:p>
        </p:txBody>
      </p:sp>
    </p:spTree>
    <p:extLst>
      <p:ext uri="{BB962C8B-B14F-4D97-AF65-F5344CB8AC3E}">
        <p14:creationId xmlns:p14="http://schemas.microsoft.com/office/powerpoint/2010/main" val="133950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0603-6800-F9F1-6F09-958C5B80B9F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00313A1-8BC2-D2AD-6B67-2233832FAF7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2F5AC90-E221-F682-1160-C8B4CEF560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3C4D8-BB0A-67D2-C052-8EBE028E5A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D0CE5-4D2D-C403-E204-0680E60E0F40}"/>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117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0294-523D-A263-3A63-07E70A84A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CF1F1-C3A4-8F53-736B-AC5B4B9B25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0B942-EC77-7AE6-3A6E-AB4A033AC21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9A19CF-FFA5-34FC-1CBF-86BCBCADA7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584CEA-1C03-009C-21DF-E7E4CE5BFC2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556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21CB-A200-BC88-4D99-B648A7C677E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ED1CC-EFBE-8AE9-6622-96BCCA8BFB40}"/>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B5C6A-1E78-365C-B65B-26E5EA0BA4E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76D48A5-A83F-0536-DBC0-B2BEC57D1F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C037B5-ADBE-C53D-0D3C-8F301A782E81}"/>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6638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090005-DE60-F148-94E1-0DBD43381A88}"/>
              </a:ext>
            </a:extLst>
          </p:cNvPr>
          <p:cNvSpPr>
            <a:spLocks noGrp="1"/>
          </p:cNvSpPr>
          <p:nvPr>
            <p:ph type="body" sz="quarter" idx="13"/>
          </p:nvPr>
        </p:nvSpPr>
        <p:spPr>
          <a:xfrm>
            <a:off x="4043454" y="1556226"/>
            <a:ext cx="13571471" cy="7331741"/>
          </a:xfrm>
        </p:spPr>
        <p:txBody>
          <a:bodyPr>
            <a:normAutofit/>
          </a:bodyPr>
          <a:lstStyle>
            <a:lvl1pPr>
              <a:buClr>
                <a:srgbClr val="767779"/>
              </a:buClr>
              <a:defRPr sz="2400"/>
            </a:lvl1pPr>
            <a:lvl2pPr>
              <a:buClr>
                <a:srgbClr val="767779"/>
              </a:buClr>
              <a:defRPr sz="2400"/>
            </a:lvl2pPr>
            <a:lvl3pPr>
              <a:buClr>
                <a:srgbClr val="767779"/>
              </a:buClr>
              <a:defRPr sz="2400"/>
            </a:lvl3pPr>
            <a:lvl4pPr>
              <a:buClr>
                <a:srgbClr val="767779"/>
              </a:buClr>
              <a:defRPr sz="2400"/>
            </a:lvl4pPr>
            <a:lvl5pPr>
              <a:buClr>
                <a:srgbClr val="767779"/>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36455EAB-2694-9D8F-0A50-ED30D5BD6FF9}"/>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3" name="Slide Number Placeholder 5">
            <a:extLst>
              <a:ext uri="{FF2B5EF4-FFF2-40B4-BE49-F238E27FC236}">
                <a16:creationId xmlns:a16="http://schemas.microsoft.com/office/drawing/2014/main" id="{302F8AC2-F03E-F9B4-8EB2-3805E178A1A7}"/>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388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C7080C-F74C-1943-9C92-AA8914BB341C}"/>
              </a:ext>
            </a:extLst>
          </p:cNvPr>
          <p:cNvSpPr>
            <a:spLocks noGrp="1"/>
          </p:cNvSpPr>
          <p:nvPr>
            <p:ph type="subTitle" idx="1"/>
          </p:nvPr>
        </p:nvSpPr>
        <p:spPr>
          <a:xfrm>
            <a:off x="4043454" y="5403057"/>
            <a:ext cx="11958546"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2" name="Date Placeholder 3">
            <a:extLst>
              <a:ext uri="{FF2B5EF4-FFF2-40B4-BE49-F238E27FC236}">
                <a16:creationId xmlns:a16="http://schemas.microsoft.com/office/drawing/2014/main" id="{9F7D8E97-2209-0396-35D9-8FBD6C1FD304}"/>
              </a:ext>
            </a:extLst>
          </p:cNvPr>
          <p:cNvSpPr txBox="1">
            <a:spLocks/>
          </p:cNvSpPr>
          <p:nvPr userDrawn="1"/>
        </p:nvSpPr>
        <p:spPr>
          <a:xfrm>
            <a:off x="1409700" y="9442610"/>
            <a:ext cx="4114800" cy="54768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YYYY Peace Through Action ® USA</a:t>
            </a:r>
          </a:p>
        </p:txBody>
      </p:sp>
      <p:sp>
        <p:nvSpPr>
          <p:cNvPr id="7" name="Slide Number Placeholder 5">
            <a:extLst>
              <a:ext uri="{FF2B5EF4-FFF2-40B4-BE49-F238E27FC236}">
                <a16:creationId xmlns:a16="http://schemas.microsoft.com/office/drawing/2014/main" id="{356F0685-64E2-478C-C0AB-D6BB1C500E7A}"/>
              </a:ext>
            </a:extLst>
          </p:cNvPr>
          <p:cNvSpPr txBox="1">
            <a:spLocks/>
          </p:cNvSpPr>
          <p:nvPr userDrawn="1"/>
        </p:nvSpPr>
        <p:spPr>
          <a:xfrm>
            <a:off x="7239000" y="9442610"/>
            <a:ext cx="4114800" cy="54768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2691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54E1-9482-B64E-8172-92D9DA3A7357}"/>
              </a:ext>
            </a:extLst>
          </p:cNvPr>
          <p:cNvSpPr>
            <a:spLocks noGrp="1"/>
          </p:cNvSpPr>
          <p:nvPr>
            <p:ph type="title"/>
          </p:nvPr>
        </p:nvSpPr>
        <p:spPr>
          <a:xfrm>
            <a:off x="1257300" y="493768"/>
            <a:ext cx="12977721" cy="5293805"/>
          </a:xfrm>
        </p:spPr>
        <p:txBody>
          <a:bodyPr anchor="b"/>
          <a:lstStyle>
            <a:lvl1pPr>
              <a:defRPr sz="9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A1AF37-596B-804C-AE48-DA89D465AEC9}"/>
              </a:ext>
            </a:extLst>
          </p:cNvPr>
          <p:cNvSpPr>
            <a:spLocks noGrp="1"/>
          </p:cNvSpPr>
          <p:nvPr>
            <p:ph type="body" idx="1"/>
          </p:nvPr>
        </p:nvSpPr>
        <p:spPr>
          <a:xfrm>
            <a:off x="1257299" y="6057900"/>
            <a:ext cx="12977721"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69FAB-366D-A444-9A9C-587463316812}"/>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3AF0B9AA-7E7C-BE79-EDDE-E6BE1E7C3C58}"/>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089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09C0-7F42-814C-BAB4-940F00CE6C8D}"/>
              </a:ext>
            </a:extLst>
          </p:cNvPr>
          <p:cNvSpPr>
            <a:spLocks noGrp="1"/>
          </p:cNvSpPr>
          <p:nvPr>
            <p:ph type="title"/>
          </p:nvPr>
        </p:nvSpPr>
        <p:spPr>
          <a:xfrm>
            <a:off x="1257300" y="876300"/>
            <a:ext cx="12987246" cy="1111275"/>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51C2FA-8064-2D45-8CF2-98583E069A8D}"/>
              </a:ext>
            </a:extLst>
          </p:cNvPr>
          <p:cNvSpPr>
            <a:spLocks noGrp="1"/>
          </p:cNvSpPr>
          <p:nvPr>
            <p:ph sz="half" idx="1"/>
          </p:nvPr>
        </p:nvSpPr>
        <p:spPr>
          <a:xfrm>
            <a:off x="1257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2A71DD5-D980-4448-8BCC-B1F43B7331DE}"/>
              </a:ext>
            </a:extLst>
          </p:cNvPr>
          <p:cNvSpPr>
            <a:spLocks noGrp="1"/>
          </p:cNvSpPr>
          <p:nvPr>
            <p:ph sz="half" idx="2"/>
          </p:nvPr>
        </p:nvSpPr>
        <p:spPr>
          <a:xfrm>
            <a:off x="9258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937681F-15C6-CD07-5338-60472B8135C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34890E-5B50-C1C5-2214-408825A8846C}"/>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6400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6E1-3C00-C641-A7E3-D838FB49D3F6}"/>
              </a:ext>
            </a:extLst>
          </p:cNvPr>
          <p:cNvSpPr>
            <a:spLocks noGrp="1"/>
          </p:cNvSpPr>
          <p:nvPr>
            <p:ph type="title"/>
          </p:nvPr>
        </p:nvSpPr>
        <p:spPr>
          <a:xfrm>
            <a:off x="1676400" y="800100"/>
            <a:ext cx="12989628" cy="123586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04504C-A418-4A4A-9C95-6315C8B30C9E}"/>
              </a:ext>
            </a:extLst>
          </p:cNvPr>
          <p:cNvSpPr>
            <a:spLocks noGrp="1"/>
          </p:cNvSpPr>
          <p:nvPr>
            <p:ph type="body" idx="1"/>
          </p:nvPr>
        </p:nvSpPr>
        <p:spPr>
          <a:xfrm>
            <a:off x="1676401" y="2021681"/>
            <a:ext cx="495290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ABD32-41DA-904E-894F-5883FD3361A7}"/>
              </a:ext>
            </a:extLst>
          </p:cNvPr>
          <p:cNvSpPr>
            <a:spLocks noGrp="1"/>
          </p:cNvSpPr>
          <p:nvPr>
            <p:ph sz="half" idx="2"/>
          </p:nvPr>
        </p:nvSpPr>
        <p:spPr>
          <a:xfrm>
            <a:off x="1676401" y="3257549"/>
            <a:ext cx="4952909"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9D7F5-11F1-EF4B-9D09-A32434BF206F}"/>
              </a:ext>
            </a:extLst>
          </p:cNvPr>
          <p:cNvSpPr>
            <a:spLocks noGrp="1"/>
          </p:cNvSpPr>
          <p:nvPr>
            <p:ph type="body" sz="quarter" idx="3"/>
          </p:nvPr>
        </p:nvSpPr>
        <p:spPr>
          <a:xfrm>
            <a:off x="6891246" y="2021681"/>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39E07-5DF9-684E-9318-6E258D3ED050}"/>
              </a:ext>
            </a:extLst>
          </p:cNvPr>
          <p:cNvSpPr>
            <a:spLocks noGrp="1"/>
          </p:cNvSpPr>
          <p:nvPr>
            <p:ph sz="quarter" idx="4"/>
          </p:nvPr>
        </p:nvSpPr>
        <p:spPr>
          <a:xfrm>
            <a:off x="6891246" y="323095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52748F3-C964-744A-96C5-13D18F146349}"/>
              </a:ext>
            </a:extLst>
          </p:cNvPr>
          <p:cNvSpPr/>
          <p:nvPr/>
        </p:nvSpPr>
        <p:spPr>
          <a:xfrm>
            <a:off x="0" y="5259587"/>
            <a:ext cx="3426234" cy="505062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Date Placeholder 3">
            <a:extLst>
              <a:ext uri="{FF2B5EF4-FFF2-40B4-BE49-F238E27FC236}">
                <a16:creationId xmlns:a16="http://schemas.microsoft.com/office/drawing/2014/main" id="{D4F8F6ED-DD74-63F9-7220-B3DF99BBC3B6}"/>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DEA195C-D9A9-C0E3-1676-8DF5541BBB67}"/>
              </a:ext>
            </a:extLst>
          </p:cNvPr>
          <p:cNvSpPr>
            <a:spLocks noGrp="1"/>
          </p:cNvSpPr>
          <p:nvPr>
            <p:ph type="sldNum" sz="quarter" idx="11"/>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02871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B94-8386-FA42-A2C9-85F8391DF561}"/>
              </a:ext>
            </a:extLst>
          </p:cNvPr>
          <p:cNvSpPr>
            <a:spLocks noGrp="1"/>
          </p:cNvSpPr>
          <p:nvPr>
            <p:ph type="title"/>
          </p:nvPr>
        </p:nvSpPr>
        <p:spPr>
          <a:xfrm>
            <a:off x="1986054" y="1028700"/>
            <a:ext cx="4693638" cy="1604961"/>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40B1757-6727-BB4D-9F32-71D02E8BD117}"/>
              </a:ext>
            </a:extLst>
          </p:cNvPr>
          <p:cNvSpPr>
            <a:spLocks noGrp="1"/>
          </p:cNvSpPr>
          <p:nvPr>
            <p:ph idx="1"/>
          </p:nvPr>
        </p:nvSpPr>
        <p:spPr>
          <a:xfrm>
            <a:off x="7086600" y="1028700"/>
            <a:ext cx="7889082" cy="7310438"/>
          </a:xfrm>
        </p:spPr>
        <p:txBody>
          <a:bodyPr>
            <a:normAutofit/>
          </a:bodyPr>
          <a:lstStyle>
            <a:lvl1pPr>
              <a:defRPr sz="2400"/>
            </a:lvl1pPr>
            <a:lvl2pPr>
              <a:defRPr sz="2400"/>
            </a:lvl2pPr>
            <a:lvl3pPr>
              <a:defRPr sz="2400"/>
            </a:lvl3pPr>
            <a:lvl4pPr>
              <a:defRPr sz="2400"/>
            </a:lvl4pPr>
            <a:lvl5pPr>
              <a:defRPr sz="24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B51F9F1-55F7-7244-A9C2-FC0681DAF105}"/>
              </a:ext>
            </a:extLst>
          </p:cNvPr>
          <p:cNvSpPr>
            <a:spLocks noGrp="1"/>
          </p:cNvSpPr>
          <p:nvPr>
            <p:ph type="body" sz="half" idx="2"/>
          </p:nvPr>
        </p:nvSpPr>
        <p:spPr>
          <a:xfrm>
            <a:off x="1986054" y="2866834"/>
            <a:ext cx="4693638" cy="5484210"/>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D938FA08-5AF9-6245-16EE-A65BDB87FB9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58ED40-7F67-0CB4-53BC-E34763DDAA8E}"/>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18455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72D6-BC56-3740-9281-C99986EC7EA6}"/>
              </a:ext>
            </a:extLst>
          </p:cNvPr>
          <p:cNvSpPr>
            <a:spLocks noGrp="1"/>
          </p:cNvSpPr>
          <p:nvPr>
            <p:ph type="title"/>
          </p:nvPr>
        </p:nvSpPr>
        <p:spPr>
          <a:xfrm>
            <a:off x="2364672" y="1181099"/>
            <a:ext cx="3114584" cy="1604963"/>
          </a:xfrm>
        </p:spPr>
        <p:txBody>
          <a:bodyPr anchor="b">
            <a:noAutofit/>
          </a:bodyPr>
          <a:lstStyle>
            <a:lvl1pPr>
              <a:defRPr sz="4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0CAE032-B182-884C-A2FE-C426300DE88D}"/>
              </a:ext>
            </a:extLst>
          </p:cNvPr>
          <p:cNvSpPr>
            <a:spLocks noGrp="1"/>
          </p:cNvSpPr>
          <p:nvPr>
            <p:ph type="pic" idx="1"/>
          </p:nvPr>
        </p:nvSpPr>
        <p:spPr>
          <a:xfrm>
            <a:off x="6096000" y="118110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a:extLst>
              <a:ext uri="{FF2B5EF4-FFF2-40B4-BE49-F238E27FC236}">
                <a16:creationId xmlns:a16="http://schemas.microsoft.com/office/drawing/2014/main" id="{B1EFC872-01E2-8F4D-A461-C42374A4C4CA}"/>
              </a:ext>
            </a:extLst>
          </p:cNvPr>
          <p:cNvSpPr>
            <a:spLocks noGrp="1"/>
          </p:cNvSpPr>
          <p:nvPr>
            <p:ph type="body" sz="half" idx="2"/>
          </p:nvPr>
        </p:nvSpPr>
        <p:spPr>
          <a:xfrm>
            <a:off x="2364672" y="3074098"/>
            <a:ext cx="3114584" cy="542934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2082E575-79F2-F0E2-5748-68737DF38619}"/>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0B28F3-03BF-AFC2-7564-60F472EC8A24}"/>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31220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0603-6800-F9F1-6F09-958C5B80B9F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00313A1-8BC2-D2AD-6B67-2233832FAF7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2F5AC90-E221-F682-1160-C8B4CEF560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3C4D8-BB0A-67D2-C052-8EBE028E5A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D0CE5-4D2D-C403-E204-0680E60E0F40}"/>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239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F1CE-3ACC-9046-1641-A140BCF01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ADC93-5505-2528-8BB7-269CB968E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1F001-68E3-A3A1-6DFA-BCB84FEDB33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E60D08-2171-168C-0554-B2D911D089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2316CF-C44F-6D5E-7217-1C9E7723865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9792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F1CE-3ACC-9046-1641-A140BCF01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ADC93-5505-2528-8BB7-269CB968E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1F001-68E3-A3A1-6DFA-BCB84FEDB33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E60D08-2171-168C-0554-B2D911D089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2316CF-C44F-6D5E-7217-1C9E7723865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90169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19F4-6DF0-2635-A0FF-E469FB3E94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B3D15A-2BF6-9CC3-4730-1D7371148C3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AF9B4-6DBA-C7FA-F0ED-64B7B024F5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3C9BA50-DD9B-C214-7B63-B59C856BAF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80F840-A1F1-1B46-6F1A-77D77C83584A}"/>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41233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73C-788A-D059-FA69-206E4F78F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B4091-D29D-D3AC-0A35-8D1D32DF6B1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0D25B-14E3-09DF-53A5-004D74103D6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5A65A-CAEF-A930-A51F-875B7E259C3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F02B07-2D62-9C15-34FF-A210A8DB81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977777-4E83-6D7C-82A7-3FD6B89D5C0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779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9FB9-3280-E1BA-6A4D-FA7526818CD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51067-20C9-65A6-CEA7-C3D6D2D133C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C87F8-1F2D-FADC-4E27-9E4916A81C0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220C6-B691-4BC6-6A24-8B679F3B16A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2D001-41FD-3627-5E37-5F6442B3914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3174A7-3885-DC98-8A44-4CCABD7FDDC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1D949C0-FE71-9DC7-2135-67323934AAE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305F85-7824-809F-A81A-420CD62A03EF}"/>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12611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8A56-CE6C-2789-36B5-329631D68B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3D230-0F8B-9586-38BE-319CBFFEC26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6B9C517-11B9-E6D6-CBF1-20DF042161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6EF0FB-B703-C1D5-FE6D-3C4B91054875}"/>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01202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3D39B-17E2-2FA1-117D-19BC6B23B88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F887F32-35E0-79EE-9E04-5D532461A8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B1FB8C-8125-C490-731C-C5FA5055F06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8103817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5084-126B-390D-5CA7-B06FE226F01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CD85C-C6ED-8B59-BD5D-D5346862C71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653EC-73E0-29EF-823E-56FD720DE64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231E566-2FE7-43F4-8D8E-6361F21B55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29A803-9829-418C-FD8C-653D99CB08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09B5B6-B758-0F2A-00C8-9BF8AE7A7AC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74208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B6D5-5375-F5F5-A1D7-BF3F810622D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C9E2686-AD89-5FB0-1AB8-EA20DDC6DA1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a:extLst>
              <a:ext uri="{FF2B5EF4-FFF2-40B4-BE49-F238E27FC236}">
                <a16:creationId xmlns:a16="http://schemas.microsoft.com/office/drawing/2014/main" id="{3DB1FE86-820B-CE0F-8902-10FB928BB5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77783FD-994E-4239-2318-DCB00F07FA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F566D6B-1B69-4DCE-8DA0-DB6474EEE7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3570F0-4CF2-CC8B-5D16-D232360A346E}"/>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3892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0294-523D-A263-3A63-07E70A84A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CF1F1-C3A4-8F53-736B-AC5B4B9B25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0B942-EC77-7AE6-3A6E-AB4A033AC21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9A19CF-FFA5-34FC-1CBF-86BCBCADA7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584CEA-1C03-009C-21DF-E7E4CE5BFC2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0390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21CB-A200-BC88-4D99-B648A7C677E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ED1CC-EFBE-8AE9-6622-96BCCA8BFB40}"/>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B5C6A-1E78-365C-B65B-26E5EA0BA4E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76D48A5-A83F-0536-DBC0-B2BEC57D1F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C037B5-ADBE-C53D-0D3C-8F301A782E81}"/>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7178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19F4-6DF0-2635-A0FF-E469FB3E94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B3D15A-2BF6-9CC3-4730-1D7371148C3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AF9B4-6DBA-C7FA-F0ED-64B7B024F5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3C9BA50-DD9B-C214-7B63-B59C856BAF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80F840-A1F1-1B46-6F1A-77D77C83584A}"/>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6829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090005-DE60-F148-94E1-0DBD43381A88}"/>
              </a:ext>
            </a:extLst>
          </p:cNvPr>
          <p:cNvSpPr>
            <a:spLocks noGrp="1"/>
          </p:cNvSpPr>
          <p:nvPr>
            <p:ph type="body" sz="quarter" idx="13"/>
          </p:nvPr>
        </p:nvSpPr>
        <p:spPr>
          <a:xfrm>
            <a:off x="4043454" y="1556226"/>
            <a:ext cx="13571471" cy="7331741"/>
          </a:xfrm>
        </p:spPr>
        <p:txBody>
          <a:bodyPr>
            <a:normAutofit/>
          </a:bodyPr>
          <a:lstStyle>
            <a:lvl1pPr>
              <a:buClr>
                <a:srgbClr val="767779"/>
              </a:buClr>
              <a:defRPr sz="2400"/>
            </a:lvl1pPr>
            <a:lvl2pPr>
              <a:buClr>
                <a:srgbClr val="767779"/>
              </a:buClr>
              <a:defRPr sz="2400"/>
            </a:lvl2pPr>
            <a:lvl3pPr>
              <a:buClr>
                <a:srgbClr val="767779"/>
              </a:buClr>
              <a:defRPr sz="2400"/>
            </a:lvl3pPr>
            <a:lvl4pPr>
              <a:buClr>
                <a:srgbClr val="767779"/>
              </a:buClr>
              <a:defRPr sz="2400"/>
            </a:lvl4pPr>
            <a:lvl5pPr>
              <a:buClr>
                <a:srgbClr val="767779"/>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3">
            <a:extLst>
              <a:ext uri="{FF2B5EF4-FFF2-40B4-BE49-F238E27FC236}">
                <a16:creationId xmlns:a16="http://schemas.microsoft.com/office/drawing/2014/main" id="{36455EAB-2694-9D8F-0A50-ED30D5BD6FF9}"/>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3" name="Slide Number Placeholder 5">
            <a:extLst>
              <a:ext uri="{FF2B5EF4-FFF2-40B4-BE49-F238E27FC236}">
                <a16:creationId xmlns:a16="http://schemas.microsoft.com/office/drawing/2014/main" id="{302F8AC2-F03E-F9B4-8EB2-3805E178A1A7}"/>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21241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C7080C-F74C-1943-9C92-AA8914BB341C}"/>
              </a:ext>
            </a:extLst>
          </p:cNvPr>
          <p:cNvSpPr>
            <a:spLocks noGrp="1"/>
          </p:cNvSpPr>
          <p:nvPr>
            <p:ph type="subTitle" idx="1"/>
          </p:nvPr>
        </p:nvSpPr>
        <p:spPr>
          <a:xfrm>
            <a:off x="4043454" y="5403057"/>
            <a:ext cx="11958546"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2" name="Date Placeholder 3">
            <a:extLst>
              <a:ext uri="{FF2B5EF4-FFF2-40B4-BE49-F238E27FC236}">
                <a16:creationId xmlns:a16="http://schemas.microsoft.com/office/drawing/2014/main" id="{9F7D8E97-2209-0396-35D9-8FBD6C1FD304}"/>
              </a:ext>
            </a:extLst>
          </p:cNvPr>
          <p:cNvSpPr txBox="1">
            <a:spLocks/>
          </p:cNvSpPr>
          <p:nvPr userDrawn="1"/>
        </p:nvSpPr>
        <p:spPr>
          <a:xfrm>
            <a:off x="1409700" y="9442610"/>
            <a:ext cx="4114800" cy="54768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YYYY Peace Through Action ® USA</a:t>
            </a:r>
          </a:p>
        </p:txBody>
      </p:sp>
      <p:sp>
        <p:nvSpPr>
          <p:cNvPr id="7" name="Slide Number Placeholder 5">
            <a:extLst>
              <a:ext uri="{FF2B5EF4-FFF2-40B4-BE49-F238E27FC236}">
                <a16:creationId xmlns:a16="http://schemas.microsoft.com/office/drawing/2014/main" id="{356F0685-64E2-478C-C0AB-D6BB1C500E7A}"/>
              </a:ext>
            </a:extLst>
          </p:cNvPr>
          <p:cNvSpPr txBox="1">
            <a:spLocks/>
          </p:cNvSpPr>
          <p:nvPr userDrawn="1"/>
        </p:nvSpPr>
        <p:spPr>
          <a:xfrm>
            <a:off x="7239000" y="9442610"/>
            <a:ext cx="4114800" cy="54768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89905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54E1-9482-B64E-8172-92D9DA3A7357}"/>
              </a:ext>
            </a:extLst>
          </p:cNvPr>
          <p:cNvSpPr>
            <a:spLocks noGrp="1"/>
          </p:cNvSpPr>
          <p:nvPr>
            <p:ph type="title"/>
          </p:nvPr>
        </p:nvSpPr>
        <p:spPr>
          <a:xfrm>
            <a:off x="1257300" y="493768"/>
            <a:ext cx="12977721" cy="5293805"/>
          </a:xfrm>
        </p:spPr>
        <p:txBody>
          <a:bodyPr anchor="b"/>
          <a:lstStyle>
            <a:lvl1pPr>
              <a:defRPr sz="9000"/>
            </a:lvl1pPr>
          </a:lstStyle>
          <a:p>
            <a:r>
              <a:rPr lang="en-US" dirty="0"/>
              <a:t>Click to edit Master title style</a:t>
            </a:r>
          </a:p>
        </p:txBody>
      </p:sp>
      <p:sp>
        <p:nvSpPr>
          <p:cNvPr id="3" name="Text Placeholder 2">
            <a:extLst>
              <a:ext uri="{FF2B5EF4-FFF2-40B4-BE49-F238E27FC236}">
                <a16:creationId xmlns:a16="http://schemas.microsoft.com/office/drawing/2014/main" id="{4EA1AF37-596B-804C-AE48-DA89D465AEC9}"/>
              </a:ext>
            </a:extLst>
          </p:cNvPr>
          <p:cNvSpPr>
            <a:spLocks noGrp="1"/>
          </p:cNvSpPr>
          <p:nvPr>
            <p:ph type="body" idx="1"/>
          </p:nvPr>
        </p:nvSpPr>
        <p:spPr>
          <a:xfrm>
            <a:off x="1257299" y="6057900"/>
            <a:ext cx="12977721"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69FAB-366D-A444-9A9C-587463316812}"/>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3AF0B9AA-7E7C-BE79-EDDE-E6BE1E7C3C58}"/>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47497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09C0-7F42-814C-BAB4-940F00CE6C8D}"/>
              </a:ext>
            </a:extLst>
          </p:cNvPr>
          <p:cNvSpPr>
            <a:spLocks noGrp="1"/>
          </p:cNvSpPr>
          <p:nvPr>
            <p:ph type="title"/>
          </p:nvPr>
        </p:nvSpPr>
        <p:spPr>
          <a:xfrm>
            <a:off x="1257300" y="876300"/>
            <a:ext cx="12987246" cy="1111275"/>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51C2FA-8064-2D45-8CF2-98583E069A8D}"/>
              </a:ext>
            </a:extLst>
          </p:cNvPr>
          <p:cNvSpPr>
            <a:spLocks noGrp="1"/>
          </p:cNvSpPr>
          <p:nvPr>
            <p:ph sz="half" idx="1"/>
          </p:nvPr>
        </p:nvSpPr>
        <p:spPr>
          <a:xfrm>
            <a:off x="1257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2A71DD5-D980-4448-8BCC-B1F43B7331DE}"/>
              </a:ext>
            </a:extLst>
          </p:cNvPr>
          <p:cNvSpPr>
            <a:spLocks noGrp="1"/>
          </p:cNvSpPr>
          <p:nvPr>
            <p:ph sz="half" idx="2"/>
          </p:nvPr>
        </p:nvSpPr>
        <p:spPr>
          <a:xfrm>
            <a:off x="9258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1937681F-15C6-CD07-5338-60472B8135C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34890E-5B50-C1C5-2214-408825A8846C}"/>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093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6E1-3C00-C641-A7E3-D838FB49D3F6}"/>
              </a:ext>
            </a:extLst>
          </p:cNvPr>
          <p:cNvSpPr>
            <a:spLocks noGrp="1"/>
          </p:cNvSpPr>
          <p:nvPr>
            <p:ph type="title"/>
          </p:nvPr>
        </p:nvSpPr>
        <p:spPr>
          <a:xfrm>
            <a:off x="1676400" y="800100"/>
            <a:ext cx="12989628" cy="123586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04504C-A418-4A4A-9C95-6315C8B30C9E}"/>
              </a:ext>
            </a:extLst>
          </p:cNvPr>
          <p:cNvSpPr>
            <a:spLocks noGrp="1"/>
          </p:cNvSpPr>
          <p:nvPr>
            <p:ph type="body" idx="1"/>
          </p:nvPr>
        </p:nvSpPr>
        <p:spPr>
          <a:xfrm>
            <a:off x="1676401" y="2021681"/>
            <a:ext cx="495290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8BABD32-41DA-904E-894F-5883FD3361A7}"/>
              </a:ext>
            </a:extLst>
          </p:cNvPr>
          <p:cNvSpPr>
            <a:spLocks noGrp="1"/>
          </p:cNvSpPr>
          <p:nvPr>
            <p:ph sz="half" idx="2"/>
          </p:nvPr>
        </p:nvSpPr>
        <p:spPr>
          <a:xfrm>
            <a:off x="1676401" y="3257549"/>
            <a:ext cx="4952909"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9D7F5-11F1-EF4B-9D09-A32434BF206F}"/>
              </a:ext>
            </a:extLst>
          </p:cNvPr>
          <p:cNvSpPr>
            <a:spLocks noGrp="1"/>
          </p:cNvSpPr>
          <p:nvPr>
            <p:ph type="body" sz="quarter" idx="3"/>
          </p:nvPr>
        </p:nvSpPr>
        <p:spPr>
          <a:xfrm>
            <a:off x="6891246" y="2021681"/>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39E07-5DF9-684E-9318-6E258D3ED050}"/>
              </a:ext>
            </a:extLst>
          </p:cNvPr>
          <p:cNvSpPr>
            <a:spLocks noGrp="1"/>
          </p:cNvSpPr>
          <p:nvPr>
            <p:ph sz="quarter" idx="4"/>
          </p:nvPr>
        </p:nvSpPr>
        <p:spPr>
          <a:xfrm>
            <a:off x="6891246" y="323095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52748F3-C964-744A-96C5-13D18F146349}"/>
              </a:ext>
            </a:extLst>
          </p:cNvPr>
          <p:cNvSpPr/>
          <p:nvPr/>
        </p:nvSpPr>
        <p:spPr>
          <a:xfrm>
            <a:off x="0" y="5259587"/>
            <a:ext cx="3426234" cy="505062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Date Placeholder 3">
            <a:extLst>
              <a:ext uri="{FF2B5EF4-FFF2-40B4-BE49-F238E27FC236}">
                <a16:creationId xmlns:a16="http://schemas.microsoft.com/office/drawing/2014/main" id="{D4F8F6ED-DD74-63F9-7220-B3DF99BBC3B6}"/>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DEA195C-D9A9-C0E3-1676-8DF5541BBB67}"/>
              </a:ext>
            </a:extLst>
          </p:cNvPr>
          <p:cNvSpPr>
            <a:spLocks noGrp="1"/>
          </p:cNvSpPr>
          <p:nvPr>
            <p:ph type="sldNum" sz="quarter" idx="11"/>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18036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B94-8386-FA42-A2C9-85F8391DF561}"/>
              </a:ext>
            </a:extLst>
          </p:cNvPr>
          <p:cNvSpPr>
            <a:spLocks noGrp="1"/>
          </p:cNvSpPr>
          <p:nvPr>
            <p:ph type="title"/>
          </p:nvPr>
        </p:nvSpPr>
        <p:spPr>
          <a:xfrm>
            <a:off x="1986054" y="1028700"/>
            <a:ext cx="4693638" cy="1604961"/>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40B1757-6727-BB4D-9F32-71D02E8BD117}"/>
              </a:ext>
            </a:extLst>
          </p:cNvPr>
          <p:cNvSpPr>
            <a:spLocks noGrp="1"/>
          </p:cNvSpPr>
          <p:nvPr>
            <p:ph idx="1"/>
          </p:nvPr>
        </p:nvSpPr>
        <p:spPr>
          <a:xfrm>
            <a:off x="7086600" y="1028700"/>
            <a:ext cx="7889082" cy="7310438"/>
          </a:xfrm>
        </p:spPr>
        <p:txBody>
          <a:bodyPr>
            <a:normAutofit/>
          </a:bodyPr>
          <a:lstStyle>
            <a:lvl1pPr>
              <a:defRPr sz="2400"/>
            </a:lvl1pPr>
            <a:lvl2pPr>
              <a:defRPr sz="2400"/>
            </a:lvl2pPr>
            <a:lvl3pPr>
              <a:defRPr sz="2400"/>
            </a:lvl3pPr>
            <a:lvl4pPr>
              <a:defRPr sz="2400"/>
            </a:lvl4pPr>
            <a:lvl5pPr>
              <a:defRPr sz="24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B51F9F1-55F7-7244-A9C2-FC0681DAF105}"/>
              </a:ext>
            </a:extLst>
          </p:cNvPr>
          <p:cNvSpPr>
            <a:spLocks noGrp="1"/>
          </p:cNvSpPr>
          <p:nvPr>
            <p:ph type="body" sz="half" idx="2"/>
          </p:nvPr>
        </p:nvSpPr>
        <p:spPr>
          <a:xfrm>
            <a:off x="1986054" y="2866834"/>
            <a:ext cx="4693638" cy="5484210"/>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D938FA08-5AF9-6245-16EE-A65BDB87FB9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58ED40-7F67-0CB4-53BC-E34763DDAA8E}"/>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9016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72D6-BC56-3740-9281-C99986EC7EA6}"/>
              </a:ext>
            </a:extLst>
          </p:cNvPr>
          <p:cNvSpPr>
            <a:spLocks noGrp="1"/>
          </p:cNvSpPr>
          <p:nvPr>
            <p:ph type="title"/>
          </p:nvPr>
        </p:nvSpPr>
        <p:spPr>
          <a:xfrm>
            <a:off x="2364672" y="1181099"/>
            <a:ext cx="3114584" cy="1604963"/>
          </a:xfrm>
        </p:spPr>
        <p:txBody>
          <a:bodyPr anchor="b">
            <a:noAutofit/>
          </a:bodyPr>
          <a:lstStyle>
            <a:lvl1pPr>
              <a:defRPr sz="4200"/>
            </a:lvl1pPr>
          </a:lstStyle>
          <a:p>
            <a:r>
              <a:rPr lang="en-US" dirty="0"/>
              <a:t>Click to edit Master title style</a:t>
            </a:r>
          </a:p>
        </p:txBody>
      </p:sp>
      <p:sp>
        <p:nvSpPr>
          <p:cNvPr id="3" name="Picture Placeholder 2">
            <a:extLst>
              <a:ext uri="{FF2B5EF4-FFF2-40B4-BE49-F238E27FC236}">
                <a16:creationId xmlns:a16="http://schemas.microsoft.com/office/drawing/2014/main" id="{80CAE032-B182-884C-A2FE-C426300DE88D}"/>
              </a:ext>
            </a:extLst>
          </p:cNvPr>
          <p:cNvSpPr>
            <a:spLocks noGrp="1"/>
          </p:cNvSpPr>
          <p:nvPr>
            <p:ph type="pic" idx="1"/>
          </p:nvPr>
        </p:nvSpPr>
        <p:spPr>
          <a:xfrm>
            <a:off x="6096000" y="118110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a:extLst>
              <a:ext uri="{FF2B5EF4-FFF2-40B4-BE49-F238E27FC236}">
                <a16:creationId xmlns:a16="http://schemas.microsoft.com/office/drawing/2014/main" id="{B1EFC872-01E2-8F4D-A461-C42374A4C4CA}"/>
              </a:ext>
            </a:extLst>
          </p:cNvPr>
          <p:cNvSpPr>
            <a:spLocks noGrp="1"/>
          </p:cNvSpPr>
          <p:nvPr>
            <p:ph type="body" sz="half" idx="2"/>
          </p:nvPr>
        </p:nvSpPr>
        <p:spPr>
          <a:xfrm>
            <a:off x="2364672" y="3074098"/>
            <a:ext cx="3114584" cy="542934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2082E575-79F2-F0E2-5748-68737DF38619}"/>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0B28F3-03BF-AFC2-7564-60F472EC8A24}"/>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457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73C-788A-D059-FA69-206E4F78F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B4091-D29D-D3AC-0A35-8D1D32DF6B1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0D25B-14E3-09DF-53A5-004D74103D6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5A65A-CAEF-A930-A51F-875B7E259C3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F02B07-2D62-9C15-34FF-A210A8DB81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977777-4E83-6D7C-82A7-3FD6B89D5C0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839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9FB9-3280-E1BA-6A4D-FA7526818CD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51067-20C9-65A6-CEA7-C3D6D2D133C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C87F8-1F2D-FADC-4E27-9E4916A81C0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220C6-B691-4BC6-6A24-8B679F3B16A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2D001-41FD-3627-5E37-5F6442B3914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3174A7-3885-DC98-8A44-4CCABD7FDDC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1D949C0-FE71-9DC7-2135-67323934AAE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305F85-7824-809F-A81A-420CD62A03EF}"/>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236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8A56-CE6C-2789-36B5-329631D68B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3D230-0F8B-9586-38BE-319CBFFEC26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6B9C517-11B9-E6D6-CBF1-20DF042161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6EF0FB-B703-C1D5-FE6D-3C4B91054875}"/>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863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3D39B-17E2-2FA1-117D-19BC6B23B88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F887F32-35E0-79EE-9E04-5D532461A8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B1FB8C-8125-C490-731C-C5FA5055F06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679081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5084-126B-390D-5CA7-B06FE226F01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CD85C-C6ED-8B59-BD5D-D5346862C71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653EC-73E0-29EF-823E-56FD720DE64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231E566-2FE7-43F4-8D8E-6361F21B55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29A803-9829-418C-FD8C-653D99CB08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09B5B6-B758-0F2A-00C8-9BF8AE7A7AC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4108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B6D5-5375-F5F5-A1D7-BF3F810622D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C9E2686-AD89-5FB0-1AB8-EA20DDC6DA1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a:extLst>
              <a:ext uri="{FF2B5EF4-FFF2-40B4-BE49-F238E27FC236}">
                <a16:creationId xmlns:a16="http://schemas.microsoft.com/office/drawing/2014/main" id="{3DB1FE86-820B-CE0F-8902-10FB928BB5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77783FD-994E-4239-2318-DCB00F07FA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F566D6B-1B69-4DCE-8DA0-DB6474EEE7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3570F0-4CF2-CC8B-5D16-D232360A346E}"/>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714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DA15F-87DF-C5DF-7B2F-353EE44E8F2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55064-AC89-4887-58E5-82D0B2AD12D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96364-633C-E372-4CD4-B42801FD004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3B6EE98A-FD36-290D-7C5E-449940639BE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301AA2D-4DCE-7B73-9C22-B176BA5F685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dirty="0"/>
          </a:p>
        </p:txBody>
      </p:sp>
      <p:pic>
        <p:nvPicPr>
          <p:cNvPr id="7" name="Picture 6" descr="A logo with text on it&#10;&#10;AI-generated content may be incorrect.">
            <a:extLst>
              <a:ext uri="{FF2B5EF4-FFF2-40B4-BE49-F238E27FC236}">
                <a16:creationId xmlns:a16="http://schemas.microsoft.com/office/drawing/2014/main" id="{104253AF-E217-12D3-2A8D-06D67045250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554200" y="8484577"/>
            <a:ext cx="2654656" cy="1433514"/>
          </a:xfrm>
          <a:prstGeom prst="rect">
            <a:avLst/>
          </a:prstGeom>
        </p:spPr>
      </p:pic>
    </p:spTree>
    <p:extLst>
      <p:ext uri="{BB962C8B-B14F-4D97-AF65-F5344CB8AC3E}">
        <p14:creationId xmlns:p14="http://schemas.microsoft.com/office/powerpoint/2010/main" val="1186927280"/>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698" r:id="rId14"/>
    <p:sldLayoutId id="2147483699" r:id="rId15"/>
    <p:sldLayoutId id="2147483700" r:id="rId16"/>
    <p:sldLayoutId id="2147483702" r:id="rId17"/>
    <p:sldLayoutId id="2147483703" r:id="rId18"/>
  </p:sldLayoutIdLst>
  <p:hf hdr="0" ftr="0" dt="0"/>
  <p:txStyles>
    <p:titleStyle>
      <a:lvl1pPr algn="l" defTabSz="1371600" rtl="0" eaLnBrk="1" latinLnBrk="0" hangingPunct="1">
        <a:lnSpc>
          <a:spcPct val="90000"/>
        </a:lnSpc>
        <a:spcBef>
          <a:spcPct val="0"/>
        </a:spcBef>
        <a:buNone/>
        <a:defRPr sz="6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DA15F-87DF-C5DF-7B2F-353EE44E8F2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55064-AC89-4887-58E5-82D0B2AD12D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96364-633C-E372-4CD4-B42801FD004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3B6EE98A-FD36-290D-7C5E-449940639BE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301AA2D-4DCE-7B73-9C22-B176BA5F685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dirty="0"/>
          </a:p>
        </p:txBody>
      </p:sp>
      <p:pic>
        <p:nvPicPr>
          <p:cNvPr id="7" name="Picture 6" descr="A logo with text on it&#10;&#10;AI-generated content may be incorrect.">
            <a:extLst>
              <a:ext uri="{FF2B5EF4-FFF2-40B4-BE49-F238E27FC236}">
                <a16:creationId xmlns:a16="http://schemas.microsoft.com/office/drawing/2014/main" id="{104253AF-E217-12D3-2A8D-06D67045250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554200" y="8484577"/>
            <a:ext cx="2654656" cy="1433514"/>
          </a:xfrm>
          <a:prstGeom prst="rect">
            <a:avLst/>
          </a:prstGeom>
        </p:spPr>
      </p:pic>
    </p:spTree>
    <p:extLst>
      <p:ext uri="{BB962C8B-B14F-4D97-AF65-F5344CB8AC3E}">
        <p14:creationId xmlns:p14="http://schemas.microsoft.com/office/powerpoint/2010/main" val="2270967618"/>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hf hdr="0" ftr="0" dt="0"/>
  <p:txStyles>
    <p:titleStyle>
      <a:lvl1pPr algn="l" defTabSz="1371600" rtl="0" eaLnBrk="1" latinLnBrk="0" hangingPunct="1">
        <a:lnSpc>
          <a:spcPct val="90000"/>
        </a:lnSpc>
        <a:spcBef>
          <a:spcPct val="0"/>
        </a:spcBef>
        <a:buNone/>
        <a:defRPr sz="6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6.png"/><Relationship Id="rId21" Type="http://schemas.openxmlformats.org/officeDocument/2006/relationships/image" Target="../media/image32.png"/><Relationship Id="rId7" Type="http://schemas.openxmlformats.org/officeDocument/2006/relationships/image" Target="../media/image10.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8.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13.svg"/><Relationship Id="rId19" Type="http://schemas.openxmlformats.org/officeDocument/2006/relationships/image" Target="../media/image30.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25.svg"/><Relationship Id="rId22"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5371AC-F715-8040-26B4-D55AC8C2E4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F20A8D-6A74-F730-9994-9B45F0900889}"/>
              </a:ext>
            </a:extLst>
          </p:cNvPr>
          <p:cNvSpPr/>
          <p:nvPr/>
        </p:nvSpPr>
        <p:spPr>
          <a:xfrm>
            <a:off x="9185609" y="3929763"/>
            <a:ext cx="695910" cy="375791"/>
          </a:xfrm>
          <a:custGeom>
            <a:avLst/>
            <a:gdLst/>
            <a:ahLst/>
            <a:cxnLst/>
            <a:rect l="l" t="t" r="r" b="b"/>
            <a:pathLst>
              <a:path w="695910" h="375791">
                <a:moveTo>
                  <a:pt x="0" y="0"/>
                </a:moveTo>
                <a:lnTo>
                  <a:pt x="695910" y="0"/>
                </a:lnTo>
                <a:lnTo>
                  <a:pt x="695910" y="375791"/>
                </a:lnTo>
                <a:lnTo>
                  <a:pt x="0" y="37579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pSp>
        <p:nvGrpSpPr>
          <p:cNvPr id="3" name="Group 3">
            <a:extLst>
              <a:ext uri="{FF2B5EF4-FFF2-40B4-BE49-F238E27FC236}">
                <a16:creationId xmlns:a16="http://schemas.microsoft.com/office/drawing/2014/main" id="{B9914849-DD04-C43D-84D1-94DA3F76588B}"/>
              </a:ext>
            </a:extLst>
          </p:cNvPr>
          <p:cNvGrpSpPr/>
          <p:nvPr/>
        </p:nvGrpSpPr>
        <p:grpSpPr>
          <a:xfrm>
            <a:off x="-519916" y="-755522"/>
            <a:ext cx="20556550" cy="12040595"/>
            <a:chOff x="0" y="0"/>
            <a:chExt cx="15764500" cy="9233746"/>
          </a:xfrm>
        </p:grpSpPr>
        <p:sp>
          <p:nvSpPr>
            <p:cNvPr id="4" name="Freeform 4">
              <a:extLst>
                <a:ext uri="{FF2B5EF4-FFF2-40B4-BE49-F238E27FC236}">
                  <a16:creationId xmlns:a16="http://schemas.microsoft.com/office/drawing/2014/main" id="{DB86FD26-6D91-D43D-1C6D-7A033401194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solidFill>
              <a:srgbClr val="6766B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5" name="TextBox 5">
              <a:extLst>
                <a:ext uri="{FF2B5EF4-FFF2-40B4-BE49-F238E27FC236}">
                  <a16:creationId xmlns:a16="http://schemas.microsoft.com/office/drawing/2014/main" id="{F591E401-0B47-217B-B51E-6C9D9C2D9FDE}"/>
                </a:ext>
              </a:extLst>
            </p:cNvPr>
            <p:cNvSpPr txBox="1"/>
            <p:nvPr/>
          </p:nvSpPr>
          <p:spPr>
            <a:xfrm>
              <a:off x="0" y="-28575"/>
              <a:ext cx="15764500" cy="9262321"/>
            </a:xfrm>
            <a:prstGeom prst="rect">
              <a:avLst/>
            </a:prstGeom>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E1841667-08AD-3597-1B99-E968372FE36A}"/>
              </a:ext>
            </a:extLst>
          </p:cNvPr>
          <p:cNvGrpSpPr/>
          <p:nvPr/>
        </p:nvGrpSpPr>
        <p:grpSpPr>
          <a:xfrm>
            <a:off x="-2143719" y="-1737066"/>
            <a:ext cx="22225824" cy="12776878"/>
            <a:chOff x="1565649" y="71043"/>
            <a:chExt cx="29634432" cy="17035837"/>
          </a:xfrm>
        </p:grpSpPr>
        <p:sp>
          <p:nvSpPr>
            <p:cNvPr id="7" name="Freeform 7">
              <a:extLst>
                <a:ext uri="{FF2B5EF4-FFF2-40B4-BE49-F238E27FC236}">
                  <a16:creationId xmlns:a16="http://schemas.microsoft.com/office/drawing/2014/main" id="{8485F428-656D-42DF-B7CE-E12219449C45}"/>
                </a:ext>
              </a:extLst>
            </p:cNvPr>
            <p:cNvSpPr/>
            <p:nvPr/>
          </p:nvSpPr>
          <p:spPr>
            <a:xfrm rot="20940360">
              <a:off x="17287497" y="71043"/>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4">
                <a:alphaModFix amt="17000"/>
              </a:blip>
              <a:stretch>
                <a:fillRect l="-6655" r="-665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8" name="Freeform 8">
              <a:extLst>
                <a:ext uri="{FF2B5EF4-FFF2-40B4-BE49-F238E27FC236}">
                  <a16:creationId xmlns:a16="http://schemas.microsoft.com/office/drawing/2014/main" id="{28B4BB9C-4E67-568A-A896-7EFA2D0BF48F}"/>
                </a:ext>
              </a:extLst>
            </p:cNvPr>
            <p:cNvSpPr/>
            <p:nvPr/>
          </p:nvSpPr>
          <p:spPr>
            <a:xfrm rot="20940360">
              <a:off x="1565649" y="1995339"/>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4">
                <a:alphaModFix amt="17000"/>
              </a:blip>
              <a:stretch>
                <a:fillRect l="-6655" r="-665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grpSp>
      <p:sp>
        <p:nvSpPr>
          <p:cNvPr id="15" name="TextBox 15">
            <a:extLst>
              <a:ext uri="{FF2B5EF4-FFF2-40B4-BE49-F238E27FC236}">
                <a16:creationId xmlns:a16="http://schemas.microsoft.com/office/drawing/2014/main" id="{BB5188FD-49D3-78C6-2C44-0E616B962924}"/>
              </a:ext>
            </a:extLst>
          </p:cNvPr>
          <p:cNvSpPr txBox="1"/>
          <p:nvPr/>
        </p:nvSpPr>
        <p:spPr>
          <a:xfrm>
            <a:off x="2061794" y="1757214"/>
            <a:ext cx="14164411" cy="3462486"/>
          </a:xfrm>
          <a:prstGeom prst="rect">
            <a:avLst/>
          </a:prstGeom>
        </p:spPr>
        <p:txBody>
          <a:bodyPr wrap="square"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rPr>
              <a:t>HOW TO RESOLVE WORKPLACE CONFLICTS ACROSS POWER DIVIDES</a:t>
            </a:r>
          </a:p>
        </p:txBody>
      </p:sp>
      <p:sp>
        <p:nvSpPr>
          <p:cNvPr id="16" name="TextBox 16">
            <a:extLst>
              <a:ext uri="{FF2B5EF4-FFF2-40B4-BE49-F238E27FC236}">
                <a16:creationId xmlns:a16="http://schemas.microsoft.com/office/drawing/2014/main" id="{C2DB5695-F1AF-431E-AAF4-91FC53652BBA}"/>
              </a:ext>
            </a:extLst>
          </p:cNvPr>
          <p:cNvSpPr txBox="1"/>
          <p:nvPr/>
        </p:nvSpPr>
        <p:spPr>
          <a:xfrm>
            <a:off x="2061794" y="5815884"/>
            <a:ext cx="16686787" cy="546816"/>
          </a:xfrm>
          <a:prstGeom prst="rect">
            <a:avLst/>
          </a:prstGeom>
        </p:spPr>
        <p:txBody>
          <a:bodyPr wrap="square" lIns="0" tIns="0" rIns="0" bIns="0" rtlCol="0" anchor="t">
            <a:spAutoFit/>
          </a:bodyPr>
          <a:lstStyle/>
          <a:p>
            <a:pPr marL="0" marR="0" lvl="0" indent="0" algn="l" defTabSz="914400" rtl="0" eaLnBrk="1" fontAlgn="auto" latinLnBrk="0" hangingPunct="1">
              <a:lnSpc>
                <a:spcPts val="345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Arial"/>
                <a:ea typeface="Arial"/>
                <a:cs typeface="Arial"/>
                <a:sym typeface="Arial"/>
              </a:rPr>
              <a:t>Practical Peace Solutions Session</a:t>
            </a:r>
          </a:p>
        </p:txBody>
      </p:sp>
      <p:sp>
        <p:nvSpPr>
          <p:cNvPr id="18" name="Rectangle 17">
            <a:extLst>
              <a:ext uri="{FF2B5EF4-FFF2-40B4-BE49-F238E27FC236}">
                <a16:creationId xmlns:a16="http://schemas.microsoft.com/office/drawing/2014/main" id="{A0D6A2C3-8978-3A3A-341F-1BDADC341254}"/>
              </a:ext>
            </a:extLst>
          </p:cNvPr>
          <p:cNvSpPr/>
          <p:nvPr/>
        </p:nvSpPr>
        <p:spPr>
          <a:xfrm>
            <a:off x="-519916" y="7931902"/>
            <a:ext cx="20556550" cy="33531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pic>
        <p:nvPicPr>
          <p:cNvPr id="10" name="Picture 9" descr="A logo with white text&#10;&#10;AI-generated content may be incorrect.">
            <a:extLst>
              <a:ext uri="{FF2B5EF4-FFF2-40B4-BE49-F238E27FC236}">
                <a16:creationId xmlns:a16="http://schemas.microsoft.com/office/drawing/2014/main" id="{B2ACED8B-12FB-BA38-5B4A-ABC8E3B9F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21" name="TextBox 20">
            <a:extLst>
              <a:ext uri="{FF2B5EF4-FFF2-40B4-BE49-F238E27FC236}">
                <a16:creationId xmlns:a16="http://schemas.microsoft.com/office/drawing/2014/main" id="{DEF08BD4-5E6A-CB76-8553-98E64DFDE991}"/>
              </a:ext>
            </a:extLst>
          </p:cNvPr>
          <p:cNvSpPr txBox="1"/>
          <p:nvPr/>
        </p:nvSpPr>
        <p:spPr>
          <a:xfrm>
            <a:off x="457200" y="9784080"/>
            <a:ext cx="411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 YYYY Peace Through Action ® USA</a:t>
            </a:r>
          </a:p>
        </p:txBody>
      </p:sp>
    </p:spTree>
    <p:extLst>
      <p:ext uri="{BB962C8B-B14F-4D97-AF65-F5344CB8AC3E}">
        <p14:creationId xmlns:p14="http://schemas.microsoft.com/office/powerpoint/2010/main" val="49927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CF38-073C-A40E-AB15-7471E4446B53}"/>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5F4F7550-C314-7D35-C680-51BAADBC32AC}"/>
              </a:ext>
            </a:extLst>
          </p:cNvPr>
          <p:cNvSpPr txBox="1"/>
          <p:nvPr/>
        </p:nvSpPr>
        <p:spPr>
          <a:xfrm>
            <a:off x="1638300" y="322064"/>
            <a:ext cx="14330809" cy="2154436"/>
          </a:xfrm>
          <a:prstGeom prst="rect">
            <a:avLst/>
          </a:prstGeom>
        </p:spPr>
        <p:txBody>
          <a:bodyPr lIns="0" tIns="0" rIns="0" bIns="0" rtlCol="0" anchor="t">
            <a:spAutoFit/>
          </a:bodyPr>
          <a:lstStyle/>
          <a:p>
            <a:pPr>
              <a:lnSpc>
                <a:spcPts val="8400"/>
              </a:lnSpc>
            </a:pPr>
            <a:r>
              <a:rPr lang="en-US" sz="9000" b="1" dirty="0">
                <a:solidFill>
                  <a:schemeClr val="bg1"/>
                </a:solidFill>
                <a:latin typeface="+mj-lt"/>
              </a:rPr>
              <a:t>Three Key Strategies Across Power Divides</a:t>
            </a:r>
          </a:p>
        </p:txBody>
      </p:sp>
      <p:sp>
        <p:nvSpPr>
          <p:cNvPr id="24" name="TextBox 5">
            <a:extLst>
              <a:ext uri="{FF2B5EF4-FFF2-40B4-BE49-F238E27FC236}">
                <a16:creationId xmlns:a16="http://schemas.microsoft.com/office/drawing/2014/main" id="{513C2710-815E-D8FB-9188-B57F367F2421}"/>
              </a:ext>
            </a:extLst>
          </p:cNvPr>
          <p:cNvSpPr txBox="1"/>
          <p:nvPr/>
        </p:nvSpPr>
        <p:spPr>
          <a:xfrm>
            <a:off x="1251855" y="1714500"/>
            <a:ext cx="15849600" cy="6879960"/>
          </a:xfrm>
          <a:prstGeom prst="rect">
            <a:avLst/>
          </a:prstGeom>
        </p:spPr>
        <p:txBody>
          <a:bodyPr wrap="square" lIns="0" tIns="0" rIns="0" bIns="0" rtlCol="0" anchor="t">
            <a:spAutoFit/>
          </a:bodyPr>
          <a:lstStyle/>
          <a:p>
            <a:pPr marL="345436" lvl="1">
              <a:lnSpc>
                <a:spcPts val="4479"/>
              </a:lnSpc>
            </a:pPr>
            <a:endParaRPr lang="en-US" sz="3400" dirty="0">
              <a:solidFill>
                <a:schemeClr val="bg1"/>
              </a:solidFill>
              <a:latin typeface="+mj-lt"/>
            </a:endParaRPr>
          </a:p>
          <a:p>
            <a:pPr marL="1088386" lvl="1" indent="-742950">
              <a:lnSpc>
                <a:spcPts val="4479"/>
              </a:lnSpc>
              <a:buFont typeface="+mj-lt"/>
              <a:buAutoNum type="arabicPeriod"/>
            </a:pPr>
            <a:r>
              <a:rPr lang="en-US" sz="3400" dirty="0">
                <a:solidFill>
                  <a:schemeClr val="bg1"/>
                </a:solidFill>
                <a:latin typeface="+mj-lt"/>
              </a:rPr>
              <a:t>Lead with Curiosity</a:t>
            </a:r>
          </a:p>
          <a:p>
            <a:pPr marL="1545586" lvl="2" indent="-742950">
              <a:lnSpc>
                <a:spcPts val="4479"/>
              </a:lnSpc>
              <a:buFont typeface="Arial" panose="020B0604020202020204" pitchFamily="34" charset="0"/>
              <a:buChar char="•"/>
            </a:pPr>
            <a:r>
              <a:rPr lang="en-US" sz="3400" dirty="0">
                <a:solidFill>
                  <a:schemeClr val="bg1"/>
                </a:solidFill>
                <a:latin typeface="+mj-lt"/>
              </a:rPr>
              <a:t>Ask a genuine question to lower defensiveness. </a:t>
            </a:r>
          </a:p>
          <a:p>
            <a:pPr marL="1545586" lvl="2" indent="-742950">
              <a:lnSpc>
                <a:spcPts val="4479"/>
              </a:lnSpc>
              <a:buFont typeface="Arial" panose="020B0604020202020204" pitchFamily="34" charset="0"/>
              <a:buChar char="•"/>
            </a:pPr>
            <a:r>
              <a:rPr lang="en-US" sz="3400" dirty="0">
                <a:solidFill>
                  <a:schemeClr val="bg1"/>
                </a:solidFill>
                <a:latin typeface="+mj-lt"/>
              </a:rPr>
              <a:t>Example: “Can you help me understand which deliverable is top priority today?”</a:t>
            </a:r>
          </a:p>
          <a:p>
            <a:pPr marL="1088386" lvl="1" indent="-742950">
              <a:lnSpc>
                <a:spcPts val="4479"/>
              </a:lnSpc>
              <a:buFont typeface="+mj-lt"/>
              <a:buAutoNum type="arabicPeriod"/>
            </a:pPr>
            <a:r>
              <a:rPr lang="en-US" sz="3400" dirty="0">
                <a:solidFill>
                  <a:schemeClr val="bg1"/>
                </a:solidFill>
                <a:latin typeface="+mj-lt"/>
              </a:rPr>
              <a:t>Name the Stakes</a:t>
            </a:r>
          </a:p>
          <a:p>
            <a:pPr marL="1545586" lvl="2" indent="-742950">
              <a:lnSpc>
                <a:spcPts val="4479"/>
              </a:lnSpc>
              <a:buFont typeface="Arial" panose="020B0604020202020204" pitchFamily="34" charset="0"/>
              <a:buChar char="•"/>
            </a:pPr>
            <a:r>
              <a:rPr lang="en-US" sz="3400" dirty="0">
                <a:solidFill>
                  <a:schemeClr val="bg1"/>
                </a:solidFill>
                <a:latin typeface="+mj-lt"/>
              </a:rPr>
              <a:t>Connect your concern to shared outcomes.</a:t>
            </a:r>
          </a:p>
          <a:p>
            <a:pPr marL="1545586" lvl="2" indent="-742950">
              <a:lnSpc>
                <a:spcPts val="4479"/>
              </a:lnSpc>
              <a:buFont typeface="Arial" panose="020B0604020202020204" pitchFamily="34" charset="0"/>
              <a:buChar char="•"/>
            </a:pPr>
            <a:r>
              <a:rPr lang="en-US" sz="3400" dirty="0">
                <a:solidFill>
                  <a:schemeClr val="bg1"/>
                </a:solidFill>
                <a:latin typeface="+mj-lt"/>
              </a:rPr>
              <a:t>Example: “If we rush, we risk errors that could affect the client relationship.”</a:t>
            </a:r>
          </a:p>
          <a:p>
            <a:pPr marL="1088386" lvl="1" indent="-742950">
              <a:lnSpc>
                <a:spcPts val="4479"/>
              </a:lnSpc>
              <a:buFont typeface="+mj-lt"/>
              <a:buAutoNum type="arabicPeriod"/>
            </a:pPr>
            <a:r>
              <a:rPr lang="en-US" sz="3400" dirty="0">
                <a:solidFill>
                  <a:schemeClr val="bg1"/>
                </a:solidFill>
                <a:latin typeface="+mj-lt"/>
              </a:rPr>
              <a:t>Offer a Yes-And Solution</a:t>
            </a:r>
          </a:p>
          <a:p>
            <a:pPr marL="1545586" lvl="2" indent="-742950">
              <a:lnSpc>
                <a:spcPts val="4479"/>
              </a:lnSpc>
              <a:buFont typeface="Arial" panose="020B0604020202020204" pitchFamily="34" charset="0"/>
              <a:buChar char="•"/>
            </a:pPr>
            <a:r>
              <a:rPr lang="en-US" sz="3400" dirty="0">
                <a:solidFill>
                  <a:schemeClr val="bg1"/>
                </a:solidFill>
                <a:latin typeface="+mj-lt"/>
              </a:rPr>
              <a:t>Pair agreement with a workable path forward. </a:t>
            </a:r>
          </a:p>
          <a:p>
            <a:pPr marL="1545586" lvl="2" indent="-742950">
              <a:lnSpc>
                <a:spcPts val="4479"/>
              </a:lnSpc>
              <a:buFont typeface="Arial" panose="020B0604020202020204" pitchFamily="34" charset="0"/>
              <a:buChar char="•"/>
            </a:pPr>
            <a:r>
              <a:rPr lang="en-US" sz="3400" dirty="0">
                <a:solidFill>
                  <a:schemeClr val="bg1"/>
                </a:solidFill>
                <a:latin typeface="+mj-lt"/>
              </a:rPr>
              <a:t>Examples: “Yes, I can prioritize this – and I’ll need to move X to next week. </a:t>
            </a:r>
          </a:p>
        </p:txBody>
      </p:sp>
      <p:sp>
        <p:nvSpPr>
          <p:cNvPr id="2" name="AutoShape 2">
            <a:extLst>
              <a:ext uri="{FF2B5EF4-FFF2-40B4-BE49-F238E27FC236}">
                <a16:creationId xmlns:a16="http://schemas.microsoft.com/office/drawing/2014/main" id="{D97CEE47-E051-C425-60A3-AEFC25C5703A}"/>
              </a:ext>
            </a:extLst>
          </p:cNvPr>
          <p:cNvSpPr/>
          <p:nvPr/>
        </p:nvSpPr>
        <p:spPr>
          <a:xfrm>
            <a:off x="0" y="0"/>
            <a:ext cx="406854" cy="10287000"/>
          </a:xfrm>
          <a:prstGeom prst="rect">
            <a:avLst/>
          </a:prstGeom>
          <a:solidFill>
            <a:srgbClr val="6766BE"/>
          </a:solidFill>
          <a:ln>
            <a:noFill/>
          </a:ln>
        </p:spPr>
        <p:txBody>
          <a:bodyPr/>
          <a:lstStyle/>
          <a:p>
            <a:endParaRPr lang="en-US" dirty="0"/>
          </a:p>
        </p:txBody>
      </p:sp>
      <p:sp>
        <p:nvSpPr>
          <p:cNvPr id="6" name="TextBox 5">
            <a:extLst>
              <a:ext uri="{FF2B5EF4-FFF2-40B4-BE49-F238E27FC236}">
                <a16:creationId xmlns:a16="http://schemas.microsoft.com/office/drawing/2014/main" id="{5B6DBEE4-2B01-C6A4-F813-C0178C9F1D81}"/>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
        <p:nvSpPr>
          <p:cNvPr id="8" name="Slide Number Placeholder 10">
            <a:extLst>
              <a:ext uri="{FF2B5EF4-FFF2-40B4-BE49-F238E27FC236}">
                <a16:creationId xmlns:a16="http://schemas.microsoft.com/office/drawing/2014/main" id="{C7F2F039-B715-0E86-D2FF-E17A78CE5B65}"/>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10</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401722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96DF-5BA7-2C4D-43F1-BAE62705F5B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55ED986-3DD7-2E03-D5A2-5B49F61C52CB}"/>
              </a:ext>
            </a:extLst>
          </p:cNvPr>
          <p:cNvGrpSpPr/>
          <p:nvPr/>
        </p:nvGrpSpPr>
        <p:grpSpPr>
          <a:xfrm>
            <a:off x="-519916" y="-755522"/>
            <a:ext cx="20556550" cy="12040595"/>
            <a:chOff x="0" y="0"/>
            <a:chExt cx="15764500" cy="9233746"/>
          </a:xfrm>
          <a:solidFill>
            <a:schemeClr val="accent4"/>
          </a:solidFill>
        </p:grpSpPr>
        <p:sp>
          <p:nvSpPr>
            <p:cNvPr id="4" name="Freeform 4">
              <a:extLst>
                <a:ext uri="{FF2B5EF4-FFF2-40B4-BE49-F238E27FC236}">
                  <a16:creationId xmlns:a16="http://schemas.microsoft.com/office/drawing/2014/main" id="{D3292009-94CD-4CE5-8BBA-3CBD7D5BD97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dirty="0"/>
            </a:p>
          </p:txBody>
        </p:sp>
        <p:sp>
          <p:nvSpPr>
            <p:cNvPr id="5" name="TextBox 5">
              <a:extLst>
                <a:ext uri="{FF2B5EF4-FFF2-40B4-BE49-F238E27FC236}">
                  <a16:creationId xmlns:a16="http://schemas.microsoft.com/office/drawing/2014/main" id="{4B82E38F-28D1-6F87-5E12-1A3F919BEEE4}"/>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884ED1C-7B20-33AA-C7C7-B2ECBAED47A8}"/>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82068C36-4CE6-D458-93C6-7E16521588FB}"/>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D518F490-3C66-92F7-266E-4F1581164C46}"/>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0DEA1DFE-1F36-FB4C-0BF1-32120C001E9F}"/>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rPr>
              <a:t>Guided Practice</a:t>
            </a:r>
          </a:p>
        </p:txBody>
      </p:sp>
      <p:pic>
        <p:nvPicPr>
          <p:cNvPr id="10" name="Picture 9" descr="A logo with white text&#10;&#10;AI-generated content may be incorrect.">
            <a:extLst>
              <a:ext uri="{FF2B5EF4-FFF2-40B4-BE49-F238E27FC236}">
                <a16:creationId xmlns:a16="http://schemas.microsoft.com/office/drawing/2014/main" id="{EAC13E02-4488-713B-9691-E2C5EF5A1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0B8B5553-A68D-C84D-A761-5B186489650D}"/>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YYYY Peace Through Action ® USA</a:t>
            </a:r>
          </a:p>
        </p:txBody>
      </p:sp>
      <p:sp>
        <p:nvSpPr>
          <p:cNvPr id="16" name="Slide Number Placeholder 10">
            <a:extLst>
              <a:ext uri="{FF2B5EF4-FFF2-40B4-BE49-F238E27FC236}">
                <a16:creationId xmlns:a16="http://schemas.microsoft.com/office/drawing/2014/main" id="{3EEAAC6C-0904-8548-B183-858407427F60}"/>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11</a:t>
            </a:fld>
            <a:endParaRPr lang="en-US" dirty="0">
              <a:solidFill>
                <a:schemeClr val="tx1"/>
              </a:solidFill>
              <a:latin typeface="+mj-lt"/>
            </a:endParaRPr>
          </a:p>
        </p:txBody>
      </p:sp>
    </p:spTree>
    <p:extLst>
      <p:ext uri="{BB962C8B-B14F-4D97-AF65-F5344CB8AC3E}">
        <p14:creationId xmlns:p14="http://schemas.microsoft.com/office/powerpoint/2010/main" val="23088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5E6D-596F-6A1B-D88F-3F233564457C}"/>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06E2DB83-0EA9-E46F-9CB0-389C94399AEB}"/>
              </a:ext>
            </a:extLst>
          </p:cNvPr>
          <p:cNvSpPr txBox="1"/>
          <p:nvPr/>
        </p:nvSpPr>
        <p:spPr>
          <a:xfrm>
            <a:off x="1638300" y="885825"/>
            <a:ext cx="14330809" cy="2154436"/>
          </a:xfrm>
          <a:prstGeom prst="rect">
            <a:avLst/>
          </a:prstGeom>
        </p:spPr>
        <p:txBody>
          <a:bodyPr lIns="0" tIns="0" rIns="0" bIns="0" rtlCol="0" anchor="t">
            <a:spAutoFit/>
          </a:bodyPr>
          <a:lstStyle/>
          <a:p>
            <a:pPr>
              <a:lnSpc>
                <a:spcPts val="8400"/>
              </a:lnSpc>
            </a:pPr>
            <a:r>
              <a:rPr lang="en-US" sz="9000" b="1" dirty="0">
                <a:solidFill>
                  <a:schemeClr val="bg1"/>
                </a:solidFill>
                <a:latin typeface="+mj-lt"/>
              </a:rPr>
              <a:t>Guided Practice: Role-Play</a:t>
            </a:r>
          </a:p>
        </p:txBody>
      </p:sp>
      <p:sp>
        <p:nvSpPr>
          <p:cNvPr id="24" name="TextBox 5">
            <a:extLst>
              <a:ext uri="{FF2B5EF4-FFF2-40B4-BE49-F238E27FC236}">
                <a16:creationId xmlns:a16="http://schemas.microsoft.com/office/drawing/2014/main" id="{D640D623-67FE-6FAB-328E-D1B339368EF9}"/>
              </a:ext>
            </a:extLst>
          </p:cNvPr>
          <p:cNvSpPr txBox="1"/>
          <p:nvPr/>
        </p:nvSpPr>
        <p:spPr>
          <a:xfrm>
            <a:off x="1251855" y="2918034"/>
            <a:ext cx="15849600" cy="1692066"/>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Scenario: Major deliverable assigned in 48 hours. </a:t>
            </a:r>
          </a:p>
          <a:p>
            <a:pPr marL="690871" lvl="1" indent="-345435">
              <a:lnSpc>
                <a:spcPts val="4479"/>
              </a:lnSpc>
              <a:buFont typeface="Arial"/>
              <a:buChar char="•"/>
            </a:pPr>
            <a:r>
              <a:rPr lang="en-US" sz="3600" dirty="0">
                <a:solidFill>
                  <a:schemeClr val="bg1"/>
                </a:solidFill>
                <a:latin typeface="+mj-lt"/>
              </a:rPr>
              <a:t>Use: Curiosity </a:t>
            </a:r>
            <a:r>
              <a:rPr lang="en-US" sz="3600" dirty="0">
                <a:solidFill>
                  <a:schemeClr val="bg1"/>
                </a:solidFill>
                <a:latin typeface="+mj-lt"/>
                <a:sym typeface="Wingdings" panose="05000000000000000000" pitchFamily="2" charset="2"/>
              </a:rPr>
              <a:t> Stakes  Yes-And</a:t>
            </a:r>
            <a:endParaRPr lang="en-US" sz="3600" dirty="0">
              <a:solidFill>
                <a:schemeClr val="bg1"/>
              </a:solidFill>
              <a:latin typeface="+mj-lt"/>
            </a:endParaRPr>
          </a:p>
        </p:txBody>
      </p:sp>
      <p:sp>
        <p:nvSpPr>
          <p:cNvPr id="2" name="AutoShape 2">
            <a:extLst>
              <a:ext uri="{FF2B5EF4-FFF2-40B4-BE49-F238E27FC236}">
                <a16:creationId xmlns:a16="http://schemas.microsoft.com/office/drawing/2014/main" id="{E5FB4B7B-AA06-B6DF-7E62-587EDE56D497}"/>
              </a:ext>
            </a:extLst>
          </p:cNvPr>
          <p:cNvSpPr/>
          <p:nvPr/>
        </p:nvSpPr>
        <p:spPr>
          <a:xfrm>
            <a:off x="0" y="0"/>
            <a:ext cx="406854" cy="10287000"/>
          </a:xfrm>
          <a:prstGeom prst="rect">
            <a:avLst/>
          </a:prstGeom>
          <a:solidFill>
            <a:srgbClr val="FF481E"/>
          </a:solidFill>
          <a:ln>
            <a:noFill/>
          </a:ln>
        </p:spPr>
        <p:txBody>
          <a:bodyPr/>
          <a:lstStyle/>
          <a:p>
            <a:endParaRPr lang="en-US" dirty="0"/>
          </a:p>
        </p:txBody>
      </p:sp>
      <p:sp>
        <p:nvSpPr>
          <p:cNvPr id="6" name="TextBox 5">
            <a:extLst>
              <a:ext uri="{FF2B5EF4-FFF2-40B4-BE49-F238E27FC236}">
                <a16:creationId xmlns:a16="http://schemas.microsoft.com/office/drawing/2014/main" id="{1DA50A25-9D1D-19D2-960F-D338322521DF}"/>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
        <p:nvSpPr>
          <p:cNvPr id="8" name="Slide Number Placeholder 10">
            <a:extLst>
              <a:ext uri="{FF2B5EF4-FFF2-40B4-BE49-F238E27FC236}">
                <a16:creationId xmlns:a16="http://schemas.microsoft.com/office/drawing/2014/main" id="{5F02D7F4-A5C9-A5C1-326B-672BE7D46014}"/>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12</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89847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8BE76-E40E-FFB0-053A-EE6782339E2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087B06A-F92C-B307-F633-56BEB95B72D2}"/>
              </a:ext>
            </a:extLst>
          </p:cNvPr>
          <p:cNvGrpSpPr/>
          <p:nvPr/>
        </p:nvGrpSpPr>
        <p:grpSpPr>
          <a:xfrm>
            <a:off x="-519916" y="-755522"/>
            <a:ext cx="20556550" cy="12040595"/>
            <a:chOff x="0" y="0"/>
            <a:chExt cx="15764500" cy="9233746"/>
          </a:xfrm>
          <a:solidFill>
            <a:schemeClr val="accent5"/>
          </a:solidFill>
        </p:grpSpPr>
        <p:sp>
          <p:nvSpPr>
            <p:cNvPr id="4" name="Freeform 4">
              <a:extLst>
                <a:ext uri="{FF2B5EF4-FFF2-40B4-BE49-F238E27FC236}">
                  <a16:creationId xmlns:a16="http://schemas.microsoft.com/office/drawing/2014/main" id="{CA29F110-5408-FD2E-2E64-5DF9F476A50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dirty="0"/>
            </a:p>
          </p:txBody>
        </p:sp>
        <p:sp>
          <p:nvSpPr>
            <p:cNvPr id="5" name="TextBox 5">
              <a:extLst>
                <a:ext uri="{FF2B5EF4-FFF2-40B4-BE49-F238E27FC236}">
                  <a16:creationId xmlns:a16="http://schemas.microsoft.com/office/drawing/2014/main" id="{82370AB0-4F20-513E-CA8F-5540EB912CE0}"/>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9C50AC03-D560-B0EE-BD09-CB973AEB6A7F}"/>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DC162D17-8D38-48C2-9E63-3D23DDADF763}"/>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C7F1E0AF-3F8E-973C-6B1E-CD5E255445A2}"/>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FF88F190-4CC6-B05A-5EA5-4674351749F3}"/>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lang="en-US" sz="9000" b="1" spc="-101" dirty="0">
                <a:solidFill>
                  <a:srgbClr val="221F1F"/>
                </a:solidFill>
                <a:latin typeface="Arial Bold"/>
                <a:ea typeface="Arial Bold"/>
                <a:cs typeface="Arial Bold"/>
                <a:sym typeface="Arial Bold"/>
              </a:rPr>
              <a:t>Applied Practice</a:t>
            </a:r>
            <a:endPar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endParaRPr>
          </a:p>
        </p:txBody>
      </p:sp>
      <p:pic>
        <p:nvPicPr>
          <p:cNvPr id="10" name="Picture 9" descr="A logo with white text&#10;&#10;AI-generated content may be incorrect.">
            <a:extLst>
              <a:ext uri="{FF2B5EF4-FFF2-40B4-BE49-F238E27FC236}">
                <a16:creationId xmlns:a16="http://schemas.microsoft.com/office/drawing/2014/main" id="{2C4890A0-DD5D-5B38-E94D-350CADF52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5FB0E0FE-D5E6-C280-80BE-754CC4DD44ED}"/>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YYYY Peace Through Action ® USA</a:t>
            </a:r>
          </a:p>
        </p:txBody>
      </p:sp>
      <p:sp>
        <p:nvSpPr>
          <p:cNvPr id="16" name="Slide Number Placeholder 10">
            <a:extLst>
              <a:ext uri="{FF2B5EF4-FFF2-40B4-BE49-F238E27FC236}">
                <a16:creationId xmlns:a16="http://schemas.microsoft.com/office/drawing/2014/main" id="{04D2869B-C3C2-112C-C47A-E2FA8D27A486}"/>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13</a:t>
            </a:fld>
            <a:endParaRPr lang="en-US" dirty="0">
              <a:solidFill>
                <a:schemeClr val="tx1"/>
              </a:solidFill>
              <a:latin typeface="+mj-lt"/>
            </a:endParaRPr>
          </a:p>
        </p:txBody>
      </p:sp>
    </p:spTree>
    <p:extLst>
      <p:ext uri="{BB962C8B-B14F-4D97-AF65-F5344CB8AC3E}">
        <p14:creationId xmlns:p14="http://schemas.microsoft.com/office/powerpoint/2010/main" val="243100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A742F-3BA3-8752-2DC7-007A421197B9}"/>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DBF4676B-3266-EFEF-4779-C72DD47498D7}"/>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Applied Practice</a:t>
            </a:r>
          </a:p>
        </p:txBody>
      </p:sp>
      <p:sp>
        <p:nvSpPr>
          <p:cNvPr id="24" name="TextBox 5">
            <a:extLst>
              <a:ext uri="{FF2B5EF4-FFF2-40B4-BE49-F238E27FC236}">
                <a16:creationId xmlns:a16="http://schemas.microsoft.com/office/drawing/2014/main" id="{17DAABE8-CEE1-C94F-9908-D6112CB8EAFD}"/>
              </a:ext>
            </a:extLst>
          </p:cNvPr>
          <p:cNvSpPr txBox="1"/>
          <p:nvPr/>
        </p:nvSpPr>
        <p:spPr>
          <a:xfrm>
            <a:off x="1251855" y="1971115"/>
            <a:ext cx="15849600" cy="2846228"/>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Small Groups of 4 - 5 people</a:t>
            </a:r>
          </a:p>
          <a:p>
            <a:pPr marL="690871" lvl="1" indent="-345435">
              <a:lnSpc>
                <a:spcPts val="4479"/>
              </a:lnSpc>
              <a:buFont typeface="Arial"/>
              <a:buChar char="•"/>
            </a:pPr>
            <a:r>
              <a:rPr lang="en-US" sz="3600" dirty="0">
                <a:solidFill>
                  <a:schemeClr val="bg1"/>
                </a:solidFill>
                <a:latin typeface="+mj-lt"/>
              </a:rPr>
              <a:t>Scenario: Concern was dismissed before as “complaining”</a:t>
            </a:r>
          </a:p>
          <a:p>
            <a:pPr marL="690871" lvl="1" indent="-345435">
              <a:lnSpc>
                <a:spcPts val="4479"/>
              </a:lnSpc>
              <a:buFont typeface="Arial"/>
              <a:buChar char="•"/>
            </a:pPr>
            <a:r>
              <a:rPr lang="en-US" sz="3600" dirty="0">
                <a:solidFill>
                  <a:schemeClr val="bg1"/>
                </a:solidFill>
                <a:latin typeface="+mj-lt"/>
              </a:rPr>
              <a:t>Employee uses: Curiosity </a:t>
            </a:r>
            <a:r>
              <a:rPr lang="en-US" sz="3600" dirty="0">
                <a:solidFill>
                  <a:schemeClr val="bg1"/>
                </a:solidFill>
                <a:latin typeface="+mj-lt"/>
                <a:sym typeface="Wingdings" panose="05000000000000000000" pitchFamily="2" charset="2"/>
              </a:rPr>
              <a:t> Stakes  Yes-And</a:t>
            </a:r>
          </a:p>
          <a:p>
            <a:pPr marL="690871" lvl="1" indent="-345435">
              <a:lnSpc>
                <a:spcPts val="4479"/>
              </a:lnSpc>
              <a:buFont typeface="Arial"/>
              <a:buChar char="•"/>
            </a:pPr>
            <a:r>
              <a:rPr lang="en-US" sz="3600" dirty="0">
                <a:solidFill>
                  <a:schemeClr val="bg1"/>
                </a:solidFill>
                <a:latin typeface="+mj-lt"/>
                <a:sym typeface="Wingdings" panose="05000000000000000000" pitchFamily="2" charset="2"/>
              </a:rPr>
              <a:t>Observers write down or note phrases that lowered defensiveness</a:t>
            </a:r>
            <a:r>
              <a:rPr lang="en-US" sz="3600" dirty="0">
                <a:solidFill>
                  <a:schemeClr val="bg1"/>
                </a:solidFill>
                <a:latin typeface="+mj-lt"/>
              </a:rPr>
              <a:t> </a:t>
            </a:r>
          </a:p>
        </p:txBody>
      </p:sp>
      <p:sp>
        <p:nvSpPr>
          <p:cNvPr id="2" name="AutoShape 2">
            <a:extLst>
              <a:ext uri="{FF2B5EF4-FFF2-40B4-BE49-F238E27FC236}">
                <a16:creationId xmlns:a16="http://schemas.microsoft.com/office/drawing/2014/main" id="{B4F5AA6C-37BA-9F45-EC23-F78AEAF9846D}"/>
              </a:ext>
            </a:extLst>
          </p:cNvPr>
          <p:cNvSpPr/>
          <p:nvPr/>
        </p:nvSpPr>
        <p:spPr>
          <a:xfrm>
            <a:off x="0" y="0"/>
            <a:ext cx="406854" cy="10287000"/>
          </a:xfrm>
          <a:prstGeom prst="rect">
            <a:avLst/>
          </a:prstGeom>
          <a:solidFill>
            <a:schemeClr val="accent5"/>
          </a:solidFill>
          <a:ln>
            <a:solidFill>
              <a:schemeClr val="accent5"/>
            </a:solidFill>
          </a:ln>
        </p:spPr>
        <p:txBody>
          <a:bodyPr/>
          <a:lstStyle/>
          <a:p>
            <a:endParaRPr lang="en-US" dirty="0"/>
          </a:p>
        </p:txBody>
      </p:sp>
      <p:sp>
        <p:nvSpPr>
          <p:cNvPr id="6" name="TextBox 5">
            <a:extLst>
              <a:ext uri="{FF2B5EF4-FFF2-40B4-BE49-F238E27FC236}">
                <a16:creationId xmlns:a16="http://schemas.microsoft.com/office/drawing/2014/main" id="{417733C4-816D-DB67-46C1-DDC1EFC52B36}"/>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
        <p:nvSpPr>
          <p:cNvPr id="8" name="Slide Number Placeholder 10">
            <a:extLst>
              <a:ext uri="{FF2B5EF4-FFF2-40B4-BE49-F238E27FC236}">
                <a16:creationId xmlns:a16="http://schemas.microsoft.com/office/drawing/2014/main" id="{2F1A0776-AB7D-C459-8B7A-04024A64BEFD}"/>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14</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89045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F57E-B1E5-CB07-6A10-B087B79AC74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0608539-C889-21EB-85E2-C1111025F83D}"/>
              </a:ext>
            </a:extLst>
          </p:cNvPr>
          <p:cNvGrpSpPr/>
          <p:nvPr/>
        </p:nvGrpSpPr>
        <p:grpSpPr>
          <a:xfrm>
            <a:off x="-519916" y="-755522"/>
            <a:ext cx="20556550" cy="12040595"/>
            <a:chOff x="0" y="0"/>
            <a:chExt cx="15764500" cy="9233746"/>
          </a:xfrm>
          <a:solidFill>
            <a:schemeClr val="accent3"/>
          </a:solidFill>
        </p:grpSpPr>
        <p:sp>
          <p:nvSpPr>
            <p:cNvPr id="4" name="Freeform 4">
              <a:extLst>
                <a:ext uri="{FF2B5EF4-FFF2-40B4-BE49-F238E27FC236}">
                  <a16:creationId xmlns:a16="http://schemas.microsoft.com/office/drawing/2014/main" id="{B14F0A79-DA17-2B33-4B0C-749A8610858B}"/>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dirty="0"/>
            </a:p>
          </p:txBody>
        </p:sp>
        <p:sp>
          <p:nvSpPr>
            <p:cNvPr id="5" name="TextBox 5">
              <a:extLst>
                <a:ext uri="{FF2B5EF4-FFF2-40B4-BE49-F238E27FC236}">
                  <a16:creationId xmlns:a16="http://schemas.microsoft.com/office/drawing/2014/main" id="{63F550FF-6C70-1E82-1A9B-D84686AC65EF}"/>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C6D614E3-62FF-C1AF-254F-572285F8C694}"/>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2F81904B-C69F-6203-6DB3-75CAC98A2139}"/>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ECFD2FA3-443B-13AE-F436-E0085ABC1D77}"/>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046F4BC7-5BC6-4EB8-BE97-94BCC9F26D0F}"/>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rPr>
              <a:t>Reflection</a:t>
            </a:r>
          </a:p>
        </p:txBody>
      </p:sp>
      <p:pic>
        <p:nvPicPr>
          <p:cNvPr id="10" name="Picture 9" descr="A logo with white text&#10;&#10;AI-generated content may be incorrect.">
            <a:extLst>
              <a:ext uri="{FF2B5EF4-FFF2-40B4-BE49-F238E27FC236}">
                <a16:creationId xmlns:a16="http://schemas.microsoft.com/office/drawing/2014/main" id="{047F1727-616F-98E6-FCED-96B4099209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19028C6A-C66E-4B4A-212D-5C08DEC12A87}"/>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YYYY Peace Through Action ® USA</a:t>
            </a:r>
          </a:p>
        </p:txBody>
      </p:sp>
      <p:sp>
        <p:nvSpPr>
          <p:cNvPr id="16" name="Slide Number Placeholder 10">
            <a:extLst>
              <a:ext uri="{FF2B5EF4-FFF2-40B4-BE49-F238E27FC236}">
                <a16:creationId xmlns:a16="http://schemas.microsoft.com/office/drawing/2014/main" id="{050A08E3-9C66-C45F-76A6-5B2D7B14B0E7}"/>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15</a:t>
            </a:fld>
            <a:endParaRPr lang="en-US" dirty="0">
              <a:solidFill>
                <a:schemeClr val="tx1"/>
              </a:solidFill>
              <a:latin typeface="+mj-lt"/>
            </a:endParaRPr>
          </a:p>
        </p:txBody>
      </p:sp>
    </p:spTree>
    <p:extLst>
      <p:ext uri="{BB962C8B-B14F-4D97-AF65-F5344CB8AC3E}">
        <p14:creationId xmlns:p14="http://schemas.microsoft.com/office/powerpoint/2010/main" val="150192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824E9-57A6-8898-090D-1954A1425F7A}"/>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F3C44172-BD20-096B-7CCE-C9B221539051}"/>
              </a:ext>
            </a:extLst>
          </p:cNvPr>
          <p:cNvSpPr txBox="1"/>
          <p:nvPr/>
        </p:nvSpPr>
        <p:spPr>
          <a:xfrm>
            <a:off x="1638300" y="885825"/>
            <a:ext cx="14330809" cy="2154436"/>
          </a:xfrm>
          <a:prstGeom prst="rect">
            <a:avLst/>
          </a:prstGeom>
        </p:spPr>
        <p:txBody>
          <a:bodyPr lIns="0" tIns="0" rIns="0" bIns="0" rtlCol="0" anchor="t">
            <a:spAutoFit/>
          </a:bodyPr>
          <a:lstStyle/>
          <a:p>
            <a:pPr>
              <a:lnSpc>
                <a:spcPts val="8400"/>
              </a:lnSpc>
            </a:pPr>
            <a:r>
              <a:rPr lang="en-US" sz="9000" b="1" dirty="0">
                <a:solidFill>
                  <a:schemeClr val="bg1"/>
                </a:solidFill>
                <a:latin typeface="+mj-lt"/>
              </a:rPr>
              <a:t>Reflection – “One Word” Round</a:t>
            </a:r>
          </a:p>
        </p:txBody>
      </p:sp>
      <p:sp>
        <p:nvSpPr>
          <p:cNvPr id="24" name="TextBox 5">
            <a:extLst>
              <a:ext uri="{FF2B5EF4-FFF2-40B4-BE49-F238E27FC236}">
                <a16:creationId xmlns:a16="http://schemas.microsoft.com/office/drawing/2014/main" id="{D563AE17-998C-298F-862D-3F9420FEA467}"/>
              </a:ext>
            </a:extLst>
          </p:cNvPr>
          <p:cNvSpPr txBox="1"/>
          <p:nvPr/>
        </p:nvSpPr>
        <p:spPr>
          <a:xfrm>
            <a:off x="1251855" y="2809315"/>
            <a:ext cx="15849600" cy="1114985"/>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Share one word that captures your takeaway. </a:t>
            </a:r>
          </a:p>
        </p:txBody>
      </p:sp>
      <p:sp>
        <p:nvSpPr>
          <p:cNvPr id="2" name="AutoShape 2">
            <a:extLst>
              <a:ext uri="{FF2B5EF4-FFF2-40B4-BE49-F238E27FC236}">
                <a16:creationId xmlns:a16="http://schemas.microsoft.com/office/drawing/2014/main" id="{4395B044-B4A4-917C-A68A-C1D85FE6AB25}"/>
              </a:ext>
            </a:extLst>
          </p:cNvPr>
          <p:cNvSpPr/>
          <p:nvPr/>
        </p:nvSpPr>
        <p:spPr>
          <a:xfrm>
            <a:off x="0" y="0"/>
            <a:ext cx="406854" cy="10287000"/>
          </a:xfrm>
          <a:prstGeom prst="rect">
            <a:avLst/>
          </a:prstGeom>
          <a:solidFill>
            <a:srgbClr val="FFCD4D"/>
          </a:solidFill>
          <a:ln>
            <a:noFill/>
          </a:ln>
        </p:spPr>
        <p:txBody>
          <a:bodyPr/>
          <a:lstStyle/>
          <a:p>
            <a:endParaRPr lang="en-US" dirty="0"/>
          </a:p>
        </p:txBody>
      </p:sp>
      <p:sp>
        <p:nvSpPr>
          <p:cNvPr id="6" name="TextBox 5">
            <a:extLst>
              <a:ext uri="{FF2B5EF4-FFF2-40B4-BE49-F238E27FC236}">
                <a16:creationId xmlns:a16="http://schemas.microsoft.com/office/drawing/2014/main" id="{94E88DE3-A3A5-C463-5B2C-0BC1A0E0F5CD}"/>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
        <p:nvSpPr>
          <p:cNvPr id="8" name="Slide Number Placeholder 10">
            <a:extLst>
              <a:ext uri="{FF2B5EF4-FFF2-40B4-BE49-F238E27FC236}">
                <a16:creationId xmlns:a16="http://schemas.microsoft.com/office/drawing/2014/main" id="{F812C6C2-174B-298C-2F31-F59D38035340}"/>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16</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91940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DE167-B5EF-728E-698B-D6BB072DDAA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4B17CFE-B4C3-682D-CFEC-B1244A40C8CB}"/>
              </a:ext>
            </a:extLst>
          </p:cNvPr>
          <p:cNvGrpSpPr/>
          <p:nvPr/>
        </p:nvGrpSpPr>
        <p:grpSpPr>
          <a:xfrm>
            <a:off x="-519916" y="-755522"/>
            <a:ext cx="20556550" cy="12040595"/>
            <a:chOff x="0" y="0"/>
            <a:chExt cx="15764500" cy="9233746"/>
          </a:xfrm>
          <a:solidFill>
            <a:schemeClr val="accent2"/>
          </a:solidFill>
        </p:grpSpPr>
        <p:sp>
          <p:nvSpPr>
            <p:cNvPr id="4" name="Freeform 4">
              <a:extLst>
                <a:ext uri="{FF2B5EF4-FFF2-40B4-BE49-F238E27FC236}">
                  <a16:creationId xmlns:a16="http://schemas.microsoft.com/office/drawing/2014/main" id="{594D810E-A038-CFE7-1CDD-B67B8167F71B}"/>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dirty="0"/>
            </a:p>
          </p:txBody>
        </p:sp>
        <p:sp>
          <p:nvSpPr>
            <p:cNvPr id="5" name="TextBox 5">
              <a:extLst>
                <a:ext uri="{FF2B5EF4-FFF2-40B4-BE49-F238E27FC236}">
                  <a16:creationId xmlns:a16="http://schemas.microsoft.com/office/drawing/2014/main" id="{76DF54CD-2202-9191-D9E4-E31E5802B34D}"/>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C83EA840-E455-A7DC-C5C7-050A568EF780}"/>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B9B45B1A-1019-9FBD-D2FE-96CA0E8910EA}"/>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112BF080-B6BF-F33B-3588-907A1D499EE8}"/>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8D58141A-9F97-96BA-F34B-612EC0124600}"/>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rPr>
              <a:t>Call to Action</a:t>
            </a:r>
          </a:p>
        </p:txBody>
      </p:sp>
      <p:pic>
        <p:nvPicPr>
          <p:cNvPr id="13" name="Picture 12" descr="A logo with white text&#10;&#10;AI-generated content may be incorrect.">
            <a:extLst>
              <a:ext uri="{FF2B5EF4-FFF2-40B4-BE49-F238E27FC236}">
                <a16:creationId xmlns:a16="http://schemas.microsoft.com/office/drawing/2014/main" id="{35CDC2D5-039D-217C-116D-3458BBE08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4" name="TextBox 13">
            <a:extLst>
              <a:ext uri="{FF2B5EF4-FFF2-40B4-BE49-F238E27FC236}">
                <a16:creationId xmlns:a16="http://schemas.microsoft.com/office/drawing/2014/main" id="{63B5352D-B47B-D25B-73C1-D483EBDAFA44}"/>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YYYY Peace Through Action ® USA</a:t>
            </a:r>
          </a:p>
        </p:txBody>
      </p:sp>
      <p:sp>
        <p:nvSpPr>
          <p:cNvPr id="17" name="Slide Number Placeholder 10">
            <a:extLst>
              <a:ext uri="{FF2B5EF4-FFF2-40B4-BE49-F238E27FC236}">
                <a16:creationId xmlns:a16="http://schemas.microsoft.com/office/drawing/2014/main" id="{71C05458-A735-4C1C-3085-EB7778F4F433}"/>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17</a:t>
            </a:fld>
            <a:endParaRPr lang="en-US" dirty="0">
              <a:solidFill>
                <a:schemeClr val="tx1"/>
              </a:solidFill>
              <a:latin typeface="+mj-lt"/>
            </a:endParaRPr>
          </a:p>
        </p:txBody>
      </p:sp>
    </p:spTree>
    <p:extLst>
      <p:ext uri="{BB962C8B-B14F-4D97-AF65-F5344CB8AC3E}">
        <p14:creationId xmlns:p14="http://schemas.microsoft.com/office/powerpoint/2010/main" val="41952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C1D8-94C2-C8A3-AE96-E1C354675F37}"/>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67A83C06-54A4-42C2-29A9-ECEB49532354}"/>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Key Takeaways</a:t>
            </a:r>
          </a:p>
        </p:txBody>
      </p:sp>
      <p:sp>
        <p:nvSpPr>
          <p:cNvPr id="24" name="TextBox 5">
            <a:extLst>
              <a:ext uri="{FF2B5EF4-FFF2-40B4-BE49-F238E27FC236}">
                <a16:creationId xmlns:a16="http://schemas.microsoft.com/office/drawing/2014/main" id="{E244286C-964E-8E8D-1F78-0C7976A687F9}"/>
              </a:ext>
            </a:extLst>
          </p:cNvPr>
          <p:cNvSpPr txBox="1"/>
          <p:nvPr/>
        </p:nvSpPr>
        <p:spPr>
          <a:xfrm>
            <a:off x="1251855" y="1638300"/>
            <a:ext cx="15849600" cy="2269147"/>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Power divides don’t have to harm relationships. </a:t>
            </a:r>
          </a:p>
          <a:p>
            <a:pPr marL="690871" lvl="1" indent="-345435">
              <a:lnSpc>
                <a:spcPts val="4479"/>
              </a:lnSpc>
              <a:buFont typeface="Arial"/>
              <a:buChar char="•"/>
            </a:pPr>
            <a:r>
              <a:rPr lang="en-US" sz="3600" dirty="0">
                <a:solidFill>
                  <a:schemeClr val="bg1"/>
                </a:solidFill>
                <a:latin typeface="+mj-lt"/>
              </a:rPr>
              <a:t>Curiosity, Stakes, and Yes-And strengthen communication.</a:t>
            </a:r>
          </a:p>
          <a:p>
            <a:pPr marL="690871" lvl="1" indent="-345435">
              <a:lnSpc>
                <a:spcPts val="4479"/>
              </a:lnSpc>
              <a:buFont typeface="Arial"/>
              <a:buChar char="•"/>
            </a:pPr>
            <a:r>
              <a:rPr lang="en-US" sz="3600" dirty="0">
                <a:solidFill>
                  <a:schemeClr val="bg1"/>
                </a:solidFill>
                <a:latin typeface="+mj-lt"/>
              </a:rPr>
              <a:t>Confidence grows with practice.</a:t>
            </a:r>
          </a:p>
        </p:txBody>
      </p:sp>
      <p:sp>
        <p:nvSpPr>
          <p:cNvPr id="2" name="AutoShape 2">
            <a:extLst>
              <a:ext uri="{FF2B5EF4-FFF2-40B4-BE49-F238E27FC236}">
                <a16:creationId xmlns:a16="http://schemas.microsoft.com/office/drawing/2014/main" id="{22860459-A903-6CC2-92EA-23CF564DE4A1}"/>
              </a:ext>
            </a:extLst>
          </p:cNvPr>
          <p:cNvSpPr/>
          <p:nvPr/>
        </p:nvSpPr>
        <p:spPr>
          <a:xfrm>
            <a:off x="0" y="0"/>
            <a:ext cx="406854" cy="10287000"/>
          </a:xfrm>
          <a:prstGeom prst="rect">
            <a:avLst/>
          </a:prstGeom>
          <a:solidFill>
            <a:schemeClr val="accent2"/>
          </a:solidFill>
          <a:ln>
            <a:solidFill>
              <a:schemeClr val="accent2"/>
            </a:solidFill>
          </a:ln>
        </p:spPr>
        <p:txBody>
          <a:bodyPr/>
          <a:lstStyle/>
          <a:p>
            <a:endParaRPr lang="en-US" dirty="0"/>
          </a:p>
        </p:txBody>
      </p:sp>
      <p:sp>
        <p:nvSpPr>
          <p:cNvPr id="6" name="TextBox 5">
            <a:extLst>
              <a:ext uri="{FF2B5EF4-FFF2-40B4-BE49-F238E27FC236}">
                <a16:creationId xmlns:a16="http://schemas.microsoft.com/office/drawing/2014/main" id="{E206D751-F137-FD60-7EF4-E90825E0D51C}"/>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
        <p:nvSpPr>
          <p:cNvPr id="8" name="Slide Number Placeholder 10">
            <a:extLst>
              <a:ext uri="{FF2B5EF4-FFF2-40B4-BE49-F238E27FC236}">
                <a16:creationId xmlns:a16="http://schemas.microsoft.com/office/drawing/2014/main" id="{0441F5C8-E19C-8750-7916-2E1FD0FFE800}"/>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18</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75306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C1FF-AA83-1CA9-919D-B6903D06F10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ECE61769-7CF8-EAF6-F9FA-680869C6D2D2}"/>
              </a:ext>
            </a:extLst>
          </p:cNvPr>
          <p:cNvSpPr txBox="1"/>
          <p:nvPr/>
        </p:nvSpPr>
        <p:spPr>
          <a:xfrm>
            <a:off x="1943100" y="2671372"/>
            <a:ext cx="53721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Complete</a:t>
            </a:r>
          </a:p>
        </p:txBody>
      </p:sp>
      <p:sp>
        <p:nvSpPr>
          <p:cNvPr id="18" name="Slide Number Placeholder 10">
            <a:extLst>
              <a:ext uri="{FF2B5EF4-FFF2-40B4-BE49-F238E27FC236}">
                <a16:creationId xmlns:a16="http://schemas.microsoft.com/office/drawing/2014/main" id="{BCDF7F31-28FC-50C9-450E-888384F38889}"/>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19</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990C43DB-B0B2-9A94-3756-8D711B95CB0F}"/>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3A7EAC57-B0CA-89A3-45F1-1726D438471D}"/>
                </a:ext>
              </a:extLst>
            </p:cNvPr>
            <p:cNvSpPr/>
            <p:nvPr/>
          </p:nvSpPr>
          <p:spPr>
            <a:xfrm>
              <a:off x="0" y="1818447"/>
              <a:ext cx="406854" cy="1714500"/>
            </a:xfrm>
            <a:prstGeom prst="rect">
              <a:avLst/>
            </a:prstGeom>
            <a:solidFill>
              <a:srgbClr val="FFCD4D"/>
            </a:solidFill>
          </p:spPr>
          <p:txBody>
            <a:bodyPr/>
            <a:lstStyle/>
            <a:p>
              <a:endParaRPr lang="en-US" dirty="0"/>
            </a:p>
          </p:txBody>
        </p:sp>
        <p:sp>
          <p:nvSpPr>
            <p:cNvPr id="4" name="AutoShape 2">
              <a:extLst>
                <a:ext uri="{FF2B5EF4-FFF2-40B4-BE49-F238E27FC236}">
                  <a16:creationId xmlns:a16="http://schemas.microsoft.com/office/drawing/2014/main" id="{07D97F98-0B07-A25E-BBD3-75BF7D9B3E71}"/>
                </a:ext>
              </a:extLst>
            </p:cNvPr>
            <p:cNvSpPr/>
            <p:nvPr/>
          </p:nvSpPr>
          <p:spPr>
            <a:xfrm>
              <a:off x="0" y="3524078"/>
              <a:ext cx="406854" cy="1714500"/>
            </a:xfrm>
            <a:prstGeom prst="rect">
              <a:avLst/>
            </a:prstGeom>
            <a:solidFill>
              <a:srgbClr val="FF800E"/>
            </a:solidFill>
          </p:spPr>
          <p:txBody>
            <a:bodyPr/>
            <a:lstStyle/>
            <a:p>
              <a:endParaRPr lang="en-US" dirty="0"/>
            </a:p>
          </p:txBody>
        </p:sp>
        <p:sp>
          <p:nvSpPr>
            <p:cNvPr id="8" name="AutoShape 2">
              <a:extLst>
                <a:ext uri="{FF2B5EF4-FFF2-40B4-BE49-F238E27FC236}">
                  <a16:creationId xmlns:a16="http://schemas.microsoft.com/office/drawing/2014/main" id="{7A543718-DB60-6243-AA0D-9C680A7ABC94}"/>
                </a:ext>
              </a:extLst>
            </p:cNvPr>
            <p:cNvSpPr/>
            <p:nvPr/>
          </p:nvSpPr>
          <p:spPr>
            <a:xfrm>
              <a:off x="0" y="8572500"/>
              <a:ext cx="406854" cy="1714500"/>
            </a:xfrm>
            <a:prstGeom prst="rect">
              <a:avLst/>
            </a:prstGeom>
            <a:solidFill>
              <a:srgbClr val="00B3EB"/>
            </a:solidFill>
          </p:spPr>
          <p:txBody>
            <a:bodyPr/>
            <a:lstStyle/>
            <a:p>
              <a:endParaRPr lang="en-US" dirty="0"/>
            </a:p>
          </p:txBody>
        </p:sp>
        <p:sp>
          <p:nvSpPr>
            <p:cNvPr id="9" name="AutoShape 2">
              <a:extLst>
                <a:ext uri="{FF2B5EF4-FFF2-40B4-BE49-F238E27FC236}">
                  <a16:creationId xmlns:a16="http://schemas.microsoft.com/office/drawing/2014/main" id="{664656A2-E676-4C4A-C838-80821354ADB7}"/>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0" name="AutoShape 2">
              <a:extLst>
                <a:ext uri="{FF2B5EF4-FFF2-40B4-BE49-F238E27FC236}">
                  <a16:creationId xmlns:a16="http://schemas.microsoft.com/office/drawing/2014/main" id="{174EF0F9-8186-EE3B-C359-D53CDFD49E6D}"/>
                </a:ext>
              </a:extLst>
            </p:cNvPr>
            <p:cNvSpPr/>
            <p:nvPr/>
          </p:nvSpPr>
          <p:spPr>
            <a:xfrm>
              <a:off x="0" y="95078"/>
              <a:ext cx="406854" cy="1714500"/>
            </a:xfrm>
            <a:prstGeom prst="rect">
              <a:avLst/>
            </a:prstGeom>
            <a:solidFill>
              <a:srgbClr val="28B473"/>
            </a:solidFill>
          </p:spPr>
          <p:txBody>
            <a:bodyPr/>
            <a:lstStyle/>
            <a:p>
              <a:endParaRPr lang="en-US" dirty="0"/>
            </a:p>
          </p:txBody>
        </p:sp>
        <p:sp>
          <p:nvSpPr>
            <p:cNvPr id="19" name="AutoShape 2">
              <a:extLst>
                <a:ext uri="{FF2B5EF4-FFF2-40B4-BE49-F238E27FC236}">
                  <a16:creationId xmlns:a16="http://schemas.microsoft.com/office/drawing/2014/main" id="{8C34B578-DCE8-319B-CBB8-9AF5CAEA2408}"/>
                </a:ext>
              </a:extLst>
            </p:cNvPr>
            <p:cNvSpPr/>
            <p:nvPr/>
          </p:nvSpPr>
          <p:spPr>
            <a:xfrm>
              <a:off x="0" y="6858000"/>
              <a:ext cx="406854" cy="1714500"/>
            </a:xfrm>
            <a:prstGeom prst="rect">
              <a:avLst/>
            </a:prstGeom>
            <a:solidFill>
              <a:srgbClr val="6766BE"/>
            </a:solidFill>
          </p:spPr>
          <p:txBody>
            <a:bodyPr/>
            <a:lstStyle/>
            <a:p>
              <a:endParaRPr lang="en-US" dirty="0"/>
            </a:p>
          </p:txBody>
        </p:sp>
      </p:grpSp>
      <p:sp>
        <p:nvSpPr>
          <p:cNvPr id="5" name="TextBox 6">
            <a:extLst>
              <a:ext uri="{FF2B5EF4-FFF2-40B4-BE49-F238E27FC236}">
                <a16:creationId xmlns:a16="http://schemas.microsoft.com/office/drawing/2014/main" id="{54C4CEA7-7379-6F45-D3F0-993738FFA318}"/>
              </a:ext>
            </a:extLst>
          </p:cNvPr>
          <p:cNvSpPr txBox="1"/>
          <p:nvPr/>
        </p:nvSpPr>
        <p:spPr>
          <a:xfrm>
            <a:off x="1943100" y="3805656"/>
            <a:ext cx="5905500" cy="2154436"/>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Tell us what you learned from this session. Please complete this short survey.</a:t>
            </a:r>
          </a:p>
        </p:txBody>
      </p:sp>
      <p:sp>
        <p:nvSpPr>
          <p:cNvPr id="14" name="TextBox 13">
            <a:extLst>
              <a:ext uri="{FF2B5EF4-FFF2-40B4-BE49-F238E27FC236}">
                <a16:creationId xmlns:a16="http://schemas.microsoft.com/office/drawing/2014/main" id="{F0BE3F1B-CCB8-694F-DDDD-F04CBA67C20A}"/>
              </a:ext>
            </a:extLst>
          </p:cNvPr>
          <p:cNvSpPr txBox="1"/>
          <p:nvPr/>
        </p:nvSpPr>
        <p:spPr>
          <a:xfrm>
            <a:off x="6858000" y="7541896"/>
            <a:ext cx="9144000" cy="707886"/>
          </a:xfrm>
          <a:prstGeom prst="rect">
            <a:avLst/>
          </a:prstGeom>
          <a:noFill/>
        </p:spPr>
        <p:txBody>
          <a:bodyPr wrap="square">
            <a:spAutoFit/>
          </a:bodyPr>
          <a:lstStyle/>
          <a:p>
            <a:pPr algn="ctr"/>
            <a:r>
              <a:rPr lang="en-US" sz="4000" b="1" dirty="0">
                <a:solidFill>
                  <a:schemeClr val="accent1"/>
                </a:solidFill>
                <a:latin typeface="+mj-lt"/>
              </a:rPr>
              <a:t>bit.ly/PeaceActPostSurvey</a:t>
            </a:r>
          </a:p>
        </p:txBody>
      </p:sp>
      <p:pic>
        <p:nvPicPr>
          <p:cNvPr id="12" name="Picture 11">
            <a:extLst>
              <a:ext uri="{FF2B5EF4-FFF2-40B4-BE49-F238E27FC236}">
                <a16:creationId xmlns:a16="http://schemas.microsoft.com/office/drawing/2014/main" id="{00168750-4751-ABB7-5EF1-83B53A2D3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01BC2DA3-EB03-506A-311F-3ABDD83C8A2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extLst>
      <p:ext uri="{BB962C8B-B14F-4D97-AF65-F5344CB8AC3E}">
        <p14:creationId xmlns:p14="http://schemas.microsoft.com/office/powerpoint/2010/main" val="401257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6E5CE-72E8-88B6-B985-B72E60B1E243}"/>
            </a:ext>
          </a:extLst>
        </p:cNvPr>
        <p:cNvGrpSpPr/>
        <p:nvPr/>
      </p:nvGrpSpPr>
      <p:grpSpPr>
        <a:xfrm>
          <a:off x="0" y="0"/>
          <a:ext cx="0" cy="0"/>
          <a:chOff x="0" y="0"/>
          <a:chExt cx="0" cy="0"/>
        </a:xfrm>
      </p:grpSpPr>
      <p:sp>
        <p:nvSpPr>
          <p:cNvPr id="10" name="TextBox 6">
            <a:extLst>
              <a:ext uri="{FF2B5EF4-FFF2-40B4-BE49-F238E27FC236}">
                <a16:creationId xmlns:a16="http://schemas.microsoft.com/office/drawing/2014/main" id="{52EFC2E8-B095-A37F-DE14-31DD3C83D94C}"/>
              </a:ext>
            </a:extLst>
          </p:cNvPr>
          <p:cNvSpPr txBox="1"/>
          <p:nvPr/>
        </p:nvSpPr>
        <p:spPr>
          <a:xfrm>
            <a:off x="8763000" y="3238500"/>
            <a:ext cx="7994196" cy="3729034"/>
          </a:xfrm>
          <a:prstGeom prst="rect">
            <a:avLst/>
          </a:prstGeom>
        </p:spPr>
        <p:txBody>
          <a:bodyPr lIns="0" tIns="0" rIns="0" bIns="0" rtlCol="0" anchor="t">
            <a:spAutoFit/>
          </a:bodyPr>
          <a:lstStyle/>
          <a:p>
            <a:pPr marL="0" lvl="0" indent="0" algn="l">
              <a:lnSpc>
                <a:spcPts val="4199"/>
              </a:lnSpc>
              <a:spcBef>
                <a:spcPct val="0"/>
              </a:spcBef>
            </a:pPr>
            <a:r>
              <a:rPr lang="en-US" sz="3200" dirty="0">
                <a:solidFill>
                  <a:schemeClr val="bg1"/>
                </a:solidFill>
                <a:latin typeface="+mj-lt"/>
              </a:rPr>
              <a:t>Peace Through Action® USA inspires and equips everyday people to increase safety, belonging, and peace in their relationships and communities by cultivating their compassion and increasing their constructive communication and conflict resolution skills.</a:t>
            </a:r>
          </a:p>
        </p:txBody>
      </p:sp>
      <p:sp>
        <p:nvSpPr>
          <p:cNvPr id="11" name="TextBox 7">
            <a:extLst>
              <a:ext uri="{FF2B5EF4-FFF2-40B4-BE49-F238E27FC236}">
                <a16:creationId xmlns:a16="http://schemas.microsoft.com/office/drawing/2014/main" id="{A30ACAF5-3845-D5BE-CDAB-5DEE2A26E730}"/>
              </a:ext>
            </a:extLst>
          </p:cNvPr>
          <p:cNvSpPr txBox="1"/>
          <p:nvPr/>
        </p:nvSpPr>
        <p:spPr>
          <a:xfrm>
            <a:off x="8763000" y="1226820"/>
            <a:ext cx="7994196" cy="1384995"/>
          </a:xfrm>
          <a:prstGeom prst="rect">
            <a:avLst/>
          </a:prstGeom>
        </p:spPr>
        <p:txBody>
          <a:bodyPr lIns="0" tIns="0" rIns="0" bIns="0" rtlCol="0" anchor="t">
            <a:spAutoFit/>
          </a:bodyPr>
          <a:lstStyle/>
          <a:p>
            <a:pPr marL="0" lvl="0" indent="0" algn="l">
              <a:lnSpc>
                <a:spcPts val="10800"/>
              </a:lnSpc>
              <a:spcBef>
                <a:spcPct val="0"/>
              </a:spcBef>
            </a:pPr>
            <a:r>
              <a:rPr lang="en-US" sz="9000" b="1" dirty="0">
                <a:solidFill>
                  <a:schemeClr val="bg1"/>
                </a:solidFill>
                <a:latin typeface="+mj-lt"/>
              </a:rPr>
              <a:t>Our Mission</a:t>
            </a:r>
          </a:p>
        </p:txBody>
      </p:sp>
      <p:sp>
        <p:nvSpPr>
          <p:cNvPr id="12" name="TextBox 8">
            <a:extLst>
              <a:ext uri="{FF2B5EF4-FFF2-40B4-BE49-F238E27FC236}">
                <a16:creationId xmlns:a16="http://schemas.microsoft.com/office/drawing/2014/main" id="{E94432C0-3CF2-D157-C748-28D1DACF097A}"/>
              </a:ext>
            </a:extLst>
          </p:cNvPr>
          <p:cNvSpPr txBox="1"/>
          <p:nvPr/>
        </p:nvSpPr>
        <p:spPr>
          <a:xfrm>
            <a:off x="2084580" y="7344646"/>
            <a:ext cx="5057775" cy="1615827"/>
          </a:xfrm>
          <a:prstGeom prst="rect">
            <a:avLst/>
          </a:prstGeom>
        </p:spPr>
        <p:txBody>
          <a:bodyPr wrap="square" lIns="0" tIns="0" rIns="0" bIns="0" rtlCol="0" anchor="t">
            <a:spAutoFit/>
          </a:bodyPr>
          <a:lstStyle/>
          <a:p>
            <a:pPr algn="ctr">
              <a:lnSpc>
                <a:spcPts val="4200"/>
              </a:lnSpc>
              <a:spcBef>
                <a:spcPct val="0"/>
              </a:spcBef>
            </a:pPr>
            <a:r>
              <a:rPr lang="en-US" sz="4000" b="1" dirty="0">
                <a:solidFill>
                  <a:schemeClr val="accent1"/>
                </a:solidFill>
                <a:latin typeface="+mj-lt"/>
              </a:rPr>
              <a:t>Be Peace.</a:t>
            </a:r>
          </a:p>
          <a:p>
            <a:pPr algn="ctr">
              <a:lnSpc>
                <a:spcPts val="4200"/>
              </a:lnSpc>
              <a:spcBef>
                <a:spcPct val="0"/>
              </a:spcBef>
            </a:pPr>
            <a:r>
              <a:rPr lang="en-US" sz="4000" b="1" dirty="0">
                <a:solidFill>
                  <a:schemeClr val="accent1"/>
                </a:solidFill>
                <a:latin typeface="+mj-lt"/>
              </a:rPr>
              <a:t>Choose Peace.</a:t>
            </a:r>
          </a:p>
          <a:p>
            <a:pPr algn="ctr">
              <a:lnSpc>
                <a:spcPts val="4200"/>
              </a:lnSpc>
              <a:spcBef>
                <a:spcPct val="0"/>
              </a:spcBef>
            </a:pPr>
            <a:r>
              <a:rPr lang="en-US" sz="4000" b="1" dirty="0">
                <a:solidFill>
                  <a:schemeClr val="accent1"/>
                </a:solidFill>
                <a:latin typeface="+mj-lt"/>
              </a:rPr>
              <a:t>Create Peace.</a:t>
            </a:r>
          </a:p>
        </p:txBody>
      </p:sp>
      <p:sp>
        <p:nvSpPr>
          <p:cNvPr id="6" name="Slide Number Placeholder 10">
            <a:extLst>
              <a:ext uri="{FF2B5EF4-FFF2-40B4-BE49-F238E27FC236}">
                <a16:creationId xmlns:a16="http://schemas.microsoft.com/office/drawing/2014/main" id="{289893CD-17B7-DC53-9707-8A9FD828A4CA}"/>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3F3C4E2F-7DA5-7B28-C814-8AC70A26136A}"/>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A65269F9-35AB-EEEA-CFC1-22C0B98861B3}"/>
                </a:ext>
              </a:extLst>
            </p:cNvPr>
            <p:cNvSpPr/>
            <p:nvPr/>
          </p:nvSpPr>
          <p:spPr>
            <a:xfrm>
              <a:off x="0" y="1818447"/>
              <a:ext cx="406854" cy="1714500"/>
            </a:xfrm>
            <a:prstGeom prst="rect">
              <a:avLst/>
            </a:prstGeom>
            <a:solidFill>
              <a:srgbClr val="FFCD4D"/>
            </a:solidFill>
          </p:spPr>
          <p:txBody>
            <a:bodyPr/>
            <a:lstStyle/>
            <a:p>
              <a:endParaRPr lang="en-US" dirty="0"/>
            </a:p>
          </p:txBody>
        </p:sp>
        <p:sp>
          <p:nvSpPr>
            <p:cNvPr id="16" name="AutoShape 2">
              <a:extLst>
                <a:ext uri="{FF2B5EF4-FFF2-40B4-BE49-F238E27FC236}">
                  <a16:creationId xmlns:a16="http://schemas.microsoft.com/office/drawing/2014/main" id="{8CF6E8AB-E615-58C4-0BD8-0F3A0D68A63B}"/>
                </a:ext>
              </a:extLst>
            </p:cNvPr>
            <p:cNvSpPr/>
            <p:nvPr/>
          </p:nvSpPr>
          <p:spPr>
            <a:xfrm>
              <a:off x="0" y="3524078"/>
              <a:ext cx="406854" cy="1714500"/>
            </a:xfrm>
            <a:prstGeom prst="rect">
              <a:avLst/>
            </a:prstGeom>
            <a:solidFill>
              <a:srgbClr val="FF800E"/>
            </a:solidFill>
          </p:spPr>
          <p:txBody>
            <a:bodyPr/>
            <a:lstStyle/>
            <a:p>
              <a:endParaRPr lang="en-US" dirty="0"/>
            </a:p>
          </p:txBody>
        </p:sp>
        <p:sp>
          <p:nvSpPr>
            <p:cNvPr id="17" name="AutoShape 2">
              <a:extLst>
                <a:ext uri="{FF2B5EF4-FFF2-40B4-BE49-F238E27FC236}">
                  <a16:creationId xmlns:a16="http://schemas.microsoft.com/office/drawing/2014/main" id="{7BC99F0B-792C-3CE3-2009-51E7FE38EFF9}"/>
                </a:ext>
              </a:extLst>
            </p:cNvPr>
            <p:cNvSpPr/>
            <p:nvPr/>
          </p:nvSpPr>
          <p:spPr>
            <a:xfrm>
              <a:off x="0" y="8572500"/>
              <a:ext cx="406854" cy="1714500"/>
            </a:xfrm>
            <a:prstGeom prst="rect">
              <a:avLst/>
            </a:prstGeom>
            <a:solidFill>
              <a:srgbClr val="00B3EB"/>
            </a:solidFill>
          </p:spPr>
          <p:txBody>
            <a:bodyPr/>
            <a:lstStyle/>
            <a:p>
              <a:endParaRPr lang="en-US" dirty="0"/>
            </a:p>
          </p:txBody>
        </p:sp>
        <p:sp>
          <p:nvSpPr>
            <p:cNvPr id="18" name="AutoShape 2">
              <a:extLst>
                <a:ext uri="{FF2B5EF4-FFF2-40B4-BE49-F238E27FC236}">
                  <a16:creationId xmlns:a16="http://schemas.microsoft.com/office/drawing/2014/main" id="{40501D92-743D-C635-DFDD-B749F23579BB}"/>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9" name="AutoShape 2">
              <a:extLst>
                <a:ext uri="{FF2B5EF4-FFF2-40B4-BE49-F238E27FC236}">
                  <a16:creationId xmlns:a16="http://schemas.microsoft.com/office/drawing/2014/main" id="{47C6D3B1-0761-AB67-A22A-149B68456D21}"/>
                </a:ext>
              </a:extLst>
            </p:cNvPr>
            <p:cNvSpPr/>
            <p:nvPr/>
          </p:nvSpPr>
          <p:spPr>
            <a:xfrm>
              <a:off x="0" y="95078"/>
              <a:ext cx="406854" cy="1714500"/>
            </a:xfrm>
            <a:prstGeom prst="rect">
              <a:avLst/>
            </a:prstGeom>
            <a:solidFill>
              <a:srgbClr val="28B473"/>
            </a:solidFill>
          </p:spPr>
          <p:txBody>
            <a:bodyPr/>
            <a:lstStyle/>
            <a:p>
              <a:endParaRPr lang="en-US" dirty="0"/>
            </a:p>
          </p:txBody>
        </p:sp>
        <p:sp>
          <p:nvSpPr>
            <p:cNvPr id="20" name="AutoShape 2">
              <a:extLst>
                <a:ext uri="{FF2B5EF4-FFF2-40B4-BE49-F238E27FC236}">
                  <a16:creationId xmlns:a16="http://schemas.microsoft.com/office/drawing/2014/main" id="{925D8AE4-93D1-7197-FA0F-0994F9872401}"/>
                </a:ext>
              </a:extLst>
            </p:cNvPr>
            <p:cNvSpPr/>
            <p:nvPr/>
          </p:nvSpPr>
          <p:spPr>
            <a:xfrm>
              <a:off x="0" y="6858000"/>
              <a:ext cx="406854" cy="1714500"/>
            </a:xfrm>
            <a:prstGeom prst="rect">
              <a:avLst/>
            </a:prstGeom>
            <a:solidFill>
              <a:srgbClr val="6766BE"/>
            </a:solidFill>
          </p:spPr>
          <p:txBody>
            <a:bodyPr/>
            <a:lstStyle/>
            <a:p>
              <a:endParaRPr lang="en-US" dirty="0"/>
            </a:p>
          </p:txBody>
        </p:sp>
      </p:grpSp>
      <p:pic>
        <p:nvPicPr>
          <p:cNvPr id="3" name="Picture 2" descr="A colorful logo with black background&#10;&#10;AI-generated content may be incorrect.">
            <a:extLst>
              <a:ext uri="{FF2B5EF4-FFF2-40B4-BE49-F238E27FC236}">
                <a16:creationId xmlns:a16="http://schemas.microsoft.com/office/drawing/2014/main" id="{9B955459-510A-FE15-3933-4E4864F26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254" y="1055395"/>
            <a:ext cx="5745480" cy="5465645"/>
          </a:xfrm>
          <a:prstGeom prst="rect">
            <a:avLst/>
          </a:prstGeom>
        </p:spPr>
      </p:pic>
      <p:sp>
        <p:nvSpPr>
          <p:cNvPr id="2" name="TextBox 1">
            <a:extLst>
              <a:ext uri="{FF2B5EF4-FFF2-40B4-BE49-F238E27FC236}">
                <a16:creationId xmlns:a16="http://schemas.microsoft.com/office/drawing/2014/main" id="{032E3EA6-110A-C9FE-164D-D87005026D14}"/>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extLst>
      <p:ext uri="{BB962C8B-B14F-4D97-AF65-F5344CB8AC3E}">
        <p14:creationId xmlns:p14="http://schemas.microsoft.com/office/powerpoint/2010/main" val="373492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9D12-B166-7165-71C5-6F4E724C24A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7AF1077-067D-C3B3-9B27-55AA101FACF4}"/>
              </a:ext>
            </a:extLst>
          </p:cNvPr>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Sign Up</a:t>
            </a:r>
          </a:p>
        </p:txBody>
      </p:sp>
      <p:sp>
        <p:nvSpPr>
          <p:cNvPr id="17" name="TextBox 16">
            <a:extLst>
              <a:ext uri="{FF2B5EF4-FFF2-40B4-BE49-F238E27FC236}">
                <a16:creationId xmlns:a16="http://schemas.microsoft.com/office/drawing/2014/main" id="{B9A8247D-58E3-44FA-B1A6-810DBFD2F4E6}"/>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
        <p:nvSpPr>
          <p:cNvPr id="18" name="Slide Number Placeholder 10">
            <a:extLst>
              <a:ext uri="{FF2B5EF4-FFF2-40B4-BE49-F238E27FC236}">
                <a16:creationId xmlns:a16="http://schemas.microsoft.com/office/drawing/2014/main" id="{ADC4B6E3-C9D7-CFF4-31DC-C7C47B17500C}"/>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20</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5E15C91A-895A-96FF-11A7-866A67CB7EF4}"/>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67EAD5AB-B242-7CF5-4F09-C6191E87AFCD}"/>
                </a:ext>
              </a:extLst>
            </p:cNvPr>
            <p:cNvSpPr/>
            <p:nvPr/>
          </p:nvSpPr>
          <p:spPr>
            <a:xfrm>
              <a:off x="0" y="1818447"/>
              <a:ext cx="406854" cy="1714500"/>
            </a:xfrm>
            <a:prstGeom prst="rect">
              <a:avLst/>
            </a:prstGeom>
            <a:solidFill>
              <a:srgbClr val="FFCD4D"/>
            </a:solidFill>
          </p:spPr>
          <p:txBody>
            <a:bodyPr/>
            <a:lstStyle/>
            <a:p>
              <a:endParaRPr lang="en-US" dirty="0"/>
            </a:p>
          </p:txBody>
        </p:sp>
        <p:sp>
          <p:nvSpPr>
            <p:cNvPr id="4" name="AutoShape 2">
              <a:extLst>
                <a:ext uri="{FF2B5EF4-FFF2-40B4-BE49-F238E27FC236}">
                  <a16:creationId xmlns:a16="http://schemas.microsoft.com/office/drawing/2014/main" id="{F13D8CCB-597D-BE19-3632-F73980B4DDE7}"/>
                </a:ext>
              </a:extLst>
            </p:cNvPr>
            <p:cNvSpPr/>
            <p:nvPr/>
          </p:nvSpPr>
          <p:spPr>
            <a:xfrm>
              <a:off x="0" y="3524078"/>
              <a:ext cx="406854" cy="1714500"/>
            </a:xfrm>
            <a:prstGeom prst="rect">
              <a:avLst/>
            </a:prstGeom>
            <a:solidFill>
              <a:srgbClr val="FF800E"/>
            </a:solidFill>
          </p:spPr>
          <p:txBody>
            <a:bodyPr/>
            <a:lstStyle/>
            <a:p>
              <a:endParaRPr lang="en-US" dirty="0"/>
            </a:p>
          </p:txBody>
        </p:sp>
        <p:sp>
          <p:nvSpPr>
            <p:cNvPr id="8" name="AutoShape 2">
              <a:extLst>
                <a:ext uri="{FF2B5EF4-FFF2-40B4-BE49-F238E27FC236}">
                  <a16:creationId xmlns:a16="http://schemas.microsoft.com/office/drawing/2014/main" id="{149F0256-2E80-E4B0-1551-CCA9F5425572}"/>
                </a:ext>
              </a:extLst>
            </p:cNvPr>
            <p:cNvSpPr/>
            <p:nvPr/>
          </p:nvSpPr>
          <p:spPr>
            <a:xfrm>
              <a:off x="0" y="8572500"/>
              <a:ext cx="406854" cy="1714500"/>
            </a:xfrm>
            <a:prstGeom prst="rect">
              <a:avLst/>
            </a:prstGeom>
            <a:solidFill>
              <a:srgbClr val="00B3EB"/>
            </a:solidFill>
          </p:spPr>
          <p:txBody>
            <a:bodyPr/>
            <a:lstStyle/>
            <a:p>
              <a:endParaRPr lang="en-US" dirty="0"/>
            </a:p>
          </p:txBody>
        </p:sp>
        <p:sp>
          <p:nvSpPr>
            <p:cNvPr id="9" name="AutoShape 2">
              <a:extLst>
                <a:ext uri="{FF2B5EF4-FFF2-40B4-BE49-F238E27FC236}">
                  <a16:creationId xmlns:a16="http://schemas.microsoft.com/office/drawing/2014/main" id="{6E439C7D-F250-ED09-1242-035D61605ED8}"/>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0" name="AutoShape 2">
              <a:extLst>
                <a:ext uri="{FF2B5EF4-FFF2-40B4-BE49-F238E27FC236}">
                  <a16:creationId xmlns:a16="http://schemas.microsoft.com/office/drawing/2014/main" id="{8102E77A-F377-9AF1-73EB-DC54A29D0A2E}"/>
                </a:ext>
              </a:extLst>
            </p:cNvPr>
            <p:cNvSpPr/>
            <p:nvPr/>
          </p:nvSpPr>
          <p:spPr>
            <a:xfrm>
              <a:off x="0" y="95078"/>
              <a:ext cx="406854" cy="1714500"/>
            </a:xfrm>
            <a:prstGeom prst="rect">
              <a:avLst/>
            </a:prstGeom>
            <a:solidFill>
              <a:srgbClr val="28B473"/>
            </a:solidFill>
          </p:spPr>
          <p:txBody>
            <a:bodyPr/>
            <a:lstStyle/>
            <a:p>
              <a:endParaRPr lang="en-US" dirty="0"/>
            </a:p>
          </p:txBody>
        </p:sp>
        <p:sp>
          <p:nvSpPr>
            <p:cNvPr id="19" name="AutoShape 2">
              <a:extLst>
                <a:ext uri="{FF2B5EF4-FFF2-40B4-BE49-F238E27FC236}">
                  <a16:creationId xmlns:a16="http://schemas.microsoft.com/office/drawing/2014/main" id="{7CA7FBAB-541C-2CD9-8B78-C7F902A1582B}"/>
                </a:ext>
              </a:extLst>
            </p:cNvPr>
            <p:cNvSpPr/>
            <p:nvPr/>
          </p:nvSpPr>
          <p:spPr>
            <a:xfrm>
              <a:off x="0" y="6858000"/>
              <a:ext cx="406854" cy="1714500"/>
            </a:xfrm>
            <a:prstGeom prst="rect">
              <a:avLst/>
            </a:prstGeom>
            <a:solidFill>
              <a:srgbClr val="6766BE"/>
            </a:solidFill>
          </p:spPr>
          <p:txBody>
            <a:bodyPr/>
            <a:lstStyle/>
            <a:p>
              <a:endParaRPr lang="en-US" dirty="0"/>
            </a:p>
          </p:txBody>
        </p:sp>
      </p:grpSp>
      <p:pic>
        <p:nvPicPr>
          <p:cNvPr id="12" name="Picture 11" descr="A qr code on a white background&#10;&#10;AI-generated content may be incorrect.">
            <a:extLst>
              <a:ext uri="{FF2B5EF4-FFF2-40B4-BE49-F238E27FC236}">
                <a16:creationId xmlns:a16="http://schemas.microsoft.com/office/drawing/2014/main" id="{2278F946-5598-B9F9-2452-DD02D725D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8974" cy="7318974"/>
          </a:xfrm>
          <a:prstGeom prst="rect">
            <a:avLst/>
          </a:prstGeom>
        </p:spPr>
      </p:pic>
      <p:sp>
        <p:nvSpPr>
          <p:cNvPr id="14" name="TextBox 13">
            <a:extLst>
              <a:ext uri="{FF2B5EF4-FFF2-40B4-BE49-F238E27FC236}">
                <a16:creationId xmlns:a16="http://schemas.microsoft.com/office/drawing/2014/main" id="{C062E845-FBE8-1FBA-082D-B6FCB8B79648}"/>
              </a:ext>
            </a:extLst>
          </p:cNvPr>
          <p:cNvSpPr txBox="1"/>
          <p:nvPr/>
        </p:nvSpPr>
        <p:spPr>
          <a:xfrm>
            <a:off x="6859887" y="7543800"/>
            <a:ext cx="9144000" cy="707886"/>
          </a:xfrm>
          <a:prstGeom prst="rect">
            <a:avLst/>
          </a:prstGeom>
          <a:noFill/>
        </p:spPr>
        <p:txBody>
          <a:bodyPr wrap="square">
            <a:spAutoFit/>
          </a:bodyPr>
          <a:lstStyle/>
          <a:p>
            <a:pPr algn="ctr"/>
            <a:r>
              <a:rPr lang="en-US" sz="4000" b="1" dirty="0">
                <a:solidFill>
                  <a:schemeClr val="accent6"/>
                </a:solidFill>
                <a:latin typeface="+mj-lt"/>
              </a:rPr>
              <a:t>peacethroughaction.org/email</a:t>
            </a:r>
          </a:p>
        </p:txBody>
      </p:sp>
      <p:sp>
        <p:nvSpPr>
          <p:cNvPr id="5" name="TextBox 6">
            <a:extLst>
              <a:ext uri="{FF2B5EF4-FFF2-40B4-BE49-F238E27FC236}">
                <a16:creationId xmlns:a16="http://schemas.microsoft.com/office/drawing/2014/main" id="{E2537828-6960-1912-9F86-38D3CBB7E619}"/>
              </a:ext>
            </a:extLst>
          </p:cNvPr>
          <p:cNvSpPr txBox="1"/>
          <p:nvPr/>
        </p:nvSpPr>
        <p:spPr>
          <a:xfrm>
            <a:off x="1943100" y="3803904"/>
            <a:ext cx="6019800" cy="538609"/>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Keep up with us by email.</a:t>
            </a:r>
          </a:p>
        </p:txBody>
      </p:sp>
    </p:spTree>
    <p:extLst>
      <p:ext uri="{BB962C8B-B14F-4D97-AF65-F5344CB8AC3E}">
        <p14:creationId xmlns:p14="http://schemas.microsoft.com/office/powerpoint/2010/main" val="252271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5FABB-449C-A1DB-F84F-550C1943E0E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5662EAC-5ACC-10ED-00FE-219CBF210FF9}"/>
              </a:ext>
            </a:extLst>
          </p:cNvPr>
          <p:cNvSpPr txBox="1"/>
          <p:nvPr/>
        </p:nvSpPr>
        <p:spPr>
          <a:xfrm>
            <a:off x="1943100" y="2671372"/>
            <a:ext cx="48387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Consent</a:t>
            </a:r>
          </a:p>
        </p:txBody>
      </p:sp>
      <p:sp>
        <p:nvSpPr>
          <p:cNvPr id="18" name="Slide Number Placeholder 10">
            <a:extLst>
              <a:ext uri="{FF2B5EF4-FFF2-40B4-BE49-F238E27FC236}">
                <a16:creationId xmlns:a16="http://schemas.microsoft.com/office/drawing/2014/main" id="{F749A442-987A-E5AF-001A-FCA7FABFF263}"/>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21</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4552BFE8-283E-159A-D0E1-B6BBE27E7280}"/>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F5FF0082-90FA-2B82-5196-B91CF42E93A7}"/>
                </a:ext>
              </a:extLst>
            </p:cNvPr>
            <p:cNvSpPr/>
            <p:nvPr/>
          </p:nvSpPr>
          <p:spPr>
            <a:xfrm>
              <a:off x="0" y="1818447"/>
              <a:ext cx="406854" cy="1714500"/>
            </a:xfrm>
            <a:prstGeom prst="rect">
              <a:avLst/>
            </a:prstGeom>
            <a:solidFill>
              <a:srgbClr val="FFCD4D"/>
            </a:solidFill>
          </p:spPr>
          <p:txBody>
            <a:bodyPr/>
            <a:lstStyle/>
            <a:p>
              <a:endParaRPr lang="en-US" dirty="0"/>
            </a:p>
          </p:txBody>
        </p:sp>
        <p:sp>
          <p:nvSpPr>
            <p:cNvPr id="4" name="AutoShape 2">
              <a:extLst>
                <a:ext uri="{FF2B5EF4-FFF2-40B4-BE49-F238E27FC236}">
                  <a16:creationId xmlns:a16="http://schemas.microsoft.com/office/drawing/2014/main" id="{526D4F57-E844-B4AB-B0D2-B1822CDD323A}"/>
                </a:ext>
              </a:extLst>
            </p:cNvPr>
            <p:cNvSpPr/>
            <p:nvPr/>
          </p:nvSpPr>
          <p:spPr>
            <a:xfrm>
              <a:off x="0" y="3524078"/>
              <a:ext cx="406854" cy="1714500"/>
            </a:xfrm>
            <a:prstGeom prst="rect">
              <a:avLst/>
            </a:prstGeom>
            <a:solidFill>
              <a:srgbClr val="FF800E"/>
            </a:solidFill>
          </p:spPr>
          <p:txBody>
            <a:bodyPr/>
            <a:lstStyle/>
            <a:p>
              <a:endParaRPr lang="en-US" dirty="0"/>
            </a:p>
          </p:txBody>
        </p:sp>
        <p:sp>
          <p:nvSpPr>
            <p:cNvPr id="8" name="AutoShape 2">
              <a:extLst>
                <a:ext uri="{FF2B5EF4-FFF2-40B4-BE49-F238E27FC236}">
                  <a16:creationId xmlns:a16="http://schemas.microsoft.com/office/drawing/2014/main" id="{21B6F4F6-FF5E-68F8-EFBF-9D87FC6FEC2F}"/>
                </a:ext>
              </a:extLst>
            </p:cNvPr>
            <p:cNvSpPr/>
            <p:nvPr/>
          </p:nvSpPr>
          <p:spPr>
            <a:xfrm>
              <a:off x="0" y="8572500"/>
              <a:ext cx="406854" cy="1714500"/>
            </a:xfrm>
            <a:prstGeom prst="rect">
              <a:avLst/>
            </a:prstGeom>
            <a:solidFill>
              <a:srgbClr val="00B3EB"/>
            </a:solidFill>
          </p:spPr>
          <p:txBody>
            <a:bodyPr/>
            <a:lstStyle/>
            <a:p>
              <a:endParaRPr lang="en-US" dirty="0"/>
            </a:p>
          </p:txBody>
        </p:sp>
        <p:sp>
          <p:nvSpPr>
            <p:cNvPr id="9" name="AutoShape 2">
              <a:extLst>
                <a:ext uri="{FF2B5EF4-FFF2-40B4-BE49-F238E27FC236}">
                  <a16:creationId xmlns:a16="http://schemas.microsoft.com/office/drawing/2014/main" id="{5E345B9B-7275-F4D1-7F31-2C9DAE14D399}"/>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0" name="AutoShape 2">
              <a:extLst>
                <a:ext uri="{FF2B5EF4-FFF2-40B4-BE49-F238E27FC236}">
                  <a16:creationId xmlns:a16="http://schemas.microsoft.com/office/drawing/2014/main" id="{AFA6D66B-E7FD-71AB-D98E-D576129EF37D}"/>
                </a:ext>
              </a:extLst>
            </p:cNvPr>
            <p:cNvSpPr/>
            <p:nvPr/>
          </p:nvSpPr>
          <p:spPr>
            <a:xfrm>
              <a:off x="0" y="95078"/>
              <a:ext cx="406854" cy="1714500"/>
            </a:xfrm>
            <a:prstGeom prst="rect">
              <a:avLst/>
            </a:prstGeom>
            <a:solidFill>
              <a:srgbClr val="28B473"/>
            </a:solidFill>
          </p:spPr>
          <p:txBody>
            <a:bodyPr/>
            <a:lstStyle/>
            <a:p>
              <a:endParaRPr lang="en-US" dirty="0"/>
            </a:p>
          </p:txBody>
        </p:sp>
        <p:sp>
          <p:nvSpPr>
            <p:cNvPr id="19" name="AutoShape 2">
              <a:extLst>
                <a:ext uri="{FF2B5EF4-FFF2-40B4-BE49-F238E27FC236}">
                  <a16:creationId xmlns:a16="http://schemas.microsoft.com/office/drawing/2014/main" id="{4B0CAA6B-B9EB-A95D-3EEC-F97080E3C397}"/>
                </a:ext>
              </a:extLst>
            </p:cNvPr>
            <p:cNvSpPr/>
            <p:nvPr/>
          </p:nvSpPr>
          <p:spPr>
            <a:xfrm>
              <a:off x="0" y="6858000"/>
              <a:ext cx="406854" cy="1714500"/>
            </a:xfrm>
            <a:prstGeom prst="rect">
              <a:avLst/>
            </a:prstGeom>
            <a:solidFill>
              <a:srgbClr val="6766BE"/>
            </a:solidFill>
          </p:spPr>
          <p:txBody>
            <a:bodyPr/>
            <a:lstStyle/>
            <a:p>
              <a:endParaRPr lang="en-US" dirty="0"/>
            </a:p>
          </p:txBody>
        </p:sp>
      </p:grpSp>
      <p:sp>
        <p:nvSpPr>
          <p:cNvPr id="5" name="TextBox 6">
            <a:extLst>
              <a:ext uri="{FF2B5EF4-FFF2-40B4-BE49-F238E27FC236}">
                <a16:creationId xmlns:a16="http://schemas.microsoft.com/office/drawing/2014/main" id="{956CCEED-C09F-CE6A-78F9-3AB47EE2B827}"/>
              </a:ext>
            </a:extLst>
          </p:cNvPr>
          <p:cNvSpPr txBox="1"/>
          <p:nvPr/>
        </p:nvSpPr>
        <p:spPr>
          <a:xfrm>
            <a:off x="1943100" y="3803904"/>
            <a:ext cx="5905500" cy="2693045"/>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Complete our media release to give us permission to use your name, voice, and/or image.</a:t>
            </a:r>
          </a:p>
        </p:txBody>
      </p:sp>
      <p:sp>
        <p:nvSpPr>
          <p:cNvPr id="14" name="TextBox 13">
            <a:extLst>
              <a:ext uri="{FF2B5EF4-FFF2-40B4-BE49-F238E27FC236}">
                <a16:creationId xmlns:a16="http://schemas.microsoft.com/office/drawing/2014/main" id="{164BF98B-E512-B3D4-5040-64256D2DBABC}"/>
              </a:ext>
            </a:extLst>
          </p:cNvPr>
          <p:cNvSpPr txBox="1"/>
          <p:nvPr/>
        </p:nvSpPr>
        <p:spPr>
          <a:xfrm>
            <a:off x="6858000" y="7543800"/>
            <a:ext cx="9144000" cy="707886"/>
          </a:xfrm>
          <a:prstGeom prst="rect">
            <a:avLst/>
          </a:prstGeom>
          <a:noFill/>
        </p:spPr>
        <p:txBody>
          <a:bodyPr wrap="square">
            <a:spAutoFit/>
          </a:bodyPr>
          <a:lstStyle/>
          <a:p>
            <a:pPr algn="ctr"/>
            <a:r>
              <a:rPr lang="en-US" sz="4000" b="1" dirty="0">
                <a:solidFill>
                  <a:schemeClr val="accent1"/>
                </a:solidFill>
                <a:latin typeface="+mj-lt"/>
              </a:rPr>
              <a:t>bit.ly/PeaceActMediaRelease</a:t>
            </a:r>
          </a:p>
        </p:txBody>
      </p:sp>
      <p:pic>
        <p:nvPicPr>
          <p:cNvPr id="12" name="Picture 11">
            <a:extLst>
              <a:ext uri="{FF2B5EF4-FFF2-40B4-BE49-F238E27FC236}">
                <a16:creationId xmlns:a16="http://schemas.microsoft.com/office/drawing/2014/main" id="{BD154549-E371-943E-0119-5F45EA54E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F807114E-47F0-FAF0-5691-71492BA2924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extLst>
      <p:ext uri="{BB962C8B-B14F-4D97-AF65-F5344CB8AC3E}">
        <p14:creationId xmlns:p14="http://schemas.microsoft.com/office/powerpoint/2010/main" val="54523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987716" y="2222940"/>
            <a:ext cx="5043106" cy="1231106"/>
          </a:xfrm>
          <a:prstGeom prst="rect">
            <a:avLst/>
          </a:prstGeom>
        </p:spPr>
        <p:txBody>
          <a:bodyPr lIns="0" tIns="0" rIns="0" bIns="0" rtlCol="0" anchor="t">
            <a:spAutoFit/>
          </a:bodyPr>
          <a:lstStyle/>
          <a:p>
            <a:pPr>
              <a:lnSpc>
                <a:spcPts val="9600"/>
              </a:lnSpc>
            </a:pPr>
            <a:r>
              <a:rPr lang="en-US" sz="9000" b="1" dirty="0">
                <a:solidFill>
                  <a:schemeClr val="bg1"/>
                </a:solidFill>
                <a:latin typeface="+mj-lt"/>
              </a:rPr>
              <a:t>Connect</a:t>
            </a:r>
          </a:p>
        </p:txBody>
      </p:sp>
      <p:sp>
        <p:nvSpPr>
          <p:cNvPr id="14" name="TextBox 13">
            <a:extLst>
              <a:ext uri="{FF2B5EF4-FFF2-40B4-BE49-F238E27FC236}">
                <a16:creationId xmlns:a16="http://schemas.microsoft.com/office/drawing/2014/main" id="{AE03D7EA-0963-5F98-70FB-BB2F708475B3}"/>
              </a:ext>
            </a:extLst>
          </p:cNvPr>
          <p:cNvSpPr txBox="1"/>
          <p:nvPr/>
        </p:nvSpPr>
        <p:spPr>
          <a:xfrm>
            <a:off x="10695877" y="4399630"/>
            <a:ext cx="6248400" cy="892552"/>
          </a:xfrm>
          <a:prstGeom prst="rect">
            <a:avLst/>
          </a:prstGeom>
          <a:noFill/>
        </p:spPr>
        <p:txBody>
          <a:bodyPr wrap="square" rtlCol="0">
            <a:spAutoFit/>
          </a:bodyPr>
          <a:lstStyle/>
          <a:p>
            <a:pPr algn="ctr"/>
            <a:r>
              <a:rPr lang="en-US" sz="4000" b="1" dirty="0">
                <a:solidFill>
                  <a:srgbClr val="01B3EC"/>
                </a:solidFill>
                <a:latin typeface="+mj-lt"/>
              </a:rPr>
              <a:t>@peaceactusa</a:t>
            </a:r>
          </a:p>
          <a:p>
            <a:endParaRPr lang="en-US" sz="1100" b="1" dirty="0">
              <a:latin typeface="+mj-lt"/>
            </a:endParaRPr>
          </a:p>
        </p:txBody>
      </p:sp>
      <p:sp>
        <p:nvSpPr>
          <p:cNvPr id="17" name="TextBox 16">
            <a:extLst>
              <a:ext uri="{FF2B5EF4-FFF2-40B4-BE49-F238E27FC236}">
                <a16:creationId xmlns:a16="http://schemas.microsoft.com/office/drawing/2014/main" id="{969D7B48-DC1E-07A8-1CF3-B3EA82C762A7}"/>
              </a:ext>
            </a:extLst>
          </p:cNvPr>
          <p:cNvSpPr txBox="1"/>
          <p:nvPr/>
        </p:nvSpPr>
        <p:spPr>
          <a:xfrm>
            <a:off x="8431341" y="7190689"/>
            <a:ext cx="10370348" cy="892552"/>
          </a:xfrm>
          <a:prstGeom prst="rect">
            <a:avLst/>
          </a:prstGeom>
          <a:noFill/>
        </p:spPr>
        <p:txBody>
          <a:bodyPr wrap="square" rtlCol="0">
            <a:spAutoFit/>
          </a:bodyPr>
          <a:lstStyle/>
          <a:p>
            <a:pPr algn="ctr"/>
            <a:r>
              <a:rPr lang="en-US" sz="4000" b="1" dirty="0">
                <a:solidFill>
                  <a:srgbClr val="01B3EC"/>
                </a:solidFill>
                <a:latin typeface="+mj-lt"/>
              </a:rPr>
              <a:t>@peacethroughaction.org</a:t>
            </a:r>
          </a:p>
          <a:p>
            <a:endParaRPr lang="en-US" sz="1100" b="1" dirty="0">
              <a:latin typeface="+mj-lt"/>
            </a:endParaRPr>
          </a:p>
        </p:txBody>
      </p:sp>
      <p:sp>
        <p:nvSpPr>
          <p:cNvPr id="18" name="TextBox 17">
            <a:extLst>
              <a:ext uri="{FF2B5EF4-FFF2-40B4-BE49-F238E27FC236}">
                <a16:creationId xmlns:a16="http://schemas.microsoft.com/office/drawing/2014/main" id="{66DFC6BD-ED45-3BBA-E606-DCA43C17DFAE}"/>
              </a:ext>
            </a:extLst>
          </p:cNvPr>
          <p:cNvSpPr txBox="1"/>
          <p:nvPr/>
        </p:nvSpPr>
        <p:spPr>
          <a:xfrm>
            <a:off x="1260093" y="6650147"/>
            <a:ext cx="7542785" cy="1323439"/>
          </a:xfrm>
          <a:prstGeom prst="rect">
            <a:avLst/>
          </a:prstGeom>
          <a:noFill/>
        </p:spPr>
        <p:txBody>
          <a:bodyPr wrap="square" rtlCol="0">
            <a:spAutoFit/>
          </a:bodyPr>
          <a:lstStyle/>
          <a:p>
            <a:pPr algn="ctr"/>
            <a:r>
              <a:rPr lang="en-US" sz="4000" b="1" dirty="0">
                <a:solidFill>
                  <a:srgbClr val="01B3EC"/>
                </a:solidFill>
                <a:latin typeface="+mj-lt"/>
              </a:rPr>
              <a:t>linkedin.com/company/peace-through-action-usa</a:t>
            </a:r>
          </a:p>
        </p:txBody>
      </p:sp>
      <p:sp>
        <p:nvSpPr>
          <p:cNvPr id="23" name="Slide Number Placeholder 10">
            <a:extLst>
              <a:ext uri="{FF2B5EF4-FFF2-40B4-BE49-F238E27FC236}">
                <a16:creationId xmlns:a16="http://schemas.microsoft.com/office/drawing/2014/main" id="{B8EED550-A764-936F-4B68-8E105514025C}"/>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22</a:t>
            </a:fld>
            <a:endParaRPr lang="en-US" dirty="0">
              <a:solidFill>
                <a:schemeClr val="tx2">
                  <a:lumMod val="75000"/>
                </a:schemeClr>
              </a:solidFill>
              <a:latin typeface="+mj-lt"/>
            </a:endParaRPr>
          </a:p>
        </p:txBody>
      </p:sp>
      <p:grpSp>
        <p:nvGrpSpPr>
          <p:cNvPr id="4" name="Group 3">
            <a:extLst>
              <a:ext uri="{FF2B5EF4-FFF2-40B4-BE49-F238E27FC236}">
                <a16:creationId xmlns:a16="http://schemas.microsoft.com/office/drawing/2014/main" id="{295D1B2A-0ADC-5D26-F399-37106A2201B8}"/>
              </a:ext>
            </a:extLst>
          </p:cNvPr>
          <p:cNvGrpSpPr/>
          <p:nvPr/>
        </p:nvGrpSpPr>
        <p:grpSpPr>
          <a:xfrm rot="10800000">
            <a:off x="0" y="-6646"/>
            <a:ext cx="457200" cy="10247926"/>
            <a:chOff x="0" y="95078"/>
            <a:chExt cx="406854" cy="10191922"/>
          </a:xfrm>
        </p:grpSpPr>
        <p:sp>
          <p:nvSpPr>
            <p:cNvPr id="8" name="AutoShape 2">
              <a:extLst>
                <a:ext uri="{FF2B5EF4-FFF2-40B4-BE49-F238E27FC236}">
                  <a16:creationId xmlns:a16="http://schemas.microsoft.com/office/drawing/2014/main" id="{30974E82-D6A9-F4CE-43B6-8F81AC888B6A}"/>
                </a:ext>
              </a:extLst>
            </p:cNvPr>
            <p:cNvSpPr/>
            <p:nvPr/>
          </p:nvSpPr>
          <p:spPr>
            <a:xfrm>
              <a:off x="0" y="1818447"/>
              <a:ext cx="406854" cy="1714500"/>
            </a:xfrm>
            <a:prstGeom prst="rect">
              <a:avLst/>
            </a:prstGeom>
            <a:solidFill>
              <a:srgbClr val="FFCD4D"/>
            </a:solidFill>
          </p:spPr>
          <p:txBody>
            <a:bodyPr/>
            <a:lstStyle/>
            <a:p>
              <a:endParaRPr lang="en-US" dirty="0"/>
            </a:p>
          </p:txBody>
        </p:sp>
        <p:sp>
          <p:nvSpPr>
            <p:cNvPr id="19" name="AutoShape 2">
              <a:extLst>
                <a:ext uri="{FF2B5EF4-FFF2-40B4-BE49-F238E27FC236}">
                  <a16:creationId xmlns:a16="http://schemas.microsoft.com/office/drawing/2014/main" id="{EE3DF673-DFAB-C208-F9E7-1FAA4AA319B8}"/>
                </a:ext>
              </a:extLst>
            </p:cNvPr>
            <p:cNvSpPr/>
            <p:nvPr/>
          </p:nvSpPr>
          <p:spPr>
            <a:xfrm>
              <a:off x="0" y="3524078"/>
              <a:ext cx="406854" cy="1714500"/>
            </a:xfrm>
            <a:prstGeom prst="rect">
              <a:avLst/>
            </a:prstGeom>
            <a:solidFill>
              <a:srgbClr val="FF800E"/>
            </a:solidFill>
          </p:spPr>
          <p:txBody>
            <a:bodyPr/>
            <a:lstStyle/>
            <a:p>
              <a:endParaRPr lang="en-US" dirty="0"/>
            </a:p>
          </p:txBody>
        </p:sp>
        <p:sp>
          <p:nvSpPr>
            <p:cNvPr id="20" name="AutoShape 2">
              <a:extLst>
                <a:ext uri="{FF2B5EF4-FFF2-40B4-BE49-F238E27FC236}">
                  <a16:creationId xmlns:a16="http://schemas.microsoft.com/office/drawing/2014/main" id="{9666DA3F-4C1D-126A-ACDD-FC9870A2EFA3}"/>
                </a:ext>
              </a:extLst>
            </p:cNvPr>
            <p:cNvSpPr/>
            <p:nvPr/>
          </p:nvSpPr>
          <p:spPr>
            <a:xfrm>
              <a:off x="0" y="8572500"/>
              <a:ext cx="406854" cy="1714500"/>
            </a:xfrm>
            <a:prstGeom prst="rect">
              <a:avLst/>
            </a:prstGeom>
            <a:solidFill>
              <a:srgbClr val="00B3EB"/>
            </a:solidFill>
          </p:spPr>
          <p:txBody>
            <a:bodyPr/>
            <a:lstStyle/>
            <a:p>
              <a:endParaRPr lang="en-US" dirty="0"/>
            </a:p>
          </p:txBody>
        </p:sp>
        <p:sp>
          <p:nvSpPr>
            <p:cNvPr id="21" name="AutoShape 2">
              <a:extLst>
                <a:ext uri="{FF2B5EF4-FFF2-40B4-BE49-F238E27FC236}">
                  <a16:creationId xmlns:a16="http://schemas.microsoft.com/office/drawing/2014/main" id="{DD365B78-88C2-D551-A52D-CC824F88D733}"/>
                </a:ext>
              </a:extLst>
            </p:cNvPr>
            <p:cNvSpPr/>
            <p:nvPr/>
          </p:nvSpPr>
          <p:spPr>
            <a:xfrm>
              <a:off x="0" y="5169876"/>
              <a:ext cx="406854" cy="1714500"/>
            </a:xfrm>
            <a:prstGeom prst="rect">
              <a:avLst/>
            </a:prstGeom>
            <a:solidFill>
              <a:srgbClr val="FF481E"/>
            </a:solidFill>
          </p:spPr>
          <p:txBody>
            <a:bodyPr/>
            <a:lstStyle/>
            <a:p>
              <a:endParaRPr lang="en-US" dirty="0"/>
            </a:p>
          </p:txBody>
        </p:sp>
        <p:sp>
          <p:nvSpPr>
            <p:cNvPr id="24" name="AutoShape 2">
              <a:extLst>
                <a:ext uri="{FF2B5EF4-FFF2-40B4-BE49-F238E27FC236}">
                  <a16:creationId xmlns:a16="http://schemas.microsoft.com/office/drawing/2014/main" id="{A099B0F8-E4C5-1161-B919-52984400CFFE}"/>
                </a:ext>
              </a:extLst>
            </p:cNvPr>
            <p:cNvSpPr/>
            <p:nvPr/>
          </p:nvSpPr>
          <p:spPr>
            <a:xfrm>
              <a:off x="0" y="95078"/>
              <a:ext cx="406854" cy="1714500"/>
            </a:xfrm>
            <a:prstGeom prst="rect">
              <a:avLst/>
            </a:prstGeom>
            <a:solidFill>
              <a:srgbClr val="28B473"/>
            </a:solidFill>
          </p:spPr>
          <p:txBody>
            <a:bodyPr/>
            <a:lstStyle/>
            <a:p>
              <a:endParaRPr lang="en-US" dirty="0"/>
            </a:p>
          </p:txBody>
        </p:sp>
        <p:sp>
          <p:nvSpPr>
            <p:cNvPr id="25" name="AutoShape 2">
              <a:extLst>
                <a:ext uri="{FF2B5EF4-FFF2-40B4-BE49-F238E27FC236}">
                  <a16:creationId xmlns:a16="http://schemas.microsoft.com/office/drawing/2014/main" id="{AA45F791-3C98-3F0B-01FA-8077D13D5959}"/>
                </a:ext>
              </a:extLst>
            </p:cNvPr>
            <p:cNvSpPr/>
            <p:nvPr/>
          </p:nvSpPr>
          <p:spPr>
            <a:xfrm>
              <a:off x="0" y="6858000"/>
              <a:ext cx="406854" cy="1714500"/>
            </a:xfrm>
            <a:prstGeom prst="rect">
              <a:avLst/>
            </a:prstGeom>
            <a:solidFill>
              <a:srgbClr val="6766BE"/>
            </a:solidFill>
          </p:spPr>
          <p:txBody>
            <a:bodyPr/>
            <a:lstStyle/>
            <a:p>
              <a:endParaRPr lang="en-US" dirty="0"/>
            </a:p>
          </p:txBody>
        </p:sp>
      </p:grpSp>
      <p:pic>
        <p:nvPicPr>
          <p:cNvPr id="27" name="Picture 26" descr="A blue and black logo&#10;&#10;AI-generated content may be incorrect.">
            <a:extLst>
              <a:ext uri="{FF2B5EF4-FFF2-40B4-BE49-F238E27FC236}">
                <a16:creationId xmlns:a16="http://schemas.microsoft.com/office/drawing/2014/main" id="{3D7A7C5D-D36A-89A1-58EC-580ECFAC1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837" y="4429156"/>
            <a:ext cx="1935484" cy="1645923"/>
          </a:xfrm>
          <a:prstGeom prst="rect">
            <a:avLst/>
          </a:prstGeom>
        </p:spPr>
      </p:pic>
      <p:pic>
        <p:nvPicPr>
          <p:cNvPr id="29" name="Picture 28" descr="A blue butterfly on a black background&#10;&#10;AI-generated content may be incorrect.">
            <a:extLst>
              <a:ext uri="{FF2B5EF4-FFF2-40B4-BE49-F238E27FC236}">
                <a16:creationId xmlns:a16="http://schemas.microsoft.com/office/drawing/2014/main" id="{ACD0EC47-130C-7FC1-E0B7-027FF47C2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9172" y="4429156"/>
            <a:ext cx="3102290" cy="3102290"/>
          </a:xfrm>
          <a:prstGeom prst="rect">
            <a:avLst/>
          </a:prstGeom>
        </p:spPr>
      </p:pic>
      <p:pic>
        <p:nvPicPr>
          <p:cNvPr id="31" name="Picture 30" descr="A blue circle with a white f in it&#10;&#10;AI-generated content may be incorrect.">
            <a:extLst>
              <a:ext uri="{FF2B5EF4-FFF2-40B4-BE49-F238E27FC236}">
                <a16:creationId xmlns:a16="http://schemas.microsoft.com/office/drawing/2014/main" id="{7AF05133-FE54-F101-1DC7-B2FED19C0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8261" y="617495"/>
            <a:ext cx="1828800" cy="1828800"/>
          </a:xfrm>
          <a:prstGeom prst="rect">
            <a:avLst/>
          </a:prstGeom>
        </p:spPr>
      </p:pic>
      <p:pic>
        <p:nvPicPr>
          <p:cNvPr id="33" name="Picture 32" descr="A logo of a camera&#10;&#10;AI-generated content may be incorrect.">
            <a:extLst>
              <a:ext uri="{FF2B5EF4-FFF2-40B4-BE49-F238E27FC236}">
                <a16:creationId xmlns:a16="http://schemas.microsoft.com/office/drawing/2014/main" id="{6BBB02B3-87DD-4E1F-8B6C-A37C44A722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7061" y="617494"/>
            <a:ext cx="1789577" cy="1789577"/>
          </a:xfrm>
          <a:prstGeom prst="rect">
            <a:avLst/>
          </a:prstGeom>
        </p:spPr>
      </p:pic>
      <p:pic>
        <p:nvPicPr>
          <p:cNvPr id="35" name="Picture 34" descr="A black background with a black square&#10;&#10;AI-generated content may be incorrect.">
            <a:extLst>
              <a:ext uri="{FF2B5EF4-FFF2-40B4-BE49-F238E27FC236}">
                <a16:creationId xmlns:a16="http://schemas.microsoft.com/office/drawing/2014/main" id="{66FE4F51-AE62-690B-C2F3-B7AEF268A0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41352" y="617494"/>
            <a:ext cx="1779208" cy="1944027"/>
          </a:xfrm>
          <a:prstGeom prst="rect">
            <a:avLst/>
          </a:prstGeom>
        </p:spPr>
      </p:pic>
      <p:pic>
        <p:nvPicPr>
          <p:cNvPr id="37" name="Picture 36" descr="A black background with a blue and pink logo&#10;&#10;AI-generated content may be incorrect.">
            <a:extLst>
              <a:ext uri="{FF2B5EF4-FFF2-40B4-BE49-F238E27FC236}">
                <a16:creationId xmlns:a16="http://schemas.microsoft.com/office/drawing/2014/main" id="{F870B0FB-D5A2-69AF-7336-D48CB60808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6374" y="2394792"/>
            <a:ext cx="1829130" cy="1828800"/>
          </a:xfrm>
          <a:prstGeom prst="rect">
            <a:avLst/>
          </a:prstGeom>
        </p:spPr>
      </p:pic>
      <p:pic>
        <p:nvPicPr>
          <p:cNvPr id="39" name="Picture 38" descr="A black background with a black square&#10;&#10;AI-generated content may be incorrect.">
            <a:extLst>
              <a:ext uri="{FF2B5EF4-FFF2-40B4-BE49-F238E27FC236}">
                <a16:creationId xmlns:a16="http://schemas.microsoft.com/office/drawing/2014/main" id="{BF45179F-4243-1690-F9A1-7182F8503F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51775" y="2422488"/>
            <a:ext cx="1789577" cy="1829092"/>
          </a:xfrm>
          <a:prstGeom prst="rect">
            <a:avLst/>
          </a:prstGeom>
        </p:spPr>
      </p:pic>
      <p:pic>
        <p:nvPicPr>
          <p:cNvPr id="41" name="Picture 40" descr="A red and white play button&#10;&#10;AI-generated content may be incorrect.">
            <a:extLst>
              <a:ext uri="{FF2B5EF4-FFF2-40B4-BE49-F238E27FC236}">
                <a16:creationId xmlns:a16="http://schemas.microsoft.com/office/drawing/2014/main" id="{62B05A64-44B9-79B6-0099-6A469509C8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46810" y="2592455"/>
            <a:ext cx="1693922" cy="1191039"/>
          </a:xfrm>
          <a:prstGeom prst="rect">
            <a:avLst/>
          </a:prstGeom>
        </p:spPr>
      </p:pic>
      <p:sp>
        <p:nvSpPr>
          <p:cNvPr id="2" name="TextBox 1">
            <a:extLst>
              <a:ext uri="{FF2B5EF4-FFF2-40B4-BE49-F238E27FC236}">
                <a16:creationId xmlns:a16="http://schemas.microsoft.com/office/drawing/2014/main" id="{75A52F12-0354-6A00-5175-EFD13C4D35FA}"/>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07055-E5E3-4ABD-E463-49EDD1ED7ED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15D6BE4-71CB-8A5B-88A5-25DA670AD932}"/>
              </a:ext>
            </a:extLst>
          </p:cNvPr>
          <p:cNvSpPr txBox="1"/>
          <p:nvPr/>
        </p:nvSpPr>
        <p:spPr>
          <a:xfrm>
            <a:off x="1943100" y="2671372"/>
            <a:ext cx="56007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Volunteer</a:t>
            </a:r>
          </a:p>
        </p:txBody>
      </p:sp>
      <p:sp>
        <p:nvSpPr>
          <p:cNvPr id="18" name="Slide Number Placeholder 10">
            <a:extLst>
              <a:ext uri="{FF2B5EF4-FFF2-40B4-BE49-F238E27FC236}">
                <a16:creationId xmlns:a16="http://schemas.microsoft.com/office/drawing/2014/main" id="{9B52DBE2-D99B-D843-18C4-8EDA13F33AC5}"/>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23</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56F577EB-2D9C-3F67-85CD-43E3D297F8C2}"/>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819A243F-BEF4-09DE-F8CF-CD61D8FEEA59}"/>
                </a:ext>
              </a:extLst>
            </p:cNvPr>
            <p:cNvSpPr/>
            <p:nvPr/>
          </p:nvSpPr>
          <p:spPr>
            <a:xfrm>
              <a:off x="0" y="1818447"/>
              <a:ext cx="406854" cy="1714500"/>
            </a:xfrm>
            <a:prstGeom prst="rect">
              <a:avLst/>
            </a:prstGeom>
            <a:solidFill>
              <a:srgbClr val="FFCD4D"/>
            </a:solidFill>
          </p:spPr>
          <p:txBody>
            <a:bodyPr/>
            <a:lstStyle/>
            <a:p>
              <a:endParaRPr lang="en-US" dirty="0"/>
            </a:p>
          </p:txBody>
        </p:sp>
        <p:sp>
          <p:nvSpPr>
            <p:cNvPr id="4" name="AutoShape 2">
              <a:extLst>
                <a:ext uri="{FF2B5EF4-FFF2-40B4-BE49-F238E27FC236}">
                  <a16:creationId xmlns:a16="http://schemas.microsoft.com/office/drawing/2014/main" id="{CC937439-798B-036F-1F90-ACC842B7940B}"/>
                </a:ext>
              </a:extLst>
            </p:cNvPr>
            <p:cNvSpPr/>
            <p:nvPr/>
          </p:nvSpPr>
          <p:spPr>
            <a:xfrm>
              <a:off x="0" y="3524078"/>
              <a:ext cx="406854" cy="1714500"/>
            </a:xfrm>
            <a:prstGeom prst="rect">
              <a:avLst/>
            </a:prstGeom>
            <a:solidFill>
              <a:srgbClr val="FF800E"/>
            </a:solidFill>
          </p:spPr>
          <p:txBody>
            <a:bodyPr/>
            <a:lstStyle/>
            <a:p>
              <a:endParaRPr lang="en-US" dirty="0"/>
            </a:p>
          </p:txBody>
        </p:sp>
        <p:sp>
          <p:nvSpPr>
            <p:cNvPr id="8" name="AutoShape 2">
              <a:extLst>
                <a:ext uri="{FF2B5EF4-FFF2-40B4-BE49-F238E27FC236}">
                  <a16:creationId xmlns:a16="http://schemas.microsoft.com/office/drawing/2014/main" id="{662CB458-10AF-FF69-43DD-FDCC718FFC78}"/>
                </a:ext>
              </a:extLst>
            </p:cNvPr>
            <p:cNvSpPr/>
            <p:nvPr/>
          </p:nvSpPr>
          <p:spPr>
            <a:xfrm>
              <a:off x="0" y="8572500"/>
              <a:ext cx="406854" cy="1714500"/>
            </a:xfrm>
            <a:prstGeom prst="rect">
              <a:avLst/>
            </a:prstGeom>
            <a:solidFill>
              <a:srgbClr val="00B3EB"/>
            </a:solidFill>
          </p:spPr>
          <p:txBody>
            <a:bodyPr/>
            <a:lstStyle/>
            <a:p>
              <a:endParaRPr lang="en-US" dirty="0"/>
            </a:p>
          </p:txBody>
        </p:sp>
        <p:sp>
          <p:nvSpPr>
            <p:cNvPr id="9" name="AutoShape 2">
              <a:extLst>
                <a:ext uri="{FF2B5EF4-FFF2-40B4-BE49-F238E27FC236}">
                  <a16:creationId xmlns:a16="http://schemas.microsoft.com/office/drawing/2014/main" id="{E7D7A911-18B8-1339-629B-67571915164A}"/>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0" name="AutoShape 2">
              <a:extLst>
                <a:ext uri="{FF2B5EF4-FFF2-40B4-BE49-F238E27FC236}">
                  <a16:creationId xmlns:a16="http://schemas.microsoft.com/office/drawing/2014/main" id="{A85E2255-F181-2932-8CE5-B4270A020FAC}"/>
                </a:ext>
              </a:extLst>
            </p:cNvPr>
            <p:cNvSpPr/>
            <p:nvPr/>
          </p:nvSpPr>
          <p:spPr>
            <a:xfrm>
              <a:off x="0" y="95078"/>
              <a:ext cx="406854" cy="1714500"/>
            </a:xfrm>
            <a:prstGeom prst="rect">
              <a:avLst/>
            </a:prstGeom>
            <a:solidFill>
              <a:srgbClr val="28B473"/>
            </a:solidFill>
          </p:spPr>
          <p:txBody>
            <a:bodyPr/>
            <a:lstStyle/>
            <a:p>
              <a:endParaRPr lang="en-US" dirty="0"/>
            </a:p>
          </p:txBody>
        </p:sp>
        <p:sp>
          <p:nvSpPr>
            <p:cNvPr id="19" name="AutoShape 2">
              <a:extLst>
                <a:ext uri="{FF2B5EF4-FFF2-40B4-BE49-F238E27FC236}">
                  <a16:creationId xmlns:a16="http://schemas.microsoft.com/office/drawing/2014/main" id="{863F4369-2119-D6F6-6D52-B4F62E4A8107}"/>
                </a:ext>
              </a:extLst>
            </p:cNvPr>
            <p:cNvSpPr/>
            <p:nvPr/>
          </p:nvSpPr>
          <p:spPr>
            <a:xfrm>
              <a:off x="0" y="6858000"/>
              <a:ext cx="406854" cy="1714500"/>
            </a:xfrm>
            <a:prstGeom prst="rect">
              <a:avLst/>
            </a:prstGeom>
            <a:solidFill>
              <a:srgbClr val="6766BE"/>
            </a:solidFill>
          </p:spPr>
          <p:txBody>
            <a:bodyPr/>
            <a:lstStyle/>
            <a:p>
              <a:endParaRPr lang="en-US" dirty="0"/>
            </a:p>
          </p:txBody>
        </p:sp>
      </p:grpSp>
      <p:sp>
        <p:nvSpPr>
          <p:cNvPr id="5" name="TextBox 6">
            <a:extLst>
              <a:ext uri="{FF2B5EF4-FFF2-40B4-BE49-F238E27FC236}">
                <a16:creationId xmlns:a16="http://schemas.microsoft.com/office/drawing/2014/main" id="{B8F09DC9-809C-93C5-7F82-E7EE02F7B0EF}"/>
              </a:ext>
            </a:extLst>
          </p:cNvPr>
          <p:cNvSpPr txBox="1"/>
          <p:nvPr/>
        </p:nvSpPr>
        <p:spPr>
          <a:xfrm>
            <a:off x="1353312" y="3803904"/>
            <a:ext cx="6858000" cy="3462486"/>
          </a:xfrm>
          <a:prstGeom prst="rect">
            <a:avLst/>
          </a:prstGeom>
        </p:spPr>
        <p:txBody>
          <a:bodyPr wrap="square" lIns="0" tIns="0" rIns="0" bIns="0" rtlCol="0" anchor="t">
            <a:spAutoFit/>
          </a:bodyPr>
          <a:lstStyle/>
          <a:p>
            <a:pPr marL="690871" lvl="1" indent="-345435">
              <a:lnSpc>
                <a:spcPts val="4479"/>
              </a:lnSpc>
              <a:spcBef>
                <a:spcPct val="0"/>
              </a:spcBef>
              <a:buFont typeface="Arial"/>
              <a:buChar char="•"/>
            </a:pPr>
            <a:r>
              <a:rPr lang="en-US" sz="4000" dirty="0">
                <a:solidFill>
                  <a:schemeClr val="bg1"/>
                </a:solidFill>
                <a:latin typeface="+mj-lt"/>
              </a:rPr>
              <a:t>Boost our social posts.</a:t>
            </a:r>
          </a:p>
          <a:p>
            <a:pPr marL="690871" lvl="1" indent="-345435">
              <a:lnSpc>
                <a:spcPts val="4479"/>
              </a:lnSpc>
              <a:spcBef>
                <a:spcPct val="0"/>
              </a:spcBef>
              <a:buFont typeface="Arial"/>
              <a:buChar char="•"/>
            </a:pPr>
            <a:r>
              <a:rPr lang="en-US" sz="4000" dirty="0">
                <a:solidFill>
                  <a:schemeClr val="bg1"/>
                </a:solidFill>
                <a:latin typeface="+mj-lt"/>
              </a:rPr>
              <a:t>Teach a peace skill.</a:t>
            </a:r>
          </a:p>
          <a:p>
            <a:pPr marL="690871" lvl="1" indent="-345435">
              <a:lnSpc>
                <a:spcPts val="4479"/>
              </a:lnSpc>
              <a:spcBef>
                <a:spcPct val="0"/>
              </a:spcBef>
              <a:buFont typeface="Arial"/>
              <a:buChar char="•"/>
            </a:pPr>
            <a:r>
              <a:rPr lang="en-US" sz="4000" dirty="0">
                <a:solidFill>
                  <a:schemeClr val="bg1"/>
                </a:solidFill>
                <a:latin typeface="+mj-lt"/>
              </a:rPr>
              <a:t>Host an action meet-up.</a:t>
            </a:r>
          </a:p>
          <a:p>
            <a:pPr marL="690871" lvl="1" indent="-345435">
              <a:lnSpc>
                <a:spcPts val="4479"/>
              </a:lnSpc>
              <a:spcBef>
                <a:spcPct val="0"/>
              </a:spcBef>
              <a:buFont typeface="Arial"/>
              <a:buChar char="•"/>
            </a:pPr>
            <a:r>
              <a:rPr lang="en-US" sz="4000" dirty="0">
                <a:solidFill>
                  <a:schemeClr val="bg1"/>
                </a:solidFill>
                <a:latin typeface="+mj-lt"/>
              </a:rPr>
              <a:t>Write issue briefs.</a:t>
            </a:r>
          </a:p>
          <a:p>
            <a:pPr marL="690871" lvl="1" indent="-345435">
              <a:lnSpc>
                <a:spcPts val="4479"/>
              </a:lnSpc>
              <a:spcBef>
                <a:spcPct val="0"/>
              </a:spcBef>
              <a:buFont typeface="Arial"/>
              <a:buChar char="•"/>
            </a:pPr>
            <a:r>
              <a:rPr lang="en-US" sz="4000" dirty="0">
                <a:solidFill>
                  <a:schemeClr val="bg1"/>
                </a:solidFill>
                <a:latin typeface="+mj-lt"/>
              </a:rPr>
              <a:t>Join our board of directors.</a:t>
            </a:r>
          </a:p>
          <a:p>
            <a:pPr marL="690871" lvl="1" indent="-345435">
              <a:lnSpc>
                <a:spcPts val="4479"/>
              </a:lnSpc>
              <a:spcBef>
                <a:spcPct val="0"/>
              </a:spcBef>
              <a:buFont typeface="Arial"/>
              <a:buChar char="•"/>
            </a:pPr>
            <a:r>
              <a:rPr lang="en-US" sz="4000" dirty="0">
                <a:solidFill>
                  <a:schemeClr val="bg1"/>
                </a:solidFill>
                <a:latin typeface="+mj-lt"/>
              </a:rPr>
              <a:t>Propose your own activity!</a:t>
            </a:r>
          </a:p>
        </p:txBody>
      </p:sp>
      <p:sp>
        <p:nvSpPr>
          <p:cNvPr id="14" name="TextBox 13">
            <a:extLst>
              <a:ext uri="{FF2B5EF4-FFF2-40B4-BE49-F238E27FC236}">
                <a16:creationId xmlns:a16="http://schemas.microsoft.com/office/drawing/2014/main" id="{B3A97723-AAA0-496D-9EE2-54126B58E8FE}"/>
              </a:ext>
            </a:extLst>
          </p:cNvPr>
          <p:cNvSpPr txBox="1"/>
          <p:nvPr/>
        </p:nvSpPr>
        <p:spPr>
          <a:xfrm>
            <a:off x="6858000" y="7543800"/>
            <a:ext cx="9144000" cy="707886"/>
          </a:xfrm>
          <a:prstGeom prst="rect">
            <a:avLst/>
          </a:prstGeom>
          <a:noFill/>
        </p:spPr>
        <p:txBody>
          <a:bodyPr wrap="square">
            <a:spAutoFit/>
          </a:bodyPr>
          <a:lstStyle/>
          <a:p>
            <a:pPr algn="ctr"/>
            <a:r>
              <a:rPr lang="en-US" sz="4000" b="1" dirty="0">
                <a:solidFill>
                  <a:schemeClr val="accent5"/>
                </a:solidFill>
                <a:latin typeface="+mj-lt"/>
              </a:rPr>
              <a:t>peacethroughaction.org/volunteer</a:t>
            </a:r>
          </a:p>
        </p:txBody>
      </p:sp>
      <p:pic>
        <p:nvPicPr>
          <p:cNvPr id="12" name="Picture 11" descr="A pixelated image of a square with black squares&#10;&#10;AI-generated content may be incorrect.">
            <a:extLst>
              <a:ext uri="{FF2B5EF4-FFF2-40B4-BE49-F238E27FC236}">
                <a16:creationId xmlns:a16="http://schemas.microsoft.com/office/drawing/2014/main" id="{9AA3B9A0-70D7-7EE5-40CD-98CB2C869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9A868F55-DF0D-F742-2CBD-5FD21ADF6A22}"/>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extLst>
      <p:ext uri="{BB962C8B-B14F-4D97-AF65-F5344CB8AC3E}">
        <p14:creationId xmlns:p14="http://schemas.microsoft.com/office/powerpoint/2010/main" val="1675077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02719-84CD-0798-D35F-8584EB37FED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DDDCCF4-E3D6-6AD2-025A-2984DA9CF758}"/>
              </a:ext>
            </a:extLst>
          </p:cNvPr>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Give</a:t>
            </a:r>
          </a:p>
        </p:txBody>
      </p:sp>
      <p:sp>
        <p:nvSpPr>
          <p:cNvPr id="18" name="Slide Number Placeholder 10">
            <a:extLst>
              <a:ext uri="{FF2B5EF4-FFF2-40B4-BE49-F238E27FC236}">
                <a16:creationId xmlns:a16="http://schemas.microsoft.com/office/drawing/2014/main" id="{D87B87F8-82C1-A344-7029-D80F5789FE0B}"/>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24</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9DFBC36F-2D88-46B9-0F0E-74564DC59F4D}"/>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B175FA22-C24E-5C13-515B-C55701DD6FE1}"/>
                </a:ext>
              </a:extLst>
            </p:cNvPr>
            <p:cNvSpPr/>
            <p:nvPr/>
          </p:nvSpPr>
          <p:spPr>
            <a:xfrm>
              <a:off x="0" y="1818447"/>
              <a:ext cx="406854" cy="1714500"/>
            </a:xfrm>
            <a:prstGeom prst="rect">
              <a:avLst/>
            </a:prstGeom>
            <a:solidFill>
              <a:srgbClr val="FFCD4D"/>
            </a:solidFill>
          </p:spPr>
          <p:txBody>
            <a:bodyPr/>
            <a:lstStyle/>
            <a:p>
              <a:endParaRPr lang="en-US" dirty="0"/>
            </a:p>
          </p:txBody>
        </p:sp>
        <p:sp>
          <p:nvSpPr>
            <p:cNvPr id="4" name="AutoShape 2">
              <a:extLst>
                <a:ext uri="{FF2B5EF4-FFF2-40B4-BE49-F238E27FC236}">
                  <a16:creationId xmlns:a16="http://schemas.microsoft.com/office/drawing/2014/main" id="{EF8B041B-9A3C-1E87-9E6B-7054720B180D}"/>
                </a:ext>
              </a:extLst>
            </p:cNvPr>
            <p:cNvSpPr/>
            <p:nvPr/>
          </p:nvSpPr>
          <p:spPr>
            <a:xfrm>
              <a:off x="0" y="3524078"/>
              <a:ext cx="406854" cy="1714500"/>
            </a:xfrm>
            <a:prstGeom prst="rect">
              <a:avLst/>
            </a:prstGeom>
            <a:solidFill>
              <a:srgbClr val="FF800E"/>
            </a:solidFill>
          </p:spPr>
          <p:txBody>
            <a:bodyPr/>
            <a:lstStyle/>
            <a:p>
              <a:endParaRPr lang="en-US" dirty="0"/>
            </a:p>
          </p:txBody>
        </p:sp>
        <p:sp>
          <p:nvSpPr>
            <p:cNvPr id="8" name="AutoShape 2">
              <a:extLst>
                <a:ext uri="{FF2B5EF4-FFF2-40B4-BE49-F238E27FC236}">
                  <a16:creationId xmlns:a16="http://schemas.microsoft.com/office/drawing/2014/main" id="{562F2DFB-8B4A-0740-0553-6538D8EBADB8}"/>
                </a:ext>
              </a:extLst>
            </p:cNvPr>
            <p:cNvSpPr/>
            <p:nvPr/>
          </p:nvSpPr>
          <p:spPr>
            <a:xfrm>
              <a:off x="0" y="8572500"/>
              <a:ext cx="406854" cy="1714500"/>
            </a:xfrm>
            <a:prstGeom prst="rect">
              <a:avLst/>
            </a:prstGeom>
            <a:solidFill>
              <a:srgbClr val="00B3EB"/>
            </a:solidFill>
          </p:spPr>
          <p:txBody>
            <a:bodyPr/>
            <a:lstStyle/>
            <a:p>
              <a:endParaRPr lang="en-US" dirty="0"/>
            </a:p>
          </p:txBody>
        </p:sp>
        <p:sp>
          <p:nvSpPr>
            <p:cNvPr id="9" name="AutoShape 2">
              <a:extLst>
                <a:ext uri="{FF2B5EF4-FFF2-40B4-BE49-F238E27FC236}">
                  <a16:creationId xmlns:a16="http://schemas.microsoft.com/office/drawing/2014/main" id="{3CCE8760-422F-D7EA-5D83-7707FBD11212}"/>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0" name="AutoShape 2">
              <a:extLst>
                <a:ext uri="{FF2B5EF4-FFF2-40B4-BE49-F238E27FC236}">
                  <a16:creationId xmlns:a16="http://schemas.microsoft.com/office/drawing/2014/main" id="{F3A08AA1-5E84-7D5D-F499-0FD9A7C842C1}"/>
                </a:ext>
              </a:extLst>
            </p:cNvPr>
            <p:cNvSpPr/>
            <p:nvPr/>
          </p:nvSpPr>
          <p:spPr>
            <a:xfrm>
              <a:off x="0" y="95078"/>
              <a:ext cx="406854" cy="1714500"/>
            </a:xfrm>
            <a:prstGeom prst="rect">
              <a:avLst/>
            </a:prstGeom>
            <a:solidFill>
              <a:srgbClr val="28B473"/>
            </a:solidFill>
          </p:spPr>
          <p:txBody>
            <a:bodyPr/>
            <a:lstStyle/>
            <a:p>
              <a:endParaRPr lang="en-US" dirty="0"/>
            </a:p>
          </p:txBody>
        </p:sp>
        <p:sp>
          <p:nvSpPr>
            <p:cNvPr id="19" name="AutoShape 2">
              <a:extLst>
                <a:ext uri="{FF2B5EF4-FFF2-40B4-BE49-F238E27FC236}">
                  <a16:creationId xmlns:a16="http://schemas.microsoft.com/office/drawing/2014/main" id="{385D0108-31B3-4751-0FA1-5654078A8CC8}"/>
                </a:ext>
              </a:extLst>
            </p:cNvPr>
            <p:cNvSpPr/>
            <p:nvPr/>
          </p:nvSpPr>
          <p:spPr>
            <a:xfrm>
              <a:off x="0" y="6858000"/>
              <a:ext cx="406854" cy="1714500"/>
            </a:xfrm>
            <a:prstGeom prst="rect">
              <a:avLst/>
            </a:prstGeom>
            <a:solidFill>
              <a:srgbClr val="6766BE"/>
            </a:solidFill>
          </p:spPr>
          <p:txBody>
            <a:bodyPr/>
            <a:lstStyle/>
            <a:p>
              <a:endParaRPr lang="en-US" dirty="0"/>
            </a:p>
          </p:txBody>
        </p:sp>
      </p:grpSp>
      <p:sp>
        <p:nvSpPr>
          <p:cNvPr id="5" name="TextBox 6">
            <a:extLst>
              <a:ext uri="{FF2B5EF4-FFF2-40B4-BE49-F238E27FC236}">
                <a16:creationId xmlns:a16="http://schemas.microsoft.com/office/drawing/2014/main" id="{1C93F3DB-C36D-E345-C327-9488DA2FF88A}"/>
              </a:ext>
            </a:extLst>
          </p:cNvPr>
          <p:cNvSpPr txBox="1"/>
          <p:nvPr/>
        </p:nvSpPr>
        <p:spPr>
          <a:xfrm>
            <a:off x="1353312" y="3803904"/>
            <a:ext cx="5905500" cy="1615827"/>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Support our mission activities with a gift of money for peace.</a:t>
            </a:r>
          </a:p>
        </p:txBody>
      </p:sp>
      <p:sp>
        <p:nvSpPr>
          <p:cNvPr id="14" name="TextBox 13">
            <a:extLst>
              <a:ext uri="{FF2B5EF4-FFF2-40B4-BE49-F238E27FC236}">
                <a16:creationId xmlns:a16="http://schemas.microsoft.com/office/drawing/2014/main" id="{80B344F0-4137-44E0-6098-65FB7C495302}"/>
              </a:ext>
            </a:extLst>
          </p:cNvPr>
          <p:cNvSpPr txBox="1"/>
          <p:nvPr/>
        </p:nvSpPr>
        <p:spPr>
          <a:xfrm>
            <a:off x="6858000" y="7540144"/>
            <a:ext cx="9144000" cy="707886"/>
          </a:xfrm>
          <a:prstGeom prst="rect">
            <a:avLst/>
          </a:prstGeom>
          <a:noFill/>
        </p:spPr>
        <p:txBody>
          <a:bodyPr wrap="square">
            <a:spAutoFit/>
          </a:bodyPr>
          <a:lstStyle/>
          <a:p>
            <a:pPr algn="ctr"/>
            <a:r>
              <a:rPr lang="en-US" sz="4000" b="1" dirty="0">
                <a:solidFill>
                  <a:schemeClr val="accent3"/>
                </a:solidFill>
                <a:latin typeface="+mj-lt"/>
              </a:rPr>
              <a:t>peacethroughaction.org/give</a:t>
            </a:r>
          </a:p>
        </p:txBody>
      </p:sp>
      <p:pic>
        <p:nvPicPr>
          <p:cNvPr id="12" name="Picture 11">
            <a:extLst>
              <a:ext uri="{FF2B5EF4-FFF2-40B4-BE49-F238E27FC236}">
                <a16:creationId xmlns:a16="http://schemas.microsoft.com/office/drawing/2014/main" id="{1783B046-7D8F-C974-54EE-154F96F2D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2C64600F-0AED-BFFE-0C1A-F4281D55E1E2}"/>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extLst>
      <p:ext uri="{BB962C8B-B14F-4D97-AF65-F5344CB8AC3E}">
        <p14:creationId xmlns:p14="http://schemas.microsoft.com/office/powerpoint/2010/main" val="152436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Contact</a:t>
            </a:r>
          </a:p>
        </p:txBody>
      </p:sp>
      <p:sp>
        <p:nvSpPr>
          <p:cNvPr id="7" name="TextBox 7"/>
          <p:cNvSpPr txBox="1"/>
          <p:nvPr/>
        </p:nvSpPr>
        <p:spPr>
          <a:xfrm>
            <a:off x="7772400" y="2400300"/>
            <a:ext cx="9146927" cy="3877408"/>
          </a:xfrm>
          <a:prstGeom prst="rect">
            <a:avLst/>
          </a:prstGeom>
        </p:spPr>
        <p:txBody>
          <a:bodyPr lIns="0" tIns="0" rIns="0" bIns="0" rtlCol="0" anchor="t">
            <a:spAutoFit/>
          </a:bodyPr>
          <a:lstStyle/>
          <a:p>
            <a:pPr marL="0" lvl="0" indent="0" algn="l">
              <a:lnSpc>
                <a:spcPts val="5100"/>
              </a:lnSpc>
              <a:spcBef>
                <a:spcPct val="0"/>
              </a:spcBef>
            </a:pPr>
            <a:r>
              <a:rPr lang="en-US" sz="4000" u="none" strike="noStrike" dirty="0">
                <a:solidFill>
                  <a:schemeClr val="bg1"/>
                </a:solidFill>
                <a:latin typeface="+mj-lt"/>
              </a:rPr>
              <a:t>Peace Through Action</a:t>
            </a:r>
            <a:r>
              <a:rPr lang="en-US" sz="4000" dirty="0">
                <a:solidFill>
                  <a:schemeClr val="bg1"/>
                </a:solidFill>
                <a:latin typeface="+mj-lt"/>
              </a:rPr>
              <a:t> USA</a:t>
            </a:r>
            <a:endParaRPr lang="en-US" sz="4000" u="none" strike="noStrike" dirty="0">
              <a:solidFill>
                <a:schemeClr val="bg1"/>
              </a:solidFill>
              <a:latin typeface="+mj-lt"/>
            </a:endParaRPr>
          </a:p>
          <a:p>
            <a:pPr marL="0" lvl="0" indent="0" algn="l">
              <a:lnSpc>
                <a:spcPts val="5100"/>
              </a:lnSpc>
              <a:spcBef>
                <a:spcPct val="0"/>
              </a:spcBef>
            </a:pPr>
            <a:r>
              <a:rPr lang="en-US" sz="4000" u="none" strike="noStrike" dirty="0">
                <a:solidFill>
                  <a:schemeClr val="bg1"/>
                </a:solidFill>
                <a:latin typeface="+mj-lt"/>
              </a:rPr>
              <a:t>P.O. Box 73466</a:t>
            </a:r>
          </a:p>
          <a:p>
            <a:pPr marL="0" lvl="0" indent="0" algn="l">
              <a:lnSpc>
                <a:spcPts val="5100"/>
              </a:lnSpc>
              <a:spcBef>
                <a:spcPct val="0"/>
              </a:spcBef>
            </a:pPr>
            <a:r>
              <a:rPr lang="en-US" sz="4000" u="none" strike="noStrike" dirty="0">
                <a:solidFill>
                  <a:schemeClr val="bg1"/>
                </a:solidFill>
                <a:latin typeface="+mj-lt"/>
              </a:rPr>
              <a:t>Washington DC 20056-3466</a:t>
            </a:r>
          </a:p>
          <a:p>
            <a:pPr marL="0" lvl="0" indent="0" algn="l">
              <a:lnSpc>
                <a:spcPts val="5100"/>
              </a:lnSpc>
              <a:spcBef>
                <a:spcPct val="0"/>
              </a:spcBef>
            </a:pPr>
            <a:r>
              <a:rPr lang="en-US" sz="4000" u="none" strike="noStrike" dirty="0">
                <a:solidFill>
                  <a:schemeClr val="bg1"/>
                </a:solidFill>
                <a:latin typeface="+mj-lt"/>
              </a:rPr>
              <a:t>202-827-5967</a:t>
            </a:r>
          </a:p>
          <a:p>
            <a:pPr marL="0" lvl="0" indent="0" algn="l">
              <a:lnSpc>
                <a:spcPts val="5100"/>
              </a:lnSpc>
              <a:spcBef>
                <a:spcPct val="0"/>
              </a:spcBef>
            </a:pPr>
            <a:r>
              <a:rPr lang="en-US" sz="4000" u="none" strike="noStrike" dirty="0">
                <a:solidFill>
                  <a:schemeClr val="bg1"/>
                </a:solidFill>
                <a:latin typeface="+mj-lt"/>
              </a:rPr>
              <a:t>peacethroughaction.org</a:t>
            </a:r>
          </a:p>
          <a:p>
            <a:pPr marL="0" lvl="0" indent="0" algn="l">
              <a:lnSpc>
                <a:spcPts val="5100"/>
              </a:lnSpc>
              <a:spcBef>
                <a:spcPct val="0"/>
              </a:spcBef>
            </a:pPr>
            <a:r>
              <a:rPr lang="en-US" sz="4000" u="none" strike="noStrike" dirty="0">
                <a:solidFill>
                  <a:schemeClr val="bg1"/>
                </a:solidFill>
                <a:latin typeface="+mj-lt"/>
              </a:rPr>
              <a:t>inbox@peacethroughaction.org</a:t>
            </a:r>
          </a:p>
        </p:txBody>
      </p:sp>
      <p:sp>
        <p:nvSpPr>
          <p:cNvPr id="18" name="Slide Number Placeholder 10">
            <a:extLst>
              <a:ext uri="{FF2B5EF4-FFF2-40B4-BE49-F238E27FC236}">
                <a16:creationId xmlns:a16="http://schemas.microsoft.com/office/drawing/2014/main" id="{C6FE44DE-A2CE-64F5-C51B-8880BF0B6ABE}"/>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25</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3B43E513-6F78-7EE6-231A-5B61AE289970}"/>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009DA303-89B2-3752-5CE7-6317E97453D4}"/>
                </a:ext>
              </a:extLst>
            </p:cNvPr>
            <p:cNvSpPr/>
            <p:nvPr/>
          </p:nvSpPr>
          <p:spPr>
            <a:xfrm>
              <a:off x="0" y="1818447"/>
              <a:ext cx="406854" cy="1714500"/>
            </a:xfrm>
            <a:prstGeom prst="rect">
              <a:avLst/>
            </a:prstGeom>
            <a:solidFill>
              <a:srgbClr val="FFCD4D"/>
            </a:solidFill>
          </p:spPr>
          <p:txBody>
            <a:bodyPr/>
            <a:lstStyle/>
            <a:p>
              <a:endParaRPr lang="en-US" dirty="0"/>
            </a:p>
          </p:txBody>
        </p:sp>
        <p:sp>
          <p:nvSpPr>
            <p:cNvPr id="4" name="AutoShape 2">
              <a:extLst>
                <a:ext uri="{FF2B5EF4-FFF2-40B4-BE49-F238E27FC236}">
                  <a16:creationId xmlns:a16="http://schemas.microsoft.com/office/drawing/2014/main" id="{83E0CA76-56F1-5785-0140-0B600AE2643C}"/>
                </a:ext>
              </a:extLst>
            </p:cNvPr>
            <p:cNvSpPr/>
            <p:nvPr/>
          </p:nvSpPr>
          <p:spPr>
            <a:xfrm>
              <a:off x="0" y="3524078"/>
              <a:ext cx="406854" cy="1714500"/>
            </a:xfrm>
            <a:prstGeom prst="rect">
              <a:avLst/>
            </a:prstGeom>
            <a:solidFill>
              <a:srgbClr val="FF800E"/>
            </a:solidFill>
          </p:spPr>
          <p:txBody>
            <a:bodyPr/>
            <a:lstStyle/>
            <a:p>
              <a:endParaRPr lang="en-US" dirty="0"/>
            </a:p>
          </p:txBody>
        </p:sp>
        <p:sp>
          <p:nvSpPr>
            <p:cNvPr id="8" name="AutoShape 2">
              <a:extLst>
                <a:ext uri="{FF2B5EF4-FFF2-40B4-BE49-F238E27FC236}">
                  <a16:creationId xmlns:a16="http://schemas.microsoft.com/office/drawing/2014/main" id="{A502BD0C-6C53-229B-A8D7-D3CC36CD2645}"/>
                </a:ext>
              </a:extLst>
            </p:cNvPr>
            <p:cNvSpPr/>
            <p:nvPr/>
          </p:nvSpPr>
          <p:spPr>
            <a:xfrm>
              <a:off x="0" y="8572500"/>
              <a:ext cx="406854" cy="1714500"/>
            </a:xfrm>
            <a:prstGeom prst="rect">
              <a:avLst/>
            </a:prstGeom>
            <a:solidFill>
              <a:srgbClr val="00B3EB"/>
            </a:solidFill>
          </p:spPr>
          <p:txBody>
            <a:bodyPr/>
            <a:lstStyle/>
            <a:p>
              <a:endParaRPr lang="en-US" dirty="0"/>
            </a:p>
          </p:txBody>
        </p:sp>
        <p:sp>
          <p:nvSpPr>
            <p:cNvPr id="9" name="AutoShape 2">
              <a:extLst>
                <a:ext uri="{FF2B5EF4-FFF2-40B4-BE49-F238E27FC236}">
                  <a16:creationId xmlns:a16="http://schemas.microsoft.com/office/drawing/2014/main" id="{49D2A74B-B59B-891B-2930-F5FA5B1BF6A0}"/>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0" name="AutoShape 2">
              <a:extLst>
                <a:ext uri="{FF2B5EF4-FFF2-40B4-BE49-F238E27FC236}">
                  <a16:creationId xmlns:a16="http://schemas.microsoft.com/office/drawing/2014/main" id="{B57CED93-40C1-C55C-E021-371AA352E53A}"/>
                </a:ext>
              </a:extLst>
            </p:cNvPr>
            <p:cNvSpPr/>
            <p:nvPr/>
          </p:nvSpPr>
          <p:spPr>
            <a:xfrm>
              <a:off x="0" y="95078"/>
              <a:ext cx="406854" cy="1714500"/>
            </a:xfrm>
            <a:prstGeom prst="rect">
              <a:avLst/>
            </a:prstGeom>
            <a:solidFill>
              <a:srgbClr val="28B473"/>
            </a:solidFill>
          </p:spPr>
          <p:txBody>
            <a:bodyPr/>
            <a:lstStyle/>
            <a:p>
              <a:endParaRPr lang="en-US" dirty="0"/>
            </a:p>
          </p:txBody>
        </p:sp>
        <p:sp>
          <p:nvSpPr>
            <p:cNvPr id="19" name="AutoShape 2">
              <a:extLst>
                <a:ext uri="{FF2B5EF4-FFF2-40B4-BE49-F238E27FC236}">
                  <a16:creationId xmlns:a16="http://schemas.microsoft.com/office/drawing/2014/main" id="{9226EFF5-0FE8-0479-5CA6-134893066D26}"/>
                </a:ext>
              </a:extLst>
            </p:cNvPr>
            <p:cNvSpPr/>
            <p:nvPr/>
          </p:nvSpPr>
          <p:spPr>
            <a:xfrm>
              <a:off x="0" y="6858000"/>
              <a:ext cx="406854" cy="1714500"/>
            </a:xfrm>
            <a:prstGeom prst="rect">
              <a:avLst/>
            </a:prstGeom>
            <a:solidFill>
              <a:srgbClr val="6766BE"/>
            </a:solidFill>
          </p:spPr>
          <p:txBody>
            <a:bodyPr/>
            <a:lstStyle/>
            <a:p>
              <a:endParaRPr lang="en-US" dirty="0"/>
            </a:p>
          </p:txBody>
        </p:sp>
      </p:grpSp>
      <p:sp>
        <p:nvSpPr>
          <p:cNvPr id="5" name="TextBox 4">
            <a:extLst>
              <a:ext uri="{FF2B5EF4-FFF2-40B4-BE49-F238E27FC236}">
                <a16:creationId xmlns:a16="http://schemas.microsoft.com/office/drawing/2014/main" id="{8E3228ED-BFE6-A4CA-47FC-AFB48BE96B50}"/>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A0F3-3BF0-8AB5-DC48-49F463BE6F43}"/>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E20FBFDA-A3F8-5919-9016-1904FAEDBEA3}"/>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What We Do</a:t>
            </a:r>
          </a:p>
        </p:txBody>
      </p:sp>
      <p:sp>
        <p:nvSpPr>
          <p:cNvPr id="24" name="TextBox 5">
            <a:extLst>
              <a:ext uri="{FF2B5EF4-FFF2-40B4-BE49-F238E27FC236}">
                <a16:creationId xmlns:a16="http://schemas.microsoft.com/office/drawing/2014/main" id="{F8321463-DD68-D181-F8A8-FDCBC5A5268D}"/>
              </a:ext>
            </a:extLst>
          </p:cNvPr>
          <p:cNvSpPr txBox="1"/>
          <p:nvPr/>
        </p:nvSpPr>
        <p:spPr>
          <a:xfrm>
            <a:off x="1638300" y="2945764"/>
            <a:ext cx="14330809" cy="4577472"/>
          </a:xfrm>
          <a:prstGeom prst="rect">
            <a:avLst/>
          </a:prstGeom>
        </p:spPr>
        <p:txBody>
          <a:bodyPr lIns="0" tIns="0" rIns="0" bIns="0" rtlCol="0" anchor="t">
            <a:spAutoFit/>
          </a:bodyPr>
          <a:lstStyle/>
          <a:p>
            <a:pPr marL="690871" lvl="1" indent="-345435">
              <a:lnSpc>
                <a:spcPts val="4479"/>
              </a:lnSpc>
              <a:buFont typeface="Arial"/>
              <a:buChar char="•"/>
            </a:pPr>
            <a:r>
              <a:rPr lang="en-US" sz="3600" dirty="0">
                <a:solidFill>
                  <a:schemeClr val="accent1"/>
                </a:solidFill>
                <a:latin typeface="+mj-lt"/>
              </a:rPr>
              <a:t>Explore </a:t>
            </a:r>
            <a:r>
              <a:rPr lang="en-US" sz="3600" dirty="0">
                <a:solidFill>
                  <a:schemeClr val="bg1"/>
                </a:solidFill>
                <a:latin typeface="+mj-lt"/>
              </a:rPr>
              <a:t>issues of civic and social concern by producing events and resources.</a:t>
            </a:r>
          </a:p>
          <a:p>
            <a:pPr marL="690871" lvl="1" indent="-345435">
              <a:lnSpc>
                <a:spcPts val="4479"/>
              </a:lnSpc>
              <a:buFont typeface="Arial"/>
              <a:buChar char="•"/>
            </a:pPr>
            <a:r>
              <a:rPr lang="en-US" sz="3600" dirty="0">
                <a:solidFill>
                  <a:schemeClr val="accent1"/>
                </a:solidFill>
                <a:latin typeface="+mj-lt"/>
              </a:rPr>
              <a:t>Promote</a:t>
            </a:r>
            <a:r>
              <a:rPr lang="en-US" sz="3600" dirty="0">
                <a:solidFill>
                  <a:schemeClr val="accent2"/>
                </a:solidFill>
                <a:latin typeface="+mj-lt"/>
              </a:rPr>
              <a:t> </a:t>
            </a:r>
            <a:r>
              <a:rPr lang="en-US" sz="3600" dirty="0">
                <a:solidFill>
                  <a:schemeClr val="bg1"/>
                </a:solidFill>
                <a:latin typeface="+mj-lt"/>
              </a:rPr>
              <a:t>examples of inspiring community peacebuilders.</a:t>
            </a:r>
            <a:endParaRPr lang="en-US" sz="3600" dirty="0">
              <a:solidFill>
                <a:schemeClr val="accent2"/>
              </a:solidFill>
              <a:latin typeface="+mj-lt"/>
            </a:endParaRPr>
          </a:p>
          <a:p>
            <a:pPr marL="690871" lvl="1" indent="-345435">
              <a:lnSpc>
                <a:spcPts val="4479"/>
              </a:lnSpc>
              <a:buFont typeface="Arial"/>
              <a:buChar char="•"/>
            </a:pPr>
            <a:r>
              <a:rPr lang="en-US" sz="3600" dirty="0">
                <a:solidFill>
                  <a:schemeClr val="accent1"/>
                </a:solidFill>
                <a:latin typeface="+mj-lt"/>
              </a:rPr>
              <a:t>Encourage</a:t>
            </a:r>
            <a:r>
              <a:rPr lang="en-US" sz="3600" dirty="0">
                <a:solidFill>
                  <a:schemeClr val="accent2"/>
                </a:solidFill>
                <a:latin typeface="+mj-lt"/>
              </a:rPr>
              <a:t> </a:t>
            </a:r>
            <a:r>
              <a:rPr lang="en-US" sz="3600" dirty="0">
                <a:solidFill>
                  <a:schemeClr val="bg1"/>
                </a:solidFill>
                <a:latin typeface="+mj-lt"/>
              </a:rPr>
              <a:t>spiritual self-care and anchoring.</a:t>
            </a:r>
          </a:p>
          <a:p>
            <a:pPr marL="690871" lvl="1" indent="-345435">
              <a:lnSpc>
                <a:spcPts val="4479"/>
              </a:lnSpc>
              <a:buFont typeface="Arial"/>
              <a:buChar char="•"/>
            </a:pPr>
            <a:r>
              <a:rPr lang="en-US" sz="3600" dirty="0">
                <a:solidFill>
                  <a:schemeClr val="accent1"/>
                </a:solidFill>
                <a:latin typeface="+mj-lt"/>
              </a:rPr>
              <a:t>Teach </a:t>
            </a:r>
            <a:r>
              <a:rPr lang="en-US" sz="3600" dirty="0">
                <a:solidFill>
                  <a:schemeClr val="bg1"/>
                </a:solidFill>
                <a:latin typeface="+mj-lt"/>
              </a:rPr>
              <a:t>practical peace skills.</a:t>
            </a:r>
          </a:p>
          <a:p>
            <a:pPr marL="690871" lvl="1" indent="-345435">
              <a:lnSpc>
                <a:spcPts val="4479"/>
              </a:lnSpc>
              <a:buFont typeface="Arial"/>
              <a:buChar char="•"/>
            </a:pPr>
            <a:r>
              <a:rPr lang="en-US" sz="3600" dirty="0">
                <a:solidFill>
                  <a:schemeClr val="accent1"/>
                </a:solidFill>
                <a:latin typeface="+mj-lt"/>
              </a:rPr>
              <a:t>Support</a:t>
            </a:r>
            <a:r>
              <a:rPr lang="en-US" sz="3600" dirty="0">
                <a:solidFill>
                  <a:schemeClr val="bg1"/>
                </a:solidFill>
                <a:latin typeface="+mj-lt"/>
              </a:rPr>
              <a:t> personal and small group action planning for peace.</a:t>
            </a:r>
          </a:p>
          <a:p>
            <a:pPr marL="690871" lvl="1" indent="-345435">
              <a:lnSpc>
                <a:spcPts val="4479"/>
              </a:lnSpc>
              <a:buFont typeface="Arial"/>
              <a:buChar char="•"/>
            </a:pPr>
            <a:r>
              <a:rPr lang="en-US" sz="3600" dirty="0">
                <a:solidFill>
                  <a:schemeClr val="accent1"/>
                </a:solidFill>
                <a:latin typeface="+mj-lt"/>
              </a:rPr>
              <a:t>Bolster</a:t>
            </a:r>
            <a:r>
              <a:rPr lang="en-US" sz="3600" dirty="0">
                <a:solidFill>
                  <a:schemeClr val="bg1"/>
                </a:solidFill>
                <a:latin typeface="+mj-lt"/>
              </a:rPr>
              <a:t> community peacebuilding efforts.</a:t>
            </a:r>
          </a:p>
          <a:p>
            <a:pPr marL="690871" lvl="1" indent="-345435">
              <a:lnSpc>
                <a:spcPts val="4479"/>
              </a:lnSpc>
              <a:buFont typeface="Arial"/>
              <a:buChar char="•"/>
            </a:pPr>
            <a:r>
              <a:rPr lang="en-US" sz="3600" dirty="0">
                <a:solidFill>
                  <a:schemeClr val="accent1"/>
                </a:solidFill>
                <a:latin typeface="+mj-lt"/>
              </a:rPr>
              <a:t>Advocate</a:t>
            </a:r>
            <a:r>
              <a:rPr lang="en-US" sz="3600" dirty="0">
                <a:solidFill>
                  <a:schemeClr val="bg1"/>
                </a:solidFill>
                <a:latin typeface="+mj-lt"/>
              </a:rPr>
              <a:t> for a socially just society.</a:t>
            </a:r>
          </a:p>
        </p:txBody>
      </p:sp>
      <p:sp>
        <p:nvSpPr>
          <p:cNvPr id="8" name="Slide Number Placeholder 10">
            <a:extLst>
              <a:ext uri="{FF2B5EF4-FFF2-40B4-BE49-F238E27FC236}">
                <a16:creationId xmlns:a16="http://schemas.microsoft.com/office/drawing/2014/main" id="{78A13CD5-CC82-E761-B59C-089862D6874F}"/>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3</a:t>
            </a:fld>
            <a:endParaRPr lang="en-US" dirty="0">
              <a:solidFill>
                <a:schemeClr val="tx2">
                  <a:lumMod val="75000"/>
                </a:schemeClr>
              </a:solidFill>
              <a:latin typeface="+mj-lt"/>
            </a:endParaRPr>
          </a:p>
        </p:txBody>
      </p:sp>
      <p:grpSp>
        <p:nvGrpSpPr>
          <p:cNvPr id="3" name="Group 2">
            <a:extLst>
              <a:ext uri="{FF2B5EF4-FFF2-40B4-BE49-F238E27FC236}">
                <a16:creationId xmlns:a16="http://schemas.microsoft.com/office/drawing/2014/main" id="{D5BE2644-41F6-4FEC-8C2E-E1F1BCE9CBCA}"/>
              </a:ext>
            </a:extLst>
          </p:cNvPr>
          <p:cNvGrpSpPr/>
          <p:nvPr/>
        </p:nvGrpSpPr>
        <p:grpSpPr>
          <a:xfrm rot="10800000">
            <a:off x="0" y="19537"/>
            <a:ext cx="457200" cy="10247926"/>
            <a:chOff x="0" y="95078"/>
            <a:chExt cx="406854" cy="10191922"/>
          </a:xfrm>
        </p:grpSpPr>
        <p:sp>
          <p:nvSpPr>
            <p:cNvPr id="4" name="AutoShape 2">
              <a:extLst>
                <a:ext uri="{FF2B5EF4-FFF2-40B4-BE49-F238E27FC236}">
                  <a16:creationId xmlns:a16="http://schemas.microsoft.com/office/drawing/2014/main" id="{937A90DA-D3B9-01F9-D0D3-F37798B79652}"/>
                </a:ext>
              </a:extLst>
            </p:cNvPr>
            <p:cNvSpPr/>
            <p:nvPr/>
          </p:nvSpPr>
          <p:spPr>
            <a:xfrm>
              <a:off x="0" y="1818447"/>
              <a:ext cx="406854" cy="1714500"/>
            </a:xfrm>
            <a:prstGeom prst="rect">
              <a:avLst/>
            </a:prstGeom>
            <a:solidFill>
              <a:srgbClr val="FFCD4D"/>
            </a:solidFill>
          </p:spPr>
          <p:txBody>
            <a:bodyPr/>
            <a:lstStyle/>
            <a:p>
              <a:endParaRPr lang="en-US" dirty="0"/>
            </a:p>
          </p:txBody>
        </p:sp>
        <p:sp>
          <p:nvSpPr>
            <p:cNvPr id="5" name="AutoShape 2">
              <a:extLst>
                <a:ext uri="{FF2B5EF4-FFF2-40B4-BE49-F238E27FC236}">
                  <a16:creationId xmlns:a16="http://schemas.microsoft.com/office/drawing/2014/main" id="{CA3ECC20-9841-22FC-011F-9948B2D0B274}"/>
                </a:ext>
              </a:extLst>
            </p:cNvPr>
            <p:cNvSpPr/>
            <p:nvPr/>
          </p:nvSpPr>
          <p:spPr>
            <a:xfrm>
              <a:off x="0" y="3524078"/>
              <a:ext cx="406854" cy="1714500"/>
            </a:xfrm>
            <a:prstGeom prst="rect">
              <a:avLst/>
            </a:prstGeom>
            <a:solidFill>
              <a:srgbClr val="FF800E"/>
            </a:solidFill>
          </p:spPr>
          <p:txBody>
            <a:bodyPr/>
            <a:lstStyle/>
            <a:p>
              <a:endParaRPr lang="en-US" dirty="0"/>
            </a:p>
          </p:txBody>
        </p:sp>
        <p:sp>
          <p:nvSpPr>
            <p:cNvPr id="9" name="AutoShape 2">
              <a:extLst>
                <a:ext uri="{FF2B5EF4-FFF2-40B4-BE49-F238E27FC236}">
                  <a16:creationId xmlns:a16="http://schemas.microsoft.com/office/drawing/2014/main" id="{204F8F9E-0BA3-E85C-B5F5-A4FFB1122426}"/>
                </a:ext>
              </a:extLst>
            </p:cNvPr>
            <p:cNvSpPr/>
            <p:nvPr/>
          </p:nvSpPr>
          <p:spPr>
            <a:xfrm>
              <a:off x="0" y="8572500"/>
              <a:ext cx="406854" cy="1714500"/>
            </a:xfrm>
            <a:prstGeom prst="rect">
              <a:avLst/>
            </a:prstGeom>
            <a:solidFill>
              <a:srgbClr val="00B3EB"/>
            </a:solidFill>
          </p:spPr>
          <p:txBody>
            <a:bodyPr/>
            <a:lstStyle/>
            <a:p>
              <a:endParaRPr lang="en-US" dirty="0"/>
            </a:p>
          </p:txBody>
        </p:sp>
        <p:sp>
          <p:nvSpPr>
            <p:cNvPr id="10" name="AutoShape 2">
              <a:extLst>
                <a:ext uri="{FF2B5EF4-FFF2-40B4-BE49-F238E27FC236}">
                  <a16:creationId xmlns:a16="http://schemas.microsoft.com/office/drawing/2014/main" id="{C409FC07-1ADC-F2A0-F968-701E1559205E}"/>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1" name="AutoShape 2">
              <a:extLst>
                <a:ext uri="{FF2B5EF4-FFF2-40B4-BE49-F238E27FC236}">
                  <a16:creationId xmlns:a16="http://schemas.microsoft.com/office/drawing/2014/main" id="{EC76442E-D864-2096-F7F6-E04B577999E2}"/>
                </a:ext>
              </a:extLst>
            </p:cNvPr>
            <p:cNvSpPr/>
            <p:nvPr/>
          </p:nvSpPr>
          <p:spPr>
            <a:xfrm>
              <a:off x="0" y="95078"/>
              <a:ext cx="406854" cy="1714500"/>
            </a:xfrm>
            <a:prstGeom prst="rect">
              <a:avLst/>
            </a:prstGeom>
            <a:solidFill>
              <a:srgbClr val="28B473"/>
            </a:solidFill>
          </p:spPr>
          <p:txBody>
            <a:bodyPr/>
            <a:lstStyle/>
            <a:p>
              <a:endParaRPr lang="en-US" dirty="0"/>
            </a:p>
          </p:txBody>
        </p:sp>
        <p:sp>
          <p:nvSpPr>
            <p:cNvPr id="12" name="AutoShape 2">
              <a:extLst>
                <a:ext uri="{FF2B5EF4-FFF2-40B4-BE49-F238E27FC236}">
                  <a16:creationId xmlns:a16="http://schemas.microsoft.com/office/drawing/2014/main" id="{9F7A5048-2D40-F37F-3E44-23A041F4CF5A}"/>
                </a:ext>
              </a:extLst>
            </p:cNvPr>
            <p:cNvSpPr/>
            <p:nvPr/>
          </p:nvSpPr>
          <p:spPr>
            <a:xfrm>
              <a:off x="0" y="6858000"/>
              <a:ext cx="406854" cy="1714500"/>
            </a:xfrm>
            <a:prstGeom prst="rect">
              <a:avLst/>
            </a:prstGeom>
            <a:solidFill>
              <a:srgbClr val="6766BE"/>
            </a:solidFill>
          </p:spPr>
          <p:txBody>
            <a:bodyPr/>
            <a:lstStyle/>
            <a:p>
              <a:endParaRPr lang="en-US" dirty="0"/>
            </a:p>
          </p:txBody>
        </p:sp>
      </p:grpSp>
      <p:sp>
        <p:nvSpPr>
          <p:cNvPr id="2" name="TextBox 1">
            <a:extLst>
              <a:ext uri="{FF2B5EF4-FFF2-40B4-BE49-F238E27FC236}">
                <a16:creationId xmlns:a16="http://schemas.microsoft.com/office/drawing/2014/main" id="{35B67FAF-1589-5E6E-7C4A-FCC31C9BE317}"/>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extLst>
      <p:ext uri="{BB962C8B-B14F-4D97-AF65-F5344CB8AC3E}">
        <p14:creationId xmlns:p14="http://schemas.microsoft.com/office/powerpoint/2010/main" val="250443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BE4B-CE18-334D-0074-FD6591413038}"/>
            </a:ext>
          </a:extLst>
        </p:cNvPr>
        <p:cNvGrpSpPr/>
        <p:nvPr/>
      </p:nvGrpSpPr>
      <p:grpSpPr>
        <a:xfrm>
          <a:off x="0" y="0"/>
          <a:ext cx="0" cy="0"/>
          <a:chOff x="0" y="0"/>
          <a:chExt cx="0" cy="0"/>
        </a:xfrm>
      </p:grpSpPr>
      <p:sp>
        <p:nvSpPr>
          <p:cNvPr id="4" name="TextBox 2">
            <a:extLst>
              <a:ext uri="{FF2B5EF4-FFF2-40B4-BE49-F238E27FC236}">
                <a16:creationId xmlns:a16="http://schemas.microsoft.com/office/drawing/2014/main" id="{C01E8874-ABDD-A879-F4B1-33341E9C18D0}"/>
              </a:ext>
            </a:extLst>
          </p:cNvPr>
          <p:cNvSpPr txBox="1"/>
          <p:nvPr/>
        </p:nvSpPr>
        <p:spPr>
          <a:xfrm>
            <a:off x="2003095" y="1943100"/>
            <a:ext cx="6302706" cy="2769989"/>
          </a:xfrm>
          <a:prstGeom prst="rect">
            <a:avLst/>
          </a:prstGeom>
        </p:spPr>
        <p:txBody>
          <a:bodyPr lIns="0" tIns="0" rIns="0" bIns="0" rtlCol="0" anchor="t">
            <a:spAutoFit/>
          </a:bodyPr>
          <a:lstStyle/>
          <a:p>
            <a:pPr>
              <a:lnSpc>
                <a:spcPts val="10800"/>
              </a:lnSpc>
            </a:pPr>
            <a:r>
              <a:rPr lang="en-US" sz="9000" b="1" dirty="0">
                <a:solidFill>
                  <a:schemeClr val="bg1"/>
                </a:solidFill>
                <a:latin typeface="Arial" panose="020B0604020202020204" pitchFamily="34" charset="0"/>
                <a:cs typeface="Arial" panose="020B0604020202020204" pitchFamily="34" charset="0"/>
              </a:rPr>
              <a:t>Session Outline</a:t>
            </a:r>
          </a:p>
        </p:txBody>
      </p:sp>
      <p:sp>
        <p:nvSpPr>
          <p:cNvPr id="5" name="TextBox 4">
            <a:extLst>
              <a:ext uri="{FF2B5EF4-FFF2-40B4-BE49-F238E27FC236}">
                <a16:creationId xmlns:a16="http://schemas.microsoft.com/office/drawing/2014/main" id="{281A6940-A0AD-9E75-2761-A6DFC0537269}"/>
              </a:ext>
            </a:extLst>
          </p:cNvPr>
          <p:cNvSpPr txBox="1"/>
          <p:nvPr/>
        </p:nvSpPr>
        <p:spPr>
          <a:xfrm>
            <a:off x="9123218" y="1943100"/>
            <a:ext cx="8250382" cy="5425909"/>
          </a:xfrm>
          <a:prstGeom prst="rect">
            <a:avLst/>
          </a:prstGeom>
        </p:spPr>
        <p:txBody>
          <a:bodyPr wrap="square" lIns="0" tIns="0" rIns="0" bIns="0" rtlCol="0" anchor="t">
            <a:spAutoFit/>
          </a:bodyPr>
          <a:lstStyle/>
          <a:p>
            <a:pPr>
              <a:lnSpc>
                <a:spcPct val="150000"/>
              </a:lnSpc>
            </a:pPr>
            <a:r>
              <a:rPr lang="en-US" sz="4000" dirty="0">
                <a:solidFill>
                  <a:schemeClr val="bg1"/>
                </a:solidFill>
                <a:latin typeface="+mj-lt"/>
              </a:rPr>
              <a:t>Part 1: Orientation</a:t>
            </a:r>
          </a:p>
          <a:p>
            <a:pPr>
              <a:lnSpc>
                <a:spcPct val="150000"/>
              </a:lnSpc>
            </a:pPr>
            <a:r>
              <a:rPr lang="en-US" sz="4000" dirty="0">
                <a:solidFill>
                  <a:schemeClr val="bg1"/>
                </a:solidFill>
                <a:latin typeface="+mj-lt"/>
              </a:rPr>
              <a:t>Part 2: Lesson</a:t>
            </a:r>
          </a:p>
          <a:p>
            <a:pPr>
              <a:lnSpc>
                <a:spcPct val="150000"/>
              </a:lnSpc>
            </a:pPr>
            <a:r>
              <a:rPr lang="en-US" sz="4000" dirty="0">
                <a:solidFill>
                  <a:schemeClr val="bg1"/>
                </a:solidFill>
                <a:latin typeface="+mj-lt"/>
              </a:rPr>
              <a:t>Part 3: Guided Practice</a:t>
            </a:r>
          </a:p>
          <a:p>
            <a:pPr>
              <a:lnSpc>
                <a:spcPct val="150000"/>
              </a:lnSpc>
            </a:pPr>
            <a:r>
              <a:rPr lang="en-US" sz="4000" dirty="0">
                <a:solidFill>
                  <a:schemeClr val="bg1"/>
                </a:solidFill>
                <a:latin typeface="+mj-lt"/>
              </a:rPr>
              <a:t>Part 4: Applied Practice</a:t>
            </a:r>
          </a:p>
          <a:p>
            <a:pPr>
              <a:lnSpc>
                <a:spcPct val="150000"/>
              </a:lnSpc>
            </a:pPr>
            <a:r>
              <a:rPr lang="en-US" sz="4000" dirty="0">
                <a:solidFill>
                  <a:schemeClr val="bg1"/>
                </a:solidFill>
                <a:latin typeface="+mj-lt"/>
              </a:rPr>
              <a:t>Part 5: Reflection</a:t>
            </a:r>
          </a:p>
          <a:p>
            <a:pPr>
              <a:lnSpc>
                <a:spcPct val="150000"/>
              </a:lnSpc>
            </a:pPr>
            <a:r>
              <a:rPr lang="en-US" sz="4000" dirty="0">
                <a:solidFill>
                  <a:schemeClr val="bg1"/>
                </a:solidFill>
                <a:latin typeface="+mj-lt"/>
              </a:rPr>
              <a:t>Part 6: Call to Action</a:t>
            </a:r>
          </a:p>
        </p:txBody>
      </p:sp>
      <p:sp>
        <p:nvSpPr>
          <p:cNvPr id="7" name="TextBox 6">
            <a:extLst>
              <a:ext uri="{FF2B5EF4-FFF2-40B4-BE49-F238E27FC236}">
                <a16:creationId xmlns:a16="http://schemas.microsoft.com/office/drawing/2014/main" id="{9B8DEDC7-4A6A-BEFC-7575-6CD53303E9F3}"/>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
        <p:nvSpPr>
          <p:cNvPr id="8" name="Slide Number Placeholder 10">
            <a:extLst>
              <a:ext uri="{FF2B5EF4-FFF2-40B4-BE49-F238E27FC236}">
                <a16:creationId xmlns:a16="http://schemas.microsoft.com/office/drawing/2014/main" id="{2F406A4D-F1FA-FF84-63C1-8EDB7A508241}"/>
              </a:ext>
            </a:extLst>
          </p:cNvPr>
          <p:cNvSpPr txBox="1">
            <a:spLocks/>
          </p:cNvSpPr>
          <p:nvPr/>
        </p:nvSpPr>
        <p:spPr>
          <a:xfrm>
            <a:off x="8723225"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4</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5513FFB1-B5C6-B00D-B02F-5EDBF1B90CEF}"/>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94C96690-2851-6F26-ADC8-F60A06912F84}"/>
                </a:ext>
              </a:extLst>
            </p:cNvPr>
            <p:cNvSpPr/>
            <p:nvPr/>
          </p:nvSpPr>
          <p:spPr>
            <a:xfrm>
              <a:off x="0" y="1818447"/>
              <a:ext cx="406854" cy="1714500"/>
            </a:xfrm>
            <a:prstGeom prst="rect">
              <a:avLst/>
            </a:prstGeom>
            <a:solidFill>
              <a:srgbClr val="FFCD4D"/>
            </a:solidFill>
          </p:spPr>
          <p:txBody>
            <a:bodyPr/>
            <a:lstStyle/>
            <a:p>
              <a:endParaRPr lang="en-US" dirty="0"/>
            </a:p>
          </p:txBody>
        </p:sp>
        <p:sp>
          <p:nvSpPr>
            <p:cNvPr id="16" name="AutoShape 2">
              <a:extLst>
                <a:ext uri="{FF2B5EF4-FFF2-40B4-BE49-F238E27FC236}">
                  <a16:creationId xmlns:a16="http://schemas.microsoft.com/office/drawing/2014/main" id="{3D17DB95-6E3F-6537-A934-8026A8B4444D}"/>
                </a:ext>
              </a:extLst>
            </p:cNvPr>
            <p:cNvSpPr/>
            <p:nvPr/>
          </p:nvSpPr>
          <p:spPr>
            <a:xfrm>
              <a:off x="0" y="3524078"/>
              <a:ext cx="406854" cy="1714500"/>
            </a:xfrm>
            <a:prstGeom prst="rect">
              <a:avLst/>
            </a:prstGeom>
            <a:solidFill>
              <a:srgbClr val="FF800E"/>
            </a:solidFill>
          </p:spPr>
          <p:txBody>
            <a:bodyPr/>
            <a:lstStyle/>
            <a:p>
              <a:endParaRPr lang="en-US" dirty="0"/>
            </a:p>
          </p:txBody>
        </p:sp>
        <p:sp>
          <p:nvSpPr>
            <p:cNvPr id="17" name="AutoShape 2">
              <a:extLst>
                <a:ext uri="{FF2B5EF4-FFF2-40B4-BE49-F238E27FC236}">
                  <a16:creationId xmlns:a16="http://schemas.microsoft.com/office/drawing/2014/main" id="{20134AA7-ED1A-43B0-4CFD-5CB8A93C7178}"/>
                </a:ext>
              </a:extLst>
            </p:cNvPr>
            <p:cNvSpPr/>
            <p:nvPr/>
          </p:nvSpPr>
          <p:spPr>
            <a:xfrm>
              <a:off x="0" y="8572500"/>
              <a:ext cx="406854" cy="1714500"/>
            </a:xfrm>
            <a:prstGeom prst="rect">
              <a:avLst/>
            </a:prstGeom>
            <a:solidFill>
              <a:srgbClr val="00B3EB"/>
            </a:solidFill>
          </p:spPr>
          <p:txBody>
            <a:bodyPr/>
            <a:lstStyle/>
            <a:p>
              <a:endParaRPr lang="en-US" dirty="0"/>
            </a:p>
          </p:txBody>
        </p:sp>
        <p:sp>
          <p:nvSpPr>
            <p:cNvPr id="18" name="AutoShape 2">
              <a:extLst>
                <a:ext uri="{FF2B5EF4-FFF2-40B4-BE49-F238E27FC236}">
                  <a16:creationId xmlns:a16="http://schemas.microsoft.com/office/drawing/2014/main" id="{74C2E461-9F6F-5813-1208-2E5C64C28629}"/>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9" name="AutoShape 2">
              <a:extLst>
                <a:ext uri="{FF2B5EF4-FFF2-40B4-BE49-F238E27FC236}">
                  <a16:creationId xmlns:a16="http://schemas.microsoft.com/office/drawing/2014/main" id="{6B64869A-D16E-1516-DA8B-58230F168C33}"/>
                </a:ext>
              </a:extLst>
            </p:cNvPr>
            <p:cNvSpPr/>
            <p:nvPr/>
          </p:nvSpPr>
          <p:spPr>
            <a:xfrm>
              <a:off x="0" y="95078"/>
              <a:ext cx="406854" cy="1714500"/>
            </a:xfrm>
            <a:prstGeom prst="rect">
              <a:avLst/>
            </a:prstGeom>
            <a:solidFill>
              <a:srgbClr val="28B473"/>
            </a:solidFill>
          </p:spPr>
          <p:txBody>
            <a:bodyPr/>
            <a:lstStyle/>
            <a:p>
              <a:endParaRPr lang="en-US" dirty="0"/>
            </a:p>
          </p:txBody>
        </p:sp>
        <p:sp>
          <p:nvSpPr>
            <p:cNvPr id="20" name="AutoShape 2">
              <a:extLst>
                <a:ext uri="{FF2B5EF4-FFF2-40B4-BE49-F238E27FC236}">
                  <a16:creationId xmlns:a16="http://schemas.microsoft.com/office/drawing/2014/main" id="{68DF564C-D6A5-1828-EC62-C0CA2902BE2F}"/>
                </a:ext>
              </a:extLst>
            </p:cNvPr>
            <p:cNvSpPr/>
            <p:nvPr/>
          </p:nvSpPr>
          <p:spPr>
            <a:xfrm>
              <a:off x="0" y="6858000"/>
              <a:ext cx="406854" cy="1714500"/>
            </a:xfrm>
            <a:prstGeom prst="rect">
              <a:avLst/>
            </a:prstGeom>
            <a:solidFill>
              <a:srgbClr val="6766BE"/>
            </a:solidFill>
          </p:spPr>
          <p:txBody>
            <a:bodyPr/>
            <a:lstStyle/>
            <a:p>
              <a:endParaRPr lang="en-US" dirty="0"/>
            </a:p>
          </p:txBody>
        </p:sp>
      </p:grpSp>
    </p:spTree>
    <p:extLst>
      <p:ext uri="{BB962C8B-B14F-4D97-AF65-F5344CB8AC3E}">
        <p14:creationId xmlns:p14="http://schemas.microsoft.com/office/powerpoint/2010/main" val="29713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69E0-D45C-2354-8EE0-CA582FE6E9E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2615DEF-2A9B-5D78-B93B-E8F578EDC820}"/>
              </a:ext>
            </a:extLst>
          </p:cNvPr>
          <p:cNvGrpSpPr/>
          <p:nvPr/>
        </p:nvGrpSpPr>
        <p:grpSpPr>
          <a:xfrm>
            <a:off x="-533400" y="-95543"/>
            <a:ext cx="20556550" cy="12040595"/>
            <a:chOff x="0" y="0"/>
            <a:chExt cx="15764500" cy="9233746"/>
          </a:xfrm>
          <a:solidFill>
            <a:srgbClr val="01B3EC"/>
          </a:solidFill>
        </p:grpSpPr>
        <p:sp>
          <p:nvSpPr>
            <p:cNvPr id="4" name="Freeform 4">
              <a:extLst>
                <a:ext uri="{FF2B5EF4-FFF2-40B4-BE49-F238E27FC236}">
                  <a16:creationId xmlns:a16="http://schemas.microsoft.com/office/drawing/2014/main" id="{89BBF39F-CFDD-73FB-5839-7ABC9DA69406}"/>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dirty="0"/>
            </a:p>
          </p:txBody>
        </p:sp>
        <p:sp>
          <p:nvSpPr>
            <p:cNvPr id="5" name="TextBox 5">
              <a:extLst>
                <a:ext uri="{FF2B5EF4-FFF2-40B4-BE49-F238E27FC236}">
                  <a16:creationId xmlns:a16="http://schemas.microsoft.com/office/drawing/2014/main" id="{D3B11B40-CAF9-7799-E34B-1127ABB01DF1}"/>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A2D47BF-B682-2525-B1F2-7DBEBB1ABDB1}"/>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B62E1916-6212-3B57-4367-A67850E856BC}"/>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C548EF20-38E6-1DB4-E5CD-E5F2AEC6CE53}"/>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89C53157-0A36-1E47-041F-8CF14EFB439C}"/>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rPr>
              <a:t>Orientation</a:t>
            </a:r>
          </a:p>
        </p:txBody>
      </p:sp>
      <p:pic>
        <p:nvPicPr>
          <p:cNvPr id="10" name="Picture 9" descr="A logo with white text&#10;&#10;AI-generated content may be incorrect.">
            <a:extLst>
              <a:ext uri="{FF2B5EF4-FFF2-40B4-BE49-F238E27FC236}">
                <a16:creationId xmlns:a16="http://schemas.microsoft.com/office/drawing/2014/main" id="{940AC51A-703F-7301-B934-22CD420B9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75909F3D-1E15-A618-9902-7F28DEF6AD61}"/>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YYYY Peace Through Action ® USA</a:t>
            </a:r>
          </a:p>
        </p:txBody>
      </p:sp>
      <p:sp>
        <p:nvSpPr>
          <p:cNvPr id="19" name="Slide Number Placeholder 10">
            <a:extLst>
              <a:ext uri="{FF2B5EF4-FFF2-40B4-BE49-F238E27FC236}">
                <a16:creationId xmlns:a16="http://schemas.microsoft.com/office/drawing/2014/main" id="{A9C70BBC-33AA-0914-DFBE-86586156CAFC}"/>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5</a:t>
            </a:fld>
            <a:endParaRPr lang="en-US" dirty="0">
              <a:solidFill>
                <a:schemeClr val="tx1"/>
              </a:solidFill>
              <a:latin typeface="+mj-lt"/>
            </a:endParaRPr>
          </a:p>
        </p:txBody>
      </p:sp>
    </p:spTree>
    <p:extLst>
      <p:ext uri="{BB962C8B-B14F-4D97-AF65-F5344CB8AC3E}">
        <p14:creationId xmlns:p14="http://schemas.microsoft.com/office/powerpoint/2010/main" val="365828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4CB32-5EEC-EC46-5560-3400FE103176}"/>
            </a:ext>
          </a:extLst>
        </p:cNvPr>
        <p:cNvGrpSpPr/>
        <p:nvPr/>
      </p:nvGrpSpPr>
      <p:grpSpPr>
        <a:xfrm>
          <a:off x="0" y="0"/>
          <a:ext cx="0" cy="0"/>
          <a:chOff x="0" y="0"/>
          <a:chExt cx="0" cy="0"/>
        </a:xfrm>
      </p:grpSpPr>
      <p:grpSp>
        <p:nvGrpSpPr>
          <p:cNvPr id="2" name="Group 3">
            <a:extLst>
              <a:ext uri="{FF2B5EF4-FFF2-40B4-BE49-F238E27FC236}">
                <a16:creationId xmlns:a16="http://schemas.microsoft.com/office/drawing/2014/main" id="{2713341B-F972-A535-FD1A-A60A286F773F}"/>
              </a:ext>
            </a:extLst>
          </p:cNvPr>
          <p:cNvGrpSpPr/>
          <p:nvPr/>
        </p:nvGrpSpPr>
        <p:grpSpPr>
          <a:xfrm>
            <a:off x="8823960" y="3017520"/>
            <a:ext cx="1284425" cy="1284425"/>
            <a:chOff x="-9501079" y="11257030"/>
            <a:chExt cx="6350000" cy="6350000"/>
          </a:xfrm>
          <a:solidFill>
            <a:schemeClr val="accent4"/>
          </a:solidFill>
        </p:grpSpPr>
        <p:sp>
          <p:nvSpPr>
            <p:cNvPr id="3" name="Freeform 4">
              <a:extLst>
                <a:ext uri="{FF2B5EF4-FFF2-40B4-BE49-F238E27FC236}">
                  <a16:creationId xmlns:a16="http://schemas.microsoft.com/office/drawing/2014/main" id="{EE37EC81-C411-7BD9-5272-1F9C39A880E2}"/>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4" name="Group 5">
            <a:extLst>
              <a:ext uri="{FF2B5EF4-FFF2-40B4-BE49-F238E27FC236}">
                <a16:creationId xmlns:a16="http://schemas.microsoft.com/office/drawing/2014/main" id="{6930CD6C-E94C-1C40-239C-8703D6EC2937}"/>
              </a:ext>
            </a:extLst>
          </p:cNvPr>
          <p:cNvGrpSpPr/>
          <p:nvPr/>
        </p:nvGrpSpPr>
        <p:grpSpPr>
          <a:xfrm>
            <a:off x="8824927" y="1645920"/>
            <a:ext cx="1284425" cy="1284425"/>
            <a:chOff x="0" y="0"/>
            <a:chExt cx="6350000" cy="6350000"/>
          </a:xfrm>
          <a:solidFill>
            <a:schemeClr val="accent6"/>
          </a:solidFill>
        </p:grpSpPr>
        <p:sp>
          <p:nvSpPr>
            <p:cNvPr id="5" name="Freeform 6">
              <a:extLst>
                <a:ext uri="{FF2B5EF4-FFF2-40B4-BE49-F238E27FC236}">
                  <a16:creationId xmlns:a16="http://schemas.microsoft.com/office/drawing/2014/main" id="{1AB56508-809E-4C4F-0782-7DE00A87DF9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sp>
        <p:nvSpPr>
          <p:cNvPr id="8" name="Freeform 8">
            <a:extLst>
              <a:ext uri="{FF2B5EF4-FFF2-40B4-BE49-F238E27FC236}">
                <a16:creationId xmlns:a16="http://schemas.microsoft.com/office/drawing/2014/main" id="{96F5F971-D77D-DAB0-FE7E-27FADA1D104B}"/>
              </a:ext>
            </a:extLst>
          </p:cNvPr>
          <p:cNvSpPr/>
          <p:nvPr/>
        </p:nvSpPr>
        <p:spPr>
          <a:xfrm>
            <a:off x="8824927" y="274320"/>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sp>
        <p:nvSpPr>
          <p:cNvPr id="9" name="Freeform 9">
            <a:extLst>
              <a:ext uri="{FF2B5EF4-FFF2-40B4-BE49-F238E27FC236}">
                <a16:creationId xmlns:a16="http://schemas.microsoft.com/office/drawing/2014/main" id="{673FDEF1-0948-BDC6-DEE9-BB0DDAACB24A}"/>
              </a:ext>
            </a:extLst>
          </p:cNvPr>
          <p:cNvSpPr/>
          <p:nvPr/>
        </p:nvSpPr>
        <p:spPr>
          <a:xfrm>
            <a:off x="3812676" y="6163573"/>
            <a:ext cx="858103" cy="854885"/>
          </a:xfrm>
          <a:custGeom>
            <a:avLst/>
            <a:gdLst/>
            <a:ahLst/>
            <a:cxnLst/>
            <a:rect l="l" t="t" r="r" b="b"/>
            <a:pathLst>
              <a:path w="858103" h="854885">
                <a:moveTo>
                  <a:pt x="0" y="0"/>
                </a:moveTo>
                <a:lnTo>
                  <a:pt x="858103" y="0"/>
                </a:lnTo>
                <a:lnTo>
                  <a:pt x="858103" y="854884"/>
                </a:lnTo>
                <a:lnTo>
                  <a:pt x="0" y="854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Freeform 10">
            <a:extLst>
              <a:ext uri="{FF2B5EF4-FFF2-40B4-BE49-F238E27FC236}">
                <a16:creationId xmlns:a16="http://schemas.microsoft.com/office/drawing/2014/main" id="{F8293F00-EB97-8C28-ED01-FEBA19A8F17D}"/>
              </a:ext>
            </a:extLst>
          </p:cNvPr>
          <p:cNvSpPr/>
          <p:nvPr/>
        </p:nvSpPr>
        <p:spPr>
          <a:xfrm>
            <a:off x="8919011" y="6705503"/>
            <a:ext cx="872959" cy="872959"/>
          </a:xfrm>
          <a:custGeom>
            <a:avLst/>
            <a:gdLst/>
            <a:ahLst/>
            <a:cxnLst/>
            <a:rect l="l" t="t" r="r" b="b"/>
            <a:pathLst>
              <a:path w="872959" h="872959">
                <a:moveTo>
                  <a:pt x="0" y="0"/>
                </a:moveTo>
                <a:lnTo>
                  <a:pt x="872959" y="0"/>
                </a:lnTo>
                <a:lnTo>
                  <a:pt x="872959" y="872959"/>
                </a:lnTo>
                <a:lnTo>
                  <a:pt x="0" y="8729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3" name="TextBox 13">
            <a:extLst>
              <a:ext uri="{FF2B5EF4-FFF2-40B4-BE49-F238E27FC236}">
                <a16:creationId xmlns:a16="http://schemas.microsoft.com/office/drawing/2014/main" id="{673CA885-9D9A-16E8-E118-F9167D2D198B}"/>
              </a:ext>
            </a:extLst>
          </p:cNvPr>
          <p:cNvSpPr txBox="1"/>
          <p:nvPr/>
        </p:nvSpPr>
        <p:spPr>
          <a:xfrm>
            <a:off x="1301350" y="517062"/>
            <a:ext cx="5933028"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mj-lt"/>
              </a:rPr>
              <a:t>Safety and Sociability</a:t>
            </a:r>
          </a:p>
        </p:txBody>
      </p:sp>
      <p:grpSp>
        <p:nvGrpSpPr>
          <p:cNvPr id="15" name="Group 15">
            <a:extLst>
              <a:ext uri="{FF2B5EF4-FFF2-40B4-BE49-F238E27FC236}">
                <a16:creationId xmlns:a16="http://schemas.microsoft.com/office/drawing/2014/main" id="{9F675412-7DD3-8F50-A4C2-8493BB937514}"/>
              </a:ext>
            </a:extLst>
          </p:cNvPr>
          <p:cNvGrpSpPr/>
          <p:nvPr/>
        </p:nvGrpSpPr>
        <p:grpSpPr>
          <a:xfrm>
            <a:off x="10698480" y="274320"/>
            <a:ext cx="5933028" cy="896863"/>
            <a:chOff x="0" y="-57149"/>
            <a:chExt cx="7910704" cy="1195817"/>
          </a:xfrm>
        </p:grpSpPr>
        <p:sp>
          <p:nvSpPr>
            <p:cNvPr id="16" name="TextBox 16">
              <a:extLst>
                <a:ext uri="{FF2B5EF4-FFF2-40B4-BE49-F238E27FC236}">
                  <a16:creationId xmlns:a16="http://schemas.microsoft.com/office/drawing/2014/main" id="{22D7BF1C-2C6C-6F6B-5E9D-672C9DE77299}"/>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Start on Time | End on Time</a:t>
              </a:r>
            </a:p>
          </p:txBody>
        </p:sp>
        <p:sp>
          <p:nvSpPr>
            <p:cNvPr id="17" name="TextBox 17">
              <a:extLst>
                <a:ext uri="{FF2B5EF4-FFF2-40B4-BE49-F238E27FC236}">
                  <a16:creationId xmlns:a16="http://schemas.microsoft.com/office/drawing/2014/main" id="{1D83502C-EAA5-2EB3-417B-863C067BDE15}"/>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This session will begin and end on time..</a:t>
              </a:r>
            </a:p>
          </p:txBody>
        </p:sp>
      </p:grpSp>
      <p:grpSp>
        <p:nvGrpSpPr>
          <p:cNvPr id="18" name="Group 18">
            <a:extLst>
              <a:ext uri="{FF2B5EF4-FFF2-40B4-BE49-F238E27FC236}">
                <a16:creationId xmlns:a16="http://schemas.microsoft.com/office/drawing/2014/main" id="{D8DE42C5-E797-B6DB-3356-BEE02EE3C1E0}"/>
              </a:ext>
            </a:extLst>
          </p:cNvPr>
          <p:cNvGrpSpPr/>
          <p:nvPr/>
        </p:nvGrpSpPr>
        <p:grpSpPr>
          <a:xfrm>
            <a:off x="10702044" y="1645920"/>
            <a:ext cx="5933028" cy="916222"/>
            <a:chOff x="0" y="-57150"/>
            <a:chExt cx="7910704" cy="1216261"/>
          </a:xfrm>
        </p:grpSpPr>
        <p:sp>
          <p:nvSpPr>
            <p:cNvPr id="19" name="TextBox 19">
              <a:extLst>
                <a:ext uri="{FF2B5EF4-FFF2-40B4-BE49-F238E27FC236}">
                  <a16:creationId xmlns:a16="http://schemas.microsoft.com/office/drawing/2014/main" id="{3EB9E98C-B964-3ECE-C1D4-59B8D7D9B227}"/>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Say Hi!</a:t>
              </a:r>
            </a:p>
          </p:txBody>
        </p:sp>
        <p:sp>
          <p:nvSpPr>
            <p:cNvPr id="20" name="TextBox 20">
              <a:extLst>
                <a:ext uri="{FF2B5EF4-FFF2-40B4-BE49-F238E27FC236}">
                  <a16:creationId xmlns:a16="http://schemas.microsoft.com/office/drawing/2014/main" id="{4862D08F-2118-E125-BB6D-6D13F3143965}"/>
                </a:ext>
              </a:extLst>
            </p:cNvPr>
            <p:cNvSpPr txBox="1"/>
            <p:nvPr/>
          </p:nvSpPr>
          <p:spPr>
            <a:xfrm>
              <a:off x="0" y="711199"/>
              <a:ext cx="7910704" cy="447912"/>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Introduce yourself in the chat.</a:t>
              </a:r>
            </a:p>
          </p:txBody>
        </p:sp>
      </p:grpSp>
      <p:grpSp>
        <p:nvGrpSpPr>
          <p:cNvPr id="21" name="Group 21">
            <a:extLst>
              <a:ext uri="{FF2B5EF4-FFF2-40B4-BE49-F238E27FC236}">
                <a16:creationId xmlns:a16="http://schemas.microsoft.com/office/drawing/2014/main" id="{A59B0362-3A67-782E-363B-C997219F1C01}"/>
              </a:ext>
            </a:extLst>
          </p:cNvPr>
          <p:cNvGrpSpPr/>
          <p:nvPr/>
        </p:nvGrpSpPr>
        <p:grpSpPr>
          <a:xfrm>
            <a:off x="10698480" y="3017520"/>
            <a:ext cx="5933028" cy="1121196"/>
            <a:chOff x="0" y="-47625"/>
            <a:chExt cx="7910704" cy="1399318"/>
          </a:xfrm>
        </p:grpSpPr>
        <p:sp>
          <p:nvSpPr>
            <p:cNvPr id="22" name="TextBox 22">
              <a:extLst>
                <a:ext uri="{FF2B5EF4-FFF2-40B4-BE49-F238E27FC236}">
                  <a16:creationId xmlns:a16="http://schemas.microsoft.com/office/drawing/2014/main" id="{CADEE2FA-EBD7-5E72-8365-266D9788EE14}"/>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Or Don’t Say Hi</a:t>
              </a:r>
            </a:p>
          </p:txBody>
        </p:sp>
        <p:sp>
          <p:nvSpPr>
            <p:cNvPr id="23" name="TextBox 23">
              <a:extLst>
                <a:ext uri="{FF2B5EF4-FFF2-40B4-BE49-F238E27FC236}">
                  <a16:creationId xmlns:a16="http://schemas.microsoft.com/office/drawing/2014/main" id="{AF9E85AF-881A-283A-36F3-261F6BD330D8}"/>
                </a:ext>
              </a:extLst>
            </p:cNvPr>
            <p:cNvSpPr txBox="1"/>
            <p:nvPr/>
          </p:nvSpPr>
          <p:spPr>
            <a:xfrm>
              <a:off x="0" y="551437"/>
              <a:ext cx="7910704" cy="800256"/>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wish to stay anonymous, change your participant name, mute mic, keep video off.</a:t>
              </a:r>
            </a:p>
          </p:txBody>
        </p:sp>
      </p:grpSp>
      <p:sp>
        <p:nvSpPr>
          <p:cNvPr id="26" name="Slide Number Placeholder 10">
            <a:extLst>
              <a:ext uri="{FF2B5EF4-FFF2-40B4-BE49-F238E27FC236}">
                <a16:creationId xmlns:a16="http://schemas.microsoft.com/office/drawing/2014/main" id="{6EDF70C6-332C-F922-630F-097FC932072D}"/>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6</a:t>
            </a:fld>
            <a:endParaRPr lang="en-US" dirty="0">
              <a:solidFill>
                <a:schemeClr val="tx2">
                  <a:lumMod val="75000"/>
                </a:schemeClr>
              </a:solidFill>
              <a:latin typeface="+mj-lt"/>
            </a:endParaRPr>
          </a:p>
        </p:txBody>
      </p:sp>
      <p:pic>
        <p:nvPicPr>
          <p:cNvPr id="35" name="Graphic 34" descr="Clock outline">
            <a:extLst>
              <a:ext uri="{FF2B5EF4-FFF2-40B4-BE49-F238E27FC236}">
                <a16:creationId xmlns:a16="http://schemas.microsoft.com/office/drawing/2014/main" id="{DC63D2E1-59D2-C725-32BE-F80B6210B8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6393" y="459332"/>
            <a:ext cx="914400" cy="914400"/>
          </a:xfrm>
          <a:prstGeom prst="rect">
            <a:avLst/>
          </a:prstGeom>
        </p:spPr>
      </p:pic>
      <p:grpSp>
        <p:nvGrpSpPr>
          <p:cNvPr id="12" name="Group 7">
            <a:extLst>
              <a:ext uri="{FF2B5EF4-FFF2-40B4-BE49-F238E27FC236}">
                <a16:creationId xmlns:a16="http://schemas.microsoft.com/office/drawing/2014/main" id="{111191EB-7708-6375-2C4D-3EA65AB2E797}"/>
              </a:ext>
            </a:extLst>
          </p:cNvPr>
          <p:cNvGrpSpPr/>
          <p:nvPr/>
        </p:nvGrpSpPr>
        <p:grpSpPr>
          <a:xfrm>
            <a:off x="8823960" y="4389120"/>
            <a:ext cx="1284425" cy="1284425"/>
            <a:chOff x="-13457575" y="9304211"/>
            <a:chExt cx="6350000" cy="6350000"/>
          </a:xfrm>
          <a:solidFill>
            <a:schemeClr val="accent5"/>
          </a:solidFill>
        </p:grpSpPr>
        <p:sp>
          <p:nvSpPr>
            <p:cNvPr id="14" name="Freeform 8">
              <a:extLst>
                <a:ext uri="{FF2B5EF4-FFF2-40B4-BE49-F238E27FC236}">
                  <a16:creationId xmlns:a16="http://schemas.microsoft.com/office/drawing/2014/main" id="{12096B7A-4174-E16F-5566-5846BD783382}"/>
                </a:ext>
              </a:extLst>
            </p:cNvPr>
            <p:cNvSpPr/>
            <p:nvPr/>
          </p:nvSpPr>
          <p:spPr>
            <a:xfrm>
              <a:off x="-13457575" y="930421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2" name="Group 5">
            <a:extLst>
              <a:ext uri="{FF2B5EF4-FFF2-40B4-BE49-F238E27FC236}">
                <a16:creationId xmlns:a16="http://schemas.microsoft.com/office/drawing/2014/main" id="{B738D5A8-23FD-412A-C6FB-F32416FE599B}"/>
              </a:ext>
            </a:extLst>
          </p:cNvPr>
          <p:cNvGrpSpPr/>
          <p:nvPr/>
        </p:nvGrpSpPr>
        <p:grpSpPr>
          <a:xfrm>
            <a:off x="8823960" y="5760720"/>
            <a:ext cx="1284425" cy="1284425"/>
            <a:chOff x="0" y="0"/>
            <a:chExt cx="6350000" cy="6350000"/>
          </a:xfrm>
          <a:solidFill>
            <a:schemeClr val="accent3"/>
          </a:solidFill>
        </p:grpSpPr>
        <p:sp>
          <p:nvSpPr>
            <p:cNvPr id="34" name="Freeform 6">
              <a:extLst>
                <a:ext uri="{FF2B5EF4-FFF2-40B4-BE49-F238E27FC236}">
                  <a16:creationId xmlns:a16="http://schemas.microsoft.com/office/drawing/2014/main" id="{6016126A-198B-F852-C655-0B2E669872BD}"/>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6" name="Group 3">
            <a:extLst>
              <a:ext uri="{FF2B5EF4-FFF2-40B4-BE49-F238E27FC236}">
                <a16:creationId xmlns:a16="http://schemas.microsoft.com/office/drawing/2014/main" id="{C872E9FB-ABE0-5396-61EE-0F6C8C495787}"/>
              </a:ext>
            </a:extLst>
          </p:cNvPr>
          <p:cNvGrpSpPr/>
          <p:nvPr/>
        </p:nvGrpSpPr>
        <p:grpSpPr>
          <a:xfrm>
            <a:off x="8823960" y="7132320"/>
            <a:ext cx="1284425" cy="1284425"/>
            <a:chOff x="0" y="0"/>
            <a:chExt cx="6350000" cy="6350000"/>
          </a:xfrm>
          <a:solidFill>
            <a:schemeClr val="accent2"/>
          </a:solidFill>
        </p:grpSpPr>
        <p:sp>
          <p:nvSpPr>
            <p:cNvPr id="37" name="Freeform 4">
              <a:extLst>
                <a:ext uri="{FF2B5EF4-FFF2-40B4-BE49-F238E27FC236}">
                  <a16:creationId xmlns:a16="http://schemas.microsoft.com/office/drawing/2014/main" id="{64ACBAE7-8C7E-2358-6FD1-41E78490BB0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8" name="Group 15">
            <a:extLst>
              <a:ext uri="{FF2B5EF4-FFF2-40B4-BE49-F238E27FC236}">
                <a16:creationId xmlns:a16="http://schemas.microsoft.com/office/drawing/2014/main" id="{277741CE-5ED3-5401-EA18-29B8C3D63E9F}"/>
              </a:ext>
            </a:extLst>
          </p:cNvPr>
          <p:cNvGrpSpPr/>
          <p:nvPr/>
        </p:nvGrpSpPr>
        <p:grpSpPr>
          <a:xfrm>
            <a:off x="10698480" y="4389120"/>
            <a:ext cx="5933028" cy="943370"/>
            <a:chOff x="0" y="-202092"/>
            <a:chExt cx="7910704" cy="1257827"/>
          </a:xfrm>
        </p:grpSpPr>
        <p:sp>
          <p:nvSpPr>
            <p:cNvPr id="39" name="TextBox 16">
              <a:extLst>
                <a:ext uri="{FF2B5EF4-FFF2-40B4-BE49-F238E27FC236}">
                  <a16:creationId xmlns:a16="http://schemas.microsoft.com/office/drawing/2014/main" id="{03BEBADB-267C-C9F6-008D-634D18963811}"/>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We’re Recording</a:t>
              </a:r>
            </a:p>
          </p:txBody>
        </p:sp>
        <p:sp>
          <p:nvSpPr>
            <p:cNvPr id="40" name="TextBox 17">
              <a:extLst>
                <a:ext uri="{FF2B5EF4-FFF2-40B4-BE49-F238E27FC236}">
                  <a16:creationId xmlns:a16="http://schemas.microsoft.com/office/drawing/2014/main" id="{EDA6F172-1252-0806-1F7F-2EB637AB8CC7}"/>
                </a:ext>
              </a:extLst>
            </p:cNvPr>
            <p:cNvSpPr txBox="1"/>
            <p:nvPr/>
          </p:nvSpPr>
          <p:spPr>
            <a:xfrm>
              <a:off x="0" y="628267"/>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We are audio and video recording.</a:t>
              </a:r>
            </a:p>
          </p:txBody>
        </p:sp>
      </p:grpSp>
      <p:grpSp>
        <p:nvGrpSpPr>
          <p:cNvPr id="41" name="Group 18">
            <a:extLst>
              <a:ext uri="{FF2B5EF4-FFF2-40B4-BE49-F238E27FC236}">
                <a16:creationId xmlns:a16="http://schemas.microsoft.com/office/drawing/2014/main" id="{250DC5CA-8148-A5F6-35FB-3BC36EF20A94}"/>
              </a:ext>
            </a:extLst>
          </p:cNvPr>
          <p:cNvGrpSpPr/>
          <p:nvPr/>
        </p:nvGrpSpPr>
        <p:grpSpPr>
          <a:xfrm>
            <a:off x="10702044" y="5760721"/>
            <a:ext cx="5933028" cy="1141994"/>
            <a:chOff x="0" y="-347840"/>
            <a:chExt cx="7910704" cy="1913973"/>
          </a:xfrm>
        </p:grpSpPr>
        <p:sp>
          <p:nvSpPr>
            <p:cNvPr id="42" name="TextBox 19">
              <a:extLst>
                <a:ext uri="{FF2B5EF4-FFF2-40B4-BE49-F238E27FC236}">
                  <a16:creationId xmlns:a16="http://schemas.microsoft.com/office/drawing/2014/main" id="{0FB066F8-3F07-3304-FFF3-6A9905B35C2E}"/>
                </a:ext>
              </a:extLst>
            </p:cNvPr>
            <p:cNvSpPr txBox="1"/>
            <p:nvPr/>
          </p:nvSpPr>
          <p:spPr>
            <a:xfrm>
              <a:off x="0" y="-347840"/>
              <a:ext cx="7910704" cy="512961"/>
            </a:xfrm>
            <a:prstGeom prst="rect">
              <a:avLst/>
            </a:prstGeom>
          </p:spPr>
          <p:txBody>
            <a:bodyPr lIns="0" tIns="0" rIns="0" bIns="0" rtlCol="0" anchor="t">
              <a:spAutoFit/>
            </a:bodyPr>
            <a:lstStyle/>
            <a:p>
              <a:pPr>
                <a:lnSpc>
                  <a:spcPts val="3000"/>
                </a:lnSpc>
              </a:pPr>
              <a:r>
                <a:rPr lang="en-US" sz="2500" dirty="0">
                  <a:solidFill>
                    <a:schemeClr val="accent3"/>
                  </a:solidFill>
                  <a:latin typeface="Avenir Bold"/>
                </a:rPr>
                <a:t>Engage!</a:t>
              </a:r>
            </a:p>
          </p:txBody>
        </p:sp>
        <p:sp>
          <p:nvSpPr>
            <p:cNvPr id="43" name="TextBox 20">
              <a:extLst>
                <a:ext uri="{FF2B5EF4-FFF2-40B4-BE49-F238E27FC236}">
                  <a16:creationId xmlns:a16="http://schemas.microsoft.com/office/drawing/2014/main" id="{638B3C78-B826-4A1A-4D2E-8703F443B3FC}"/>
                </a:ext>
              </a:extLst>
            </p:cNvPr>
            <p:cNvSpPr txBox="1"/>
            <p:nvPr/>
          </p:nvSpPr>
          <p:spPr>
            <a:xfrm>
              <a:off x="0" y="711199"/>
              <a:ext cx="7910704" cy="854934"/>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Type questions and comments in chat. Or raise your hand to signal you want to share.</a:t>
              </a:r>
            </a:p>
          </p:txBody>
        </p:sp>
      </p:grpSp>
      <p:grpSp>
        <p:nvGrpSpPr>
          <p:cNvPr id="45" name="Group 21">
            <a:extLst>
              <a:ext uri="{FF2B5EF4-FFF2-40B4-BE49-F238E27FC236}">
                <a16:creationId xmlns:a16="http://schemas.microsoft.com/office/drawing/2014/main" id="{F879CFBD-DBDE-3DE1-FC7B-5C5547BD7737}"/>
              </a:ext>
            </a:extLst>
          </p:cNvPr>
          <p:cNvGrpSpPr/>
          <p:nvPr/>
        </p:nvGrpSpPr>
        <p:grpSpPr>
          <a:xfrm>
            <a:off x="10702044" y="7132321"/>
            <a:ext cx="5933028" cy="925765"/>
            <a:chOff x="0" y="-400566"/>
            <a:chExt cx="7910704" cy="1334251"/>
          </a:xfrm>
        </p:grpSpPr>
        <p:sp>
          <p:nvSpPr>
            <p:cNvPr id="46" name="TextBox 22">
              <a:extLst>
                <a:ext uri="{FF2B5EF4-FFF2-40B4-BE49-F238E27FC236}">
                  <a16:creationId xmlns:a16="http://schemas.microsoft.com/office/drawing/2014/main" id="{F43A3B98-632D-6EA3-BD3B-DEB843B1F08A}"/>
                </a:ext>
              </a:extLst>
            </p:cNvPr>
            <p:cNvSpPr txBox="1"/>
            <p:nvPr/>
          </p:nvSpPr>
          <p:spPr>
            <a:xfrm>
              <a:off x="0" y="-400566"/>
              <a:ext cx="7910704" cy="489023"/>
            </a:xfrm>
            <a:prstGeom prst="rect">
              <a:avLst/>
            </a:prstGeom>
          </p:spPr>
          <p:txBody>
            <a:bodyPr lIns="0" tIns="0" rIns="0" bIns="0" rtlCol="0" anchor="t">
              <a:spAutoFit/>
            </a:bodyPr>
            <a:lstStyle/>
            <a:p>
              <a:pPr marL="0" lvl="0" indent="0" algn="l">
                <a:lnSpc>
                  <a:spcPts val="2999"/>
                </a:lnSpc>
                <a:spcBef>
                  <a:spcPct val="0"/>
                </a:spcBef>
              </a:pPr>
              <a:r>
                <a:rPr lang="en-US" sz="2499" dirty="0">
                  <a:solidFill>
                    <a:schemeClr val="accent2"/>
                  </a:solidFill>
                  <a:latin typeface="Avenir Bold"/>
                </a:rPr>
                <a:t>Improve Your View</a:t>
              </a:r>
              <a:endParaRPr lang="en-US" sz="2499" u="none" strike="noStrike" dirty="0">
                <a:solidFill>
                  <a:schemeClr val="accent2"/>
                </a:solidFill>
                <a:latin typeface="Avenir Bold"/>
              </a:endParaRPr>
            </a:p>
          </p:txBody>
        </p:sp>
        <p:sp>
          <p:nvSpPr>
            <p:cNvPr id="47" name="TextBox 23">
              <a:extLst>
                <a:ext uri="{FF2B5EF4-FFF2-40B4-BE49-F238E27FC236}">
                  <a16:creationId xmlns:a16="http://schemas.microsoft.com/office/drawing/2014/main" id="{AC597E2A-B4A3-413D-033D-ED9E85AF3855}"/>
                </a:ext>
              </a:extLst>
            </p:cNvPr>
            <p:cNvSpPr txBox="1"/>
            <p:nvPr/>
          </p:nvSpPr>
          <p:spPr>
            <a:xfrm>
              <a:off x="0" y="506217"/>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Use Speakers view or Gallery view.</a:t>
              </a:r>
            </a:p>
          </p:txBody>
        </p:sp>
      </p:grpSp>
      <p:pic>
        <p:nvPicPr>
          <p:cNvPr id="33" name="Graphic 32" descr="Wave Gesture outline">
            <a:extLst>
              <a:ext uri="{FF2B5EF4-FFF2-40B4-BE49-F238E27FC236}">
                <a16:creationId xmlns:a16="http://schemas.microsoft.com/office/drawing/2014/main" id="{0F75D531-BA46-7C28-2C34-6500A7698D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8972" y="1785212"/>
            <a:ext cx="914400" cy="914400"/>
          </a:xfrm>
          <a:prstGeom prst="rect">
            <a:avLst/>
          </a:prstGeom>
        </p:spPr>
      </p:pic>
      <p:pic>
        <p:nvPicPr>
          <p:cNvPr id="48" name="Graphic 47" descr="Web cam outline">
            <a:extLst>
              <a:ext uri="{FF2B5EF4-FFF2-40B4-BE49-F238E27FC236}">
                <a16:creationId xmlns:a16="http://schemas.microsoft.com/office/drawing/2014/main" id="{DC4167DA-7F07-E86E-C0B9-CBB8E54ECF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8972" y="3224316"/>
            <a:ext cx="914400" cy="914400"/>
          </a:xfrm>
          <a:prstGeom prst="rect">
            <a:avLst/>
          </a:prstGeom>
        </p:spPr>
      </p:pic>
      <p:cxnSp>
        <p:nvCxnSpPr>
          <p:cNvPr id="50" name="Straight Connector 49">
            <a:extLst>
              <a:ext uri="{FF2B5EF4-FFF2-40B4-BE49-F238E27FC236}">
                <a16:creationId xmlns:a16="http://schemas.microsoft.com/office/drawing/2014/main" id="{17E30B0F-8556-8594-F603-69AF11ECED85}"/>
              </a:ext>
            </a:extLst>
          </p:cNvPr>
          <p:cNvCxnSpPr>
            <a:cxnSpLocks/>
          </p:cNvCxnSpPr>
          <p:nvPr/>
        </p:nvCxnSpPr>
        <p:spPr>
          <a:xfrm>
            <a:off x="9026393" y="3272431"/>
            <a:ext cx="914400" cy="794516"/>
          </a:xfrm>
          <a:prstGeom prst="line">
            <a:avLst/>
          </a:prstGeom>
        </p:spPr>
        <p:style>
          <a:lnRef idx="1">
            <a:schemeClr val="dk1"/>
          </a:lnRef>
          <a:fillRef idx="0">
            <a:schemeClr val="dk1"/>
          </a:fillRef>
          <a:effectRef idx="0">
            <a:schemeClr val="dk1"/>
          </a:effectRef>
          <a:fontRef idx="minor">
            <a:schemeClr val="tx1"/>
          </a:fontRef>
        </p:style>
      </p:cxnSp>
      <p:pic>
        <p:nvPicPr>
          <p:cNvPr id="56" name="Graphic 55" descr="Radio microphone outline">
            <a:extLst>
              <a:ext uri="{FF2B5EF4-FFF2-40B4-BE49-F238E27FC236}">
                <a16:creationId xmlns:a16="http://schemas.microsoft.com/office/drawing/2014/main" id="{EB4FB837-0B3A-0DD9-4A82-48017E70C0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02577" y="4611322"/>
            <a:ext cx="914400" cy="914400"/>
          </a:xfrm>
          <a:prstGeom prst="rect">
            <a:avLst/>
          </a:prstGeom>
        </p:spPr>
      </p:pic>
      <p:pic>
        <p:nvPicPr>
          <p:cNvPr id="58" name="Graphic 57" descr="Chat bubble outline">
            <a:extLst>
              <a:ext uri="{FF2B5EF4-FFF2-40B4-BE49-F238E27FC236}">
                <a16:creationId xmlns:a16="http://schemas.microsoft.com/office/drawing/2014/main" id="{BB8B231F-8618-2950-EA26-B3D78F8D8D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08972" y="6013305"/>
            <a:ext cx="914400" cy="914400"/>
          </a:xfrm>
          <a:prstGeom prst="rect">
            <a:avLst/>
          </a:prstGeom>
        </p:spPr>
      </p:pic>
      <p:pic>
        <p:nvPicPr>
          <p:cNvPr id="60" name="Graphic 59" descr="Online meeting outline">
            <a:extLst>
              <a:ext uri="{FF2B5EF4-FFF2-40B4-BE49-F238E27FC236}">
                <a16:creationId xmlns:a16="http://schemas.microsoft.com/office/drawing/2014/main" id="{B16E5065-B98F-D9F9-EAF3-7BEECDCC34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026393" y="7334851"/>
            <a:ext cx="914400" cy="914400"/>
          </a:xfrm>
          <a:prstGeom prst="rect">
            <a:avLst/>
          </a:prstGeom>
        </p:spPr>
      </p:pic>
      <p:sp>
        <p:nvSpPr>
          <p:cNvPr id="62" name="Freeform 8">
            <a:extLst>
              <a:ext uri="{FF2B5EF4-FFF2-40B4-BE49-F238E27FC236}">
                <a16:creationId xmlns:a16="http://schemas.microsoft.com/office/drawing/2014/main" id="{589081C1-B726-E25F-AF65-BE2B5159A2E1}"/>
              </a:ext>
            </a:extLst>
          </p:cNvPr>
          <p:cNvSpPr/>
          <p:nvPr/>
        </p:nvSpPr>
        <p:spPr>
          <a:xfrm>
            <a:off x="1005840" y="3659732"/>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grpSp>
        <p:nvGrpSpPr>
          <p:cNvPr id="63" name="Group 15">
            <a:extLst>
              <a:ext uri="{FF2B5EF4-FFF2-40B4-BE49-F238E27FC236}">
                <a16:creationId xmlns:a16="http://schemas.microsoft.com/office/drawing/2014/main" id="{85897D5F-61C2-30BE-8907-1BC7CD480DC1}"/>
              </a:ext>
            </a:extLst>
          </p:cNvPr>
          <p:cNvGrpSpPr/>
          <p:nvPr/>
        </p:nvGrpSpPr>
        <p:grpSpPr>
          <a:xfrm>
            <a:off x="2468880" y="3657600"/>
            <a:ext cx="5933028" cy="896863"/>
            <a:chOff x="0" y="-57149"/>
            <a:chExt cx="7910704" cy="1195817"/>
          </a:xfrm>
        </p:grpSpPr>
        <p:sp>
          <p:nvSpPr>
            <p:cNvPr id="64" name="TextBox 16">
              <a:extLst>
                <a:ext uri="{FF2B5EF4-FFF2-40B4-BE49-F238E27FC236}">
                  <a16:creationId xmlns:a16="http://schemas.microsoft.com/office/drawing/2014/main" id="{26196E11-D4A2-4365-6751-C422CC6299DA}"/>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Practice Mutual Respect</a:t>
              </a:r>
            </a:p>
          </p:txBody>
        </p:sp>
        <p:sp>
          <p:nvSpPr>
            <p:cNvPr id="65" name="TextBox 17">
              <a:extLst>
                <a:ext uri="{FF2B5EF4-FFF2-40B4-BE49-F238E27FC236}">
                  <a16:creationId xmlns:a16="http://schemas.microsoft.com/office/drawing/2014/main" id="{2FB31088-7FA9-0F83-6A26-630FDEE75845}"/>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Show kindness. Listen to each other.</a:t>
              </a:r>
            </a:p>
          </p:txBody>
        </p:sp>
      </p:grpSp>
      <p:grpSp>
        <p:nvGrpSpPr>
          <p:cNvPr id="66" name="Group 5">
            <a:extLst>
              <a:ext uri="{FF2B5EF4-FFF2-40B4-BE49-F238E27FC236}">
                <a16:creationId xmlns:a16="http://schemas.microsoft.com/office/drawing/2014/main" id="{AD24E43D-C8E9-9801-10C7-5D6DC8D0C933}"/>
              </a:ext>
            </a:extLst>
          </p:cNvPr>
          <p:cNvGrpSpPr/>
          <p:nvPr/>
        </p:nvGrpSpPr>
        <p:grpSpPr>
          <a:xfrm>
            <a:off x="1005840" y="5029200"/>
            <a:ext cx="1284425" cy="1284425"/>
            <a:chOff x="0" y="0"/>
            <a:chExt cx="6350000" cy="6350000"/>
          </a:xfrm>
          <a:solidFill>
            <a:schemeClr val="accent6"/>
          </a:solidFill>
        </p:grpSpPr>
        <p:sp>
          <p:nvSpPr>
            <p:cNvPr id="67" name="Freeform 6">
              <a:extLst>
                <a:ext uri="{FF2B5EF4-FFF2-40B4-BE49-F238E27FC236}">
                  <a16:creationId xmlns:a16="http://schemas.microsoft.com/office/drawing/2014/main" id="{EF1F0282-5D1B-6743-A889-40C7EF8662C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69" name="Group 3">
            <a:extLst>
              <a:ext uri="{FF2B5EF4-FFF2-40B4-BE49-F238E27FC236}">
                <a16:creationId xmlns:a16="http://schemas.microsoft.com/office/drawing/2014/main" id="{880CA847-D3ED-D18B-D2C9-F47B3EB917AD}"/>
              </a:ext>
            </a:extLst>
          </p:cNvPr>
          <p:cNvGrpSpPr/>
          <p:nvPr/>
        </p:nvGrpSpPr>
        <p:grpSpPr>
          <a:xfrm>
            <a:off x="1005840" y="6400800"/>
            <a:ext cx="1284425" cy="1284425"/>
            <a:chOff x="-9501079" y="11257030"/>
            <a:chExt cx="6350000" cy="6350000"/>
          </a:xfrm>
          <a:solidFill>
            <a:schemeClr val="accent4"/>
          </a:solidFill>
        </p:grpSpPr>
        <p:sp>
          <p:nvSpPr>
            <p:cNvPr id="70" name="Freeform 4">
              <a:extLst>
                <a:ext uri="{FF2B5EF4-FFF2-40B4-BE49-F238E27FC236}">
                  <a16:creationId xmlns:a16="http://schemas.microsoft.com/office/drawing/2014/main" id="{D1956D7E-0606-CA40-DADD-6B4EA9078203}"/>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72" name="Group 18">
            <a:extLst>
              <a:ext uri="{FF2B5EF4-FFF2-40B4-BE49-F238E27FC236}">
                <a16:creationId xmlns:a16="http://schemas.microsoft.com/office/drawing/2014/main" id="{F11EB659-96EE-B662-9CA1-5EF7A562E595}"/>
              </a:ext>
            </a:extLst>
          </p:cNvPr>
          <p:cNvGrpSpPr/>
          <p:nvPr/>
        </p:nvGrpSpPr>
        <p:grpSpPr>
          <a:xfrm>
            <a:off x="2468880" y="5029200"/>
            <a:ext cx="5933028" cy="899407"/>
            <a:chOff x="0" y="-57150"/>
            <a:chExt cx="7910704" cy="1193939"/>
          </a:xfrm>
        </p:grpSpPr>
        <p:sp>
          <p:nvSpPr>
            <p:cNvPr id="73" name="TextBox 19">
              <a:extLst>
                <a:ext uri="{FF2B5EF4-FFF2-40B4-BE49-F238E27FC236}">
                  <a16:creationId xmlns:a16="http://schemas.microsoft.com/office/drawing/2014/main" id="{8DDDA6C5-F78F-7ADC-6B7C-2BC9E5F02295}"/>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Share Personally</a:t>
              </a:r>
            </a:p>
          </p:txBody>
        </p:sp>
        <p:sp>
          <p:nvSpPr>
            <p:cNvPr id="74" name="TextBox 20">
              <a:extLst>
                <a:ext uri="{FF2B5EF4-FFF2-40B4-BE49-F238E27FC236}">
                  <a16:creationId xmlns:a16="http://schemas.microsoft.com/office/drawing/2014/main" id="{07EEA764-E30A-9374-DE7E-D57D5BD045FF}"/>
                </a:ext>
              </a:extLst>
            </p:cNvPr>
            <p:cNvSpPr txBox="1"/>
            <p:nvPr/>
          </p:nvSpPr>
          <p:spPr>
            <a:xfrm>
              <a:off x="0" y="711199"/>
              <a:ext cx="7910704" cy="425590"/>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Use “I” statements when sharing.</a:t>
              </a:r>
            </a:p>
          </p:txBody>
        </p:sp>
      </p:grpSp>
      <p:grpSp>
        <p:nvGrpSpPr>
          <p:cNvPr id="75" name="Group 7">
            <a:extLst>
              <a:ext uri="{FF2B5EF4-FFF2-40B4-BE49-F238E27FC236}">
                <a16:creationId xmlns:a16="http://schemas.microsoft.com/office/drawing/2014/main" id="{6C4DA58C-C7F1-479D-2497-36F27852E44D}"/>
              </a:ext>
            </a:extLst>
          </p:cNvPr>
          <p:cNvGrpSpPr/>
          <p:nvPr/>
        </p:nvGrpSpPr>
        <p:grpSpPr>
          <a:xfrm>
            <a:off x="1005840" y="7772400"/>
            <a:ext cx="1284425" cy="1284425"/>
            <a:chOff x="-8594022" y="376242"/>
            <a:chExt cx="6350000" cy="6350000"/>
          </a:xfrm>
          <a:solidFill>
            <a:schemeClr val="accent5"/>
          </a:solidFill>
        </p:grpSpPr>
        <p:sp>
          <p:nvSpPr>
            <p:cNvPr id="76" name="Freeform 8">
              <a:extLst>
                <a:ext uri="{FF2B5EF4-FFF2-40B4-BE49-F238E27FC236}">
                  <a16:creationId xmlns:a16="http://schemas.microsoft.com/office/drawing/2014/main" id="{934D630C-9F60-E414-BA72-43143DFCAB9E}"/>
                </a:ext>
              </a:extLst>
            </p:cNvPr>
            <p:cNvSpPr/>
            <p:nvPr/>
          </p:nvSpPr>
          <p:spPr>
            <a:xfrm>
              <a:off x="-8594022" y="376242"/>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77" name="Group 21">
            <a:extLst>
              <a:ext uri="{FF2B5EF4-FFF2-40B4-BE49-F238E27FC236}">
                <a16:creationId xmlns:a16="http://schemas.microsoft.com/office/drawing/2014/main" id="{2744E39B-B3BA-5BB6-91E7-AE1C10AB0A5C}"/>
              </a:ext>
            </a:extLst>
          </p:cNvPr>
          <p:cNvGrpSpPr/>
          <p:nvPr/>
        </p:nvGrpSpPr>
        <p:grpSpPr>
          <a:xfrm>
            <a:off x="2468880" y="6400800"/>
            <a:ext cx="5933028" cy="1121196"/>
            <a:chOff x="0" y="-47625"/>
            <a:chExt cx="7910704" cy="1399319"/>
          </a:xfrm>
        </p:grpSpPr>
        <p:sp>
          <p:nvSpPr>
            <p:cNvPr id="78" name="TextBox 22">
              <a:extLst>
                <a:ext uri="{FF2B5EF4-FFF2-40B4-BE49-F238E27FC236}">
                  <a16:creationId xmlns:a16="http://schemas.microsoft.com/office/drawing/2014/main" id="{20082CE6-1E42-2292-371D-EE72F76EFFFC}"/>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Include Everyone</a:t>
              </a:r>
            </a:p>
          </p:txBody>
        </p:sp>
        <p:sp>
          <p:nvSpPr>
            <p:cNvPr id="79" name="TextBox 23">
              <a:extLst>
                <a:ext uri="{FF2B5EF4-FFF2-40B4-BE49-F238E27FC236}">
                  <a16:creationId xmlns:a16="http://schemas.microsoft.com/office/drawing/2014/main" id="{2515B4E8-6EE8-98AB-E2C1-78A9D0E9A167}"/>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Take turns when sharing. Encourage, but don’t pressure, others to share.</a:t>
              </a:r>
            </a:p>
          </p:txBody>
        </p:sp>
      </p:grpSp>
      <p:grpSp>
        <p:nvGrpSpPr>
          <p:cNvPr id="80" name="Group 15">
            <a:extLst>
              <a:ext uri="{FF2B5EF4-FFF2-40B4-BE49-F238E27FC236}">
                <a16:creationId xmlns:a16="http://schemas.microsoft.com/office/drawing/2014/main" id="{DB48C52F-0978-72F2-C49A-8C36EF8ECDDC}"/>
              </a:ext>
            </a:extLst>
          </p:cNvPr>
          <p:cNvGrpSpPr/>
          <p:nvPr/>
        </p:nvGrpSpPr>
        <p:grpSpPr>
          <a:xfrm>
            <a:off x="2468880" y="7772400"/>
            <a:ext cx="6065520" cy="943370"/>
            <a:chOff x="0" y="-202092"/>
            <a:chExt cx="8087360" cy="1257827"/>
          </a:xfrm>
        </p:grpSpPr>
        <p:sp>
          <p:nvSpPr>
            <p:cNvPr id="81" name="TextBox 16">
              <a:extLst>
                <a:ext uri="{FF2B5EF4-FFF2-40B4-BE49-F238E27FC236}">
                  <a16:creationId xmlns:a16="http://schemas.microsoft.com/office/drawing/2014/main" id="{CD8FCFCE-CA40-1035-8826-D52B7318A9E2}"/>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Assume Confidentiality</a:t>
              </a:r>
            </a:p>
          </p:txBody>
        </p:sp>
        <p:sp>
          <p:nvSpPr>
            <p:cNvPr id="82" name="TextBox 17">
              <a:extLst>
                <a:ext uri="{FF2B5EF4-FFF2-40B4-BE49-F238E27FC236}">
                  <a16:creationId xmlns:a16="http://schemas.microsoft.com/office/drawing/2014/main" id="{C5FBE01C-A72A-925C-C54F-9424873230E7}"/>
                </a:ext>
              </a:extLst>
            </p:cNvPr>
            <p:cNvSpPr txBox="1"/>
            <p:nvPr/>
          </p:nvSpPr>
          <p:spPr>
            <a:xfrm>
              <a:off x="0" y="628267"/>
              <a:ext cx="8087360" cy="427468"/>
            </a:xfrm>
            <a:prstGeom prst="rect">
              <a:avLst/>
            </a:prstGeom>
          </p:spPr>
          <p:txBody>
            <a:bodyPr wrap="square" lIns="0" tIns="0" rIns="0" bIns="0" rtlCol="0" anchor="t">
              <a:spAutoFit/>
            </a:bodyPr>
            <a:lstStyle/>
            <a:p>
              <a:pPr>
                <a:lnSpc>
                  <a:spcPts val="2520"/>
                </a:lnSpc>
                <a:spcBef>
                  <a:spcPct val="0"/>
                </a:spcBef>
              </a:pPr>
              <a:r>
                <a:rPr lang="en-US" sz="2400" dirty="0">
                  <a:solidFill>
                    <a:schemeClr val="bg1"/>
                  </a:solidFill>
                  <a:latin typeface="+mj-lt"/>
                </a:rPr>
                <a:t>What’s shared stays. What’s learned leaves.</a:t>
              </a:r>
            </a:p>
          </p:txBody>
        </p:sp>
      </p:grpSp>
      <p:pic>
        <p:nvPicPr>
          <p:cNvPr id="84" name="Graphic 83" descr="Information outline">
            <a:extLst>
              <a:ext uri="{FF2B5EF4-FFF2-40B4-BE49-F238E27FC236}">
                <a16:creationId xmlns:a16="http://schemas.microsoft.com/office/drawing/2014/main" id="{9C62E025-9D55-DB2A-C96E-FCE9A4640E5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99292" y="5222409"/>
            <a:ext cx="914400" cy="914400"/>
          </a:xfrm>
          <a:prstGeom prst="rect">
            <a:avLst/>
          </a:prstGeom>
        </p:spPr>
      </p:pic>
      <p:pic>
        <p:nvPicPr>
          <p:cNvPr id="88" name="Graphic 87" descr="Group success outline">
            <a:extLst>
              <a:ext uri="{FF2B5EF4-FFF2-40B4-BE49-F238E27FC236}">
                <a16:creationId xmlns:a16="http://schemas.microsoft.com/office/drawing/2014/main" id="{D7D94A88-8228-498E-BC08-C76F62DE2A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215495" y="6561258"/>
            <a:ext cx="914400" cy="914400"/>
          </a:xfrm>
          <a:prstGeom prst="rect">
            <a:avLst/>
          </a:prstGeom>
        </p:spPr>
      </p:pic>
      <p:pic>
        <p:nvPicPr>
          <p:cNvPr id="92" name="Graphic 91" descr="Expressionless face outline outline">
            <a:extLst>
              <a:ext uri="{FF2B5EF4-FFF2-40B4-BE49-F238E27FC236}">
                <a16:creationId xmlns:a16="http://schemas.microsoft.com/office/drawing/2014/main" id="{A20C27B1-0B83-192B-488F-5E232D28960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92761" y="7965703"/>
            <a:ext cx="914400" cy="914400"/>
          </a:xfrm>
          <a:prstGeom prst="rect">
            <a:avLst/>
          </a:prstGeom>
        </p:spPr>
      </p:pic>
      <p:pic>
        <p:nvPicPr>
          <p:cNvPr id="94" name="Graphic 93" descr="Handshake outline">
            <a:extLst>
              <a:ext uri="{FF2B5EF4-FFF2-40B4-BE49-F238E27FC236}">
                <a16:creationId xmlns:a16="http://schemas.microsoft.com/office/drawing/2014/main" id="{731E6F3E-D9BC-2F8D-7BCC-6FCF9402439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95450" y="3849960"/>
            <a:ext cx="914400" cy="914400"/>
          </a:xfrm>
          <a:prstGeom prst="rect">
            <a:avLst/>
          </a:prstGeom>
        </p:spPr>
      </p:pic>
      <p:sp>
        <p:nvSpPr>
          <p:cNvPr id="6" name="TextBox 5">
            <a:extLst>
              <a:ext uri="{FF2B5EF4-FFF2-40B4-BE49-F238E27FC236}">
                <a16:creationId xmlns:a16="http://schemas.microsoft.com/office/drawing/2014/main" id="{F4457E90-2892-972F-FB95-0C20A40799CE}"/>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extLst>
      <p:ext uri="{BB962C8B-B14F-4D97-AF65-F5344CB8AC3E}">
        <p14:creationId xmlns:p14="http://schemas.microsoft.com/office/powerpoint/2010/main" val="14728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99D72-49FD-AE13-0B4B-82C176F579A2}"/>
            </a:ext>
          </a:extLst>
        </p:cNvPr>
        <p:cNvGrpSpPr/>
        <p:nvPr/>
      </p:nvGrpSpPr>
      <p:grpSpPr>
        <a:xfrm>
          <a:off x="0" y="0"/>
          <a:ext cx="0" cy="0"/>
          <a:chOff x="0" y="0"/>
          <a:chExt cx="0" cy="0"/>
        </a:xfrm>
      </p:grpSpPr>
      <p:grpSp>
        <p:nvGrpSpPr>
          <p:cNvPr id="2" name="Group 3">
            <a:extLst>
              <a:ext uri="{FF2B5EF4-FFF2-40B4-BE49-F238E27FC236}">
                <a16:creationId xmlns:a16="http://schemas.microsoft.com/office/drawing/2014/main" id="{CD0D880C-7610-6868-443C-4C90FB2FB597}"/>
              </a:ext>
            </a:extLst>
          </p:cNvPr>
          <p:cNvGrpSpPr/>
          <p:nvPr/>
        </p:nvGrpSpPr>
        <p:grpSpPr>
          <a:xfrm>
            <a:off x="8823960" y="3017520"/>
            <a:ext cx="1284425" cy="1284425"/>
            <a:chOff x="-9501079" y="11257030"/>
            <a:chExt cx="6350000" cy="6350000"/>
          </a:xfrm>
          <a:solidFill>
            <a:schemeClr val="accent4"/>
          </a:solidFill>
        </p:grpSpPr>
        <p:sp>
          <p:nvSpPr>
            <p:cNvPr id="3" name="Freeform 4">
              <a:extLst>
                <a:ext uri="{FF2B5EF4-FFF2-40B4-BE49-F238E27FC236}">
                  <a16:creationId xmlns:a16="http://schemas.microsoft.com/office/drawing/2014/main" id="{A9A176B2-CB16-600F-75D9-E64393140ECC}"/>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4" name="Group 5">
            <a:extLst>
              <a:ext uri="{FF2B5EF4-FFF2-40B4-BE49-F238E27FC236}">
                <a16:creationId xmlns:a16="http://schemas.microsoft.com/office/drawing/2014/main" id="{E835A990-D0F8-8AD4-9250-D352B2B63587}"/>
              </a:ext>
            </a:extLst>
          </p:cNvPr>
          <p:cNvGrpSpPr/>
          <p:nvPr/>
        </p:nvGrpSpPr>
        <p:grpSpPr>
          <a:xfrm>
            <a:off x="8824927" y="1645920"/>
            <a:ext cx="1284425" cy="1284425"/>
            <a:chOff x="0" y="0"/>
            <a:chExt cx="6350000" cy="6350000"/>
          </a:xfrm>
          <a:solidFill>
            <a:schemeClr val="accent6"/>
          </a:solidFill>
        </p:grpSpPr>
        <p:sp>
          <p:nvSpPr>
            <p:cNvPr id="5" name="Freeform 6">
              <a:extLst>
                <a:ext uri="{FF2B5EF4-FFF2-40B4-BE49-F238E27FC236}">
                  <a16:creationId xmlns:a16="http://schemas.microsoft.com/office/drawing/2014/main" id="{A6BB4CF7-19BF-7457-B7C8-18DDA032ED7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sp>
        <p:nvSpPr>
          <p:cNvPr id="8" name="Freeform 8">
            <a:extLst>
              <a:ext uri="{FF2B5EF4-FFF2-40B4-BE49-F238E27FC236}">
                <a16:creationId xmlns:a16="http://schemas.microsoft.com/office/drawing/2014/main" id="{2BCCCBC1-EAF3-52DF-22C5-55C4248F67E4}"/>
              </a:ext>
            </a:extLst>
          </p:cNvPr>
          <p:cNvSpPr/>
          <p:nvPr/>
        </p:nvSpPr>
        <p:spPr>
          <a:xfrm>
            <a:off x="8824927" y="274320"/>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sp>
        <p:nvSpPr>
          <p:cNvPr id="9" name="Freeform 9">
            <a:extLst>
              <a:ext uri="{FF2B5EF4-FFF2-40B4-BE49-F238E27FC236}">
                <a16:creationId xmlns:a16="http://schemas.microsoft.com/office/drawing/2014/main" id="{A9872F73-3C71-D65D-2310-024050B31A30}"/>
              </a:ext>
            </a:extLst>
          </p:cNvPr>
          <p:cNvSpPr/>
          <p:nvPr/>
        </p:nvSpPr>
        <p:spPr>
          <a:xfrm>
            <a:off x="3812676" y="6163573"/>
            <a:ext cx="858103" cy="854885"/>
          </a:xfrm>
          <a:custGeom>
            <a:avLst/>
            <a:gdLst/>
            <a:ahLst/>
            <a:cxnLst/>
            <a:rect l="l" t="t" r="r" b="b"/>
            <a:pathLst>
              <a:path w="858103" h="854885">
                <a:moveTo>
                  <a:pt x="0" y="0"/>
                </a:moveTo>
                <a:lnTo>
                  <a:pt x="858103" y="0"/>
                </a:lnTo>
                <a:lnTo>
                  <a:pt x="858103" y="854884"/>
                </a:lnTo>
                <a:lnTo>
                  <a:pt x="0" y="854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Freeform 10">
            <a:extLst>
              <a:ext uri="{FF2B5EF4-FFF2-40B4-BE49-F238E27FC236}">
                <a16:creationId xmlns:a16="http://schemas.microsoft.com/office/drawing/2014/main" id="{A3FD1236-CCFF-75F5-164C-D1F1413E3618}"/>
              </a:ext>
            </a:extLst>
          </p:cNvPr>
          <p:cNvSpPr/>
          <p:nvPr/>
        </p:nvSpPr>
        <p:spPr>
          <a:xfrm>
            <a:off x="8919011" y="6705503"/>
            <a:ext cx="872959" cy="872959"/>
          </a:xfrm>
          <a:custGeom>
            <a:avLst/>
            <a:gdLst/>
            <a:ahLst/>
            <a:cxnLst/>
            <a:rect l="l" t="t" r="r" b="b"/>
            <a:pathLst>
              <a:path w="872959" h="872959">
                <a:moveTo>
                  <a:pt x="0" y="0"/>
                </a:moveTo>
                <a:lnTo>
                  <a:pt x="872959" y="0"/>
                </a:lnTo>
                <a:lnTo>
                  <a:pt x="872959" y="872959"/>
                </a:lnTo>
                <a:lnTo>
                  <a:pt x="0" y="8729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3" name="TextBox 13">
            <a:extLst>
              <a:ext uri="{FF2B5EF4-FFF2-40B4-BE49-F238E27FC236}">
                <a16:creationId xmlns:a16="http://schemas.microsoft.com/office/drawing/2014/main" id="{4940B831-170C-32CD-F8ED-F585E8B6984D}"/>
              </a:ext>
            </a:extLst>
          </p:cNvPr>
          <p:cNvSpPr txBox="1"/>
          <p:nvPr/>
        </p:nvSpPr>
        <p:spPr>
          <a:xfrm>
            <a:off x="1301350" y="517062"/>
            <a:ext cx="5933028"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mj-lt"/>
              </a:rPr>
              <a:t>Safety and Sociability</a:t>
            </a:r>
          </a:p>
        </p:txBody>
      </p:sp>
      <p:grpSp>
        <p:nvGrpSpPr>
          <p:cNvPr id="15" name="Group 15">
            <a:extLst>
              <a:ext uri="{FF2B5EF4-FFF2-40B4-BE49-F238E27FC236}">
                <a16:creationId xmlns:a16="http://schemas.microsoft.com/office/drawing/2014/main" id="{B0DCD373-8AAA-F2F6-E323-5FC65B2710D8}"/>
              </a:ext>
            </a:extLst>
          </p:cNvPr>
          <p:cNvGrpSpPr/>
          <p:nvPr/>
        </p:nvGrpSpPr>
        <p:grpSpPr>
          <a:xfrm>
            <a:off x="10698480" y="274320"/>
            <a:ext cx="5933028" cy="896863"/>
            <a:chOff x="0" y="-57149"/>
            <a:chExt cx="7910704" cy="1195817"/>
          </a:xfrm>
        </p:grpSpPr>
        <p:sp>
          <p:nvSpPr>
            <p:cNvPr id="16" name="TextBox 16">
              <a:extLst>
                <a:ext uri="{FF2B5EF4-FFF2-40B4-BE49-F238E27FC236}">
                  <a16:creationId xmlns:a16="http://schemas.microsoft.com/office/drawing/2014/main" id="{1CF8286A-F8D0-69F7-F7CC-24FE9A749126}"/>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Start on Time | End on Time</a:t>
              </a:r>
            </a:p>
          </p:txBody>
        </p:sp>
        <p:sp>
          <p:nvSpPr>
            <p:cNvPr id="17" name="TextBox 17">
              <a:extLst>
                <a:ext uri="{FF2B5EF4-FFF2-40B4-BE49-F238E27FC236}">
                  <a16:creationId xmlns:a16="http://schemas.microsoft.com/office/drawing/2014/main" id="{1639AD84-8907-A954-70E7-D6B2A821ABEA}"/>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This session will begin and end on time.</a:t>
              </a:r>
            </a:p>
          </p:txBody>
        </p:sp>
      </p:grpSp>
      <p:grpSp>
        <p:nvGrpSpPr>
          <p:cNvPr id="18" name="Group 18">
            <a:extLst>
              <a:ext uri="{FF2B5EF4-FFF2-40B4-BE49-F238E27FC236}">
                <a16:creationId xmlns:a16="http://schemas.microsoft.com/office/drawing/2014/main" id="{DD61EB8E-7EBD-E8C2-A575-093917A41B7A}"/>
              </a:ext>
            </a:extLst>
          </p:cNvPr>
          <p:cNvGrpSpPr/>
          <p:nvPr/>
        </p:nvGrpSpPr>
        <p:grpSpPr>
          <a:xfrm>
            <a:off x="10702044" y="1645920"/>
            <a:ext cx="5933028" cy="1220007"/>
            <a:chOff x="0" y="-57150"/>
            <a:chExt cx="7910704" cy="1619527"/>
          </a:xfrm>
        </p:grpSpPr>
        <p:sp>
          <p:nvSpPr>
            <p:cNvPr id="19" name="TextBox 19">
              <a:extLst>
                <a:ext uri="{FF2B5EF4-FFF2-40B4-BE49-F238E27FC236}">
                  <a16:creationId xmlns:a16="http://schemas.microsoft.com/office/drawing/2014/main" id="{09B015DE-ACFD-FB2D-E728-3E3F3F3A11C8}"/>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Introduce Yourself</a:t>
              </a:r>
            </a:p>
          </p:txBody>
        </p:sp>
        <p:sp>
          <p:nvSpPr>
            <p:cNvPr id="20" name="TextBox 20">
              <a:extLst>
                <a:ext uri="{FF2B5EF4-FFF2-40B4-BE49-F238E27FC236}">
                  <a16:creationId xmlns:a16="http://schemas.microsoft.com/office/drawing/2014/main" id="{A6CAF4B5-8D11-8F32-F773-26751F9467BA}"/>
                </a:ext>
              </a:extLst>
            </p:cNvPr>
            <p:cNvSpPr txBox="1"/>
            <p:nvPr/>
          </p:nvSpPr>
          <p:spPr>
            <a:xfrm>
              <a:off x="0" y="711200"/>
              <a:ext cx="7910704" cy="851177"/>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Provide whatever information about yourself you wish to share. </a:t>
              </a:r>
            </a:p>
          </p:txBody>
        </p:sp>
      </p:grpSp>
      <p:grpSp>
        <p:nvGrpSpPr>
          <p:cNvPr id="21" name="Group 21">
            <a:extLst>
              <a:ext uri="{FF2B5EF4-FFF2-40B4-BE49-F238E27FC236}">
                <a16:creationId xmlns:a16="http://schemas.microsoft.com/office/drawing/2014/main" id="{6641B738-BB69-84B3-E484-7EFA210DEF57}"/>
              </a:ext>
            </a:extLst>
          </p:cNvPr>
          <p:cNvGrpSpPr/>
          <p:nvPr/>
        </p:nvGrpSpPr>
        <p:grpSpPr>
          <a:xfrm>
            <a:off x="10698480" y="3017520"/>
            <a:ext cx="5933028" cy="1121196"/>
            <a:chOff x="0" y="-47625"/>
            <a:chExt cx="7910704" cy="1399319"/>
          </a:xfrm>
        </p:grpSpPr>
        <p:sp>
          <p:nvSpPr>
            <p:cNvPr id="22" name="TextBox 22">
              <a:extLst>
                <a:ext uri="{FF2B5EF4-FFF2-40B4-BE49-F238E27FC236}">
                  <a16:creationId xmlns:a16="http://schemas.microsoft.com/office/drawing/2014/main" id="{8B8A3909-04B0-6E12-0896-DE1227262635}"/>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Or Maintain Your Privacy</a:t>
              </a:r>
            </a:p>
          </p:txBody>
        </p:sp>
        <p:sp>
          <p:nvSpPr>
            <p:cNvPr id="23" name="TextBox 23">
              <a:extLst>
                <a:ext uri="{FF2B5EF4-FFF2-40B4-BE49-F238E27FC236}">
                  <a16:creationId xmlns:a16="http://schemas.microsoft.com/office/drawing/2014/main" id="{B4A6610F-E8EC-650A-4651-9C2A6C466832}"/>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would rather not disclose your name or other information, that’s okay too.</a:t>
              </a:r>
            </a:p>
          </p:txBody>
        </p:sp>
      </p:grpSp>
      <p:sp>
        <p:nvSpPr>
          <p:cNvPr id="26" name="Slide Number Placeholder 10">
            <a:extLst>
              <a:ext uri="{FF2B5EF4-FFF2-40B4-BE49-F238E27FC236}">
                <a16:creationId xmlns:a16="http://schemas.microsoft.com/office/drawing/2014/main" id="{C85F2AFC-9A85-2311-486D-DBE7D08E55EE}"/>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7</a:t>
            </a:fld>
            <a:endParaRPr lang="en-US" dirty="0">
              <a:solidFill>
                <a:schemeClr val="tx2">
                  <a:lumMod val="75000"/>
                </a:schemeClr>
              </a:solidFill>
              <a:latin typeface="+mj-lt"/>
            </a:endParaRPr>
          </a:p>
        </p:txBody>
      </p:sp>
      <p:pic>
        <p:nvPicPr>
          <p:cNvPr id="35" name="Graphic 34" descr="Clock outline">
            <a:extLst>
              <a:ext uri="{FF2B5EF4-FFF2-40B4-BE49-F238E27FC236}">
                <a16:creationId xmlns:a16="http://schemas.microsoft.com/office/drawing/2014/main" id="{F19BD110-D86F-C162-A2AC-33762D06EC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0677" y="473495"/>
            <a:ext cx="914400" cy="914400"/>
          </a:xfrm>
          <a:prstGeom prst="rect">
            <a:avLst/>
          </a:prstGeom>
        </p:spPr>
      </p:pic>
      <p:grpSp>
        <p:nvGrpSpPr>
          <p:cNvPr id="12" name="Group 7">
            <a:extLst>
              <a:ext uri="{FF2B5EF4-FFF2-40B4-BE49-F238E27FC236}">
                <a16:creationId xmlns:a16="http://schemas.microsoft.com/office/drawing/2014/main" id="{CCB9BC4E-CD03-79E3-7E09-5BE3C5F02C56}"/>
              </a:ext>
            </a:extLst>
          </p:cNvPr>
          <p:cNvGrpSpPr/>
          <p:nvPr/>
        </p:nvGrpSpPr>
        <p:grpSpPr>
          <a:xfrm>
            <a:off x="8823960" y="4389120"/>
            <a:ext cx="1284425" cy="1284425"/>
            <a:chOff x="-13457575" y="9304211"/>
            <a:chExt cx="6350000" cy="6350000"/>
          </a:xfrm>
          <a:solidFill>
            <a:schemeClr val="accent5"/>
          </a:solidFill>
        </p:grpSpPr>
        <p:sp>
          <p:nvSpPr>
            <p:cNvPr id="14" name="Freeform 8">
              <a:extLst>
                <a:ext uri="{FF2B5EF4-FFF2-40B4-BE49-F238E27FC236}">
                  <a16:creationId xmlns:a16="http://schemas.microsoft.com/office/drawing/2014/main" id="{5D4F050D-52AD-6EBB-D568-0162F0F56A55}"/>
                </a:ext>
              </a:extLst>
            </p:cNvPr>
            <p:cNvSpPr/>
            <p:nvPr/>
          </p:nvSpPr>
          <p:spPr>
            <a:xfrm>
              <a:off x="-13457575" y="930421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2" name="Group 5">
            <a:extLst>
              <a:ext uri="{FF2B5EF4-FFF2-40B4-BE49-F238E27FC236}">
                <a16:creationId xmlns:a16="http://schemas.microsoft.com/office/drawing/2014/main" id="{B2A82EE5-BA78-AB0E-7DDF-65A8295947F7}"/>
              </a:ext>
            </a:extLst>
          </p:cNvPr>
          <p:cNvGrpSpPr/>
          <p:nvPr/>
        </p:nvGrpSpPr>
        <p:grpSpPr>
          <a:xfrm>
            <a:off x="8823960" y="5760720"/>
            <a:ext cx="1284425" cy="1284425"/>
            <a:chOff x="0" y="0"/>
            <a:chExt cx="6350000" cy="6350000"/>
          </a:xfrm>
          <a:solidFill>
            <a:schemeClr val="accent3"/>
          </a:solidFill>
        </p:grpSpPr>
        <p:sp>
          <p:nvSpPr>
            <p:cNvPr id="34" name="Freeform 6">
              <a:extLst>
                <a:ext uri="{FF2B5EF4-FFF2-40B4-BE49-F238E27FC236}">
                  <a16:creationId xmlns:a16="http://schemas.microsoft.com/office/drawing/2014/main" id="{35BB1168-270D-7BFD-4901-BDD28DB2653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6" name="Group 3">
            <a:extLst>
              <a:ext uri="{FF2B5EF4-FFF2-40B4-BE49-F238E27FC236}">
                <a16:creationId xmlns:a16="http://schemas.microsoft.com/office/drawing/2014/main" id="{956BB3FF-7AA4-6584-9041-23794A9BB758}"/>
              </a:ext>
            </a:extLst>
          </p:cNvPr>
          <p:cNvGrpSpPr/>
          <p:nvPr/>
        </p:nvGrpSpPr>
        <p:grpSpPr>
          <a:xfrm>
            <a:off x="8823960" y="7132320"/>
            <a:ext cx="1284425" cy="1284425"/>
            <a:chOff x="0" y="0"/>
            <a:chExt cx="6350000" cy="6350000"/>
          </a:xfrm>
          <a:solidFill>
            <a:schemeClr val="accent2"/>
          </a:solidFill>
        </p:grpSpPr>
        <p:sp>
          <p:nvSpPr>
            <p:cNvPr id="37" name="Freeform 4">
              <a:extLst>
                <a:ext uri="{FF2B5EF4-FFF2-40B4-BE49-F238E27FC236}">
                  <a16:creationId xmlns:a16="http://schemas.microsoft.com/office/drawing/2014/main" id="{DE56FBB7-C7A2-7070-C7CE-8DDBB8705E0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8" name="Group 15">
            <a:extLst>
              <a:ext uri="{FF2B5EF4-FFF2-40B4-BE49-F238E27FC236}">
                <a16:creationId xmlns:a16="http://schemas.microsoft.com/office/drawing/2014/main" id="{8E4C90C5-55D6-B837-E700-57E1EAF69939}"/>
              </a:ext>
            </a:extLst>
          </p:cNvPr>
          <p:cNvGrpSpPr/>
          <p:nvPr/>
        </p:nvGrpSpPr>
        <p:grpSpPr>
          <a:xfrm>
            <a:off x="10698480" y="4389120"/>
            <a:ext cx="5933028" cy="1263970"/>
            <a:chOff x="0" y="-202092"/>
            <a:chExt cx="7910704" cy="1685294"/>
          </a:xfrm>
        </p:grpSpPr>
        <p:sp>
          <p:nvSpPr>
            <p:cNvPr id="39" name="TextBox 16">
              <a:extLst>
                <a:ext uri="{FF2B5EF4-FFF2-40B4-BE49-F238E27FC236}">
                  <a16:creationId xmlns:a16="http://schemas.microsoft.com/office/drawing/2014/main" id="{C1271781-27A2-F691-841E-1C702FEF94FD}"/>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We May Take Photos or Videos</a:t>
              </a:r>
            </a:p>
          </p:txBody>
        </p:sp>
        <p:sp>
          <p:nvSpPr>
            <p:cNvPr id="40" name="TextBox 17">
              <a:extLst>
                <a:ext uri="{FF2B5EF4-FFF2-40B4-BE49-F238E27FC236}">
                  <a16:creationId xmlns:a16="http://schemas.microsoft.com/office/drawing/2014/main" id="{6A63205D-5D79-DEA7-FC42-270CFCA08A48}"/>
                </a:ext>
              </a:extLst>
            </p:cNvPr>
            <p:cNvSpPr txBox="1"/>
            <p:nvPr/>
          </p:nvSpPr>
          <p:spPr>
            <a:xfrm>
              <a:off x="0" y="628267"/>
              <a:ext cx="7910704" cy="854935"/>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don’t want to be included, let the person taking them know.</a:t>
              </a:r>
            </a:p>
          </p:txBody>
        </p:sp>
      </p:grpSp>
      <p:grpSp>
        <p:nvGrpSpPr>
          <p:cNvPr id="41" name="Group 18">
            <a:extLst>
              <a:ext uri="{FF2B5EF4-FFF2-40B4-BE49-F238E27FC236}">
                <a16:creationId xmlns:a16="http://schemas.microsoft.com/office/drawing/2014/main" id="{921AB628-C771-0ED3-B43D-BDCB58855C24}"/>
              </a:ext>
            </a:extLst>
          </p:cNvPr>
          <p:cNvGrpSpPr/>
          <p:nvPr/>
        </p:nvGrpSpPr>
        <p:grpSpPr>
          <a:xfrm>
            <a:off x="10702044" y="5760721"/>
            <a:ext cx="5933028" cy="952489"/>
            <a:chOff x="0" y="-347840"/>
            <a:chExt cx="7910704" cy="1596364"/>
          </a:xfrm>
        </p:grpSpPr>
        <p:sp>
          <p:nvSpPr>
            <p:cNvPr id="42" name="TextBox 19">
              <a:extLst>
                <a:ext uri="{FF2B5EF4-FFF2-40B4-BE49-F238E27FC236}">
                  <a16:creationId xmlns:a16="http://schemas.microsoft.com/office/drawing/2014/main" id="{C05B7795-6756-5C2B-4376-0822E7AC8D6E}"/>
                </a:ext>
              </a:extLst>
            </p:cNvPr>
            <p:cNvSpPr txBox="1"/>
            <p:nvPr/>
          </p:nvSpPr>
          <p:spPr>
            <a:xfrm>
              <a:off x="0" y="-347840"/>
              <a:ext cx="7910704" cy="644789"/>
            </a:xfrm>
            <a:prstGeom prst="rect">
              <a:avLst/>
            </a:prstGeom>
          </p:spPr>
          <p:txBody>
            <a:bodyPr lIns="0" tIns="0" rIns="0" bIns="0" rtlCol="0" anchor="t">
              <a:spAutoFit/>
            </a:bodyPr>
            <a:lstStyle/>
            <a:p>
              <a:pPr>
                <a:lnSpc>
                  <a:spcPts val="3000"/>
                </a:lnSpc>
              </a:pPr>
              <a:r>
                <a:rPr lang="en-US" sz="2500" dirty="0">
                  <a:solidFill>
                    <a:schemeClr val="accent3"/>
                  </a:solidFill>
                  <a:latin typeface="Avenir Bold"/>
                </a:rPr>
                <a:t>It’s Okay to Move</a:t>
              </a:r>
            </a:p>
          </p:txBody>
        </p:sp>
        <p:sp>
          <p:nvSpPr>
            <p:cNvPr id="43" name="TextBox 20">
              <a:extLst>
                <a:ext uri="{FF2B5EF4-FFF2-40B4-BE49-F238E27FC236}">
                  <a16:creationId xmlns:a16="http://schemas.microsoft.com/office/drawing/2014/main" id="{A6F437E8-F2D7-B64B-4F2C-CF285CD8BD4A}"/>
                </a:ext>
              </a:extLst>
            </p:cNvPr>
            <p:cNvSpPr txBox="1"/>
            <p:nvPr/>
          </p:nvSpPr>
          <p:spPr>
            <a:xfrm>
              <a:off x="0" y="711199"/>
              <a:ext cx="7910704" cy="537325"/>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Sit, stand, and stretch as you wish.</a:t>
              </a:r>
            </a:p>
          </p:txBody>
        </p:sp>
      </p:grpSp>
      <p:grpSp>
        <p:nvGrpSpPr>
          <p:cNvPr id="45" name="Group 21">
            <a:extLst>
              <a:ext uri="{FF2B5EF4-FFF2-40B4-BE49-F238E27FC236}">
                <a16:creationId xmlns:a16="http://schemas.microsoft.com/office/drawing/2014/main" id="{164B1A20-173C-23DA-207B-E46CF9B56E15}"/>
              </a:ext>
            </a:extLst>
          </p:cNvPr>
          <p:cNvGrpSpPr/>
          <p:nvPr/>
        </p:nvGrpSpPr>
        <p:grpSpPr>
          <a:xfrm>
            <a:off x="10702044" y="7132321"/>
            <a:ext cx="5933028" cy="949769"/>
            <a:chOff x="0" y="-400566"/>
            <a:chExt cx="7910704" cy="1368846"/>
          </a:xfrm>
        </p:grpSpPr>
        <p:sp>
          <p:nvSpPr>
            <p:cNvPr id="46" name="TextBox 22">
              <a:extLst>
                <a:ext uri="{FF2B5EF4-FFF2-40B4-BE49-F238E27FC236}">
                  <a16:creationId xmlns:a16="http://schemas.microsoft.com/office/drawing/2014/main" id="{90141C47-F2C8-7014-73E5-B9FC603BECC1}"/>
                </a:ext>
              </a:extLst>
            </p:cNvPr>
            <p:cNvSpPr txBox="1"/>
            <p:nvPr/>
          </p:nvSpPr>
          <p:spPr>
            <a:xfrm>
              <a:off x="0" y="-400566"/>
              <a:ext cx="7910704" cy="528600"/>
            </a:xfrm>
            <a:prstGeom prst="rect">
              <a:avLst/>
            </a:prstGeom>
          </p:spPr>
          <p:txBody>
            <a:bodyPr lIns="0" tIns="0" rIns="0" bIns="0" rtlCol="0" anchor="t">
              <a:spAutoFit/>
            </a:bodyPr>
            <a:lstStyle/>
            <a:p>
              <a:pPr marL="0" lvl="0" indent="0" algn="l">
                <a:lnSpc>
                  <a:spcPts val="2999"/>
                </a:lnSpc>
                <a:spcBef>
                  <a:spcPct val="0"/>
                </a:spcBef>
              </a:pPr>
              <a:r>
                <a:rPr lang="en-US" sz="2499" dirty="0">
                  <a:solidFill>
                    <a:schemeClr val="accent2"/>
                  </a:solidFill>
                  <a:latin typeface="Avenir Bold"/>
                </a:rPr>
                <a:t>Step Away | Take Leave</a:t>
              </a:r>
              <a:endParaRPr lang="en-US" sz="2499" u="none" strike="noStrike" dirty="0">
                <a:solidFill>
                  <a:schemeClr val="accent2"/>
                </a:solidFill>
                <a:latin typeface="Avenir Bold"/>
              </a:endParaRPr>
            </a:p>
          </p:txBody>
        </p:sp>
        <p:sp>
          <p:nvSpPr>
            <p:cNvPr id="47" name="TextBox 23">
              <a:extLst>
                <a:ext uri="{FF2B5EF4-FFF2-40B4-BE49-F238E27FC236}">
                  <a16:creationId xmlns:a16="http://schemas.microsoft.com/office/drawing/2014/main" id="{B5B9692B-8248-AD96-F613-7A4736F1D3DA}"/>
                </a:ext>
              </a:extLst>
            </p:cNvPr>
            <p:cNvSpPr txBox="1"/>
            <p:nvPr/>
          </p:nvSpPr>
          <p:spPr>
            <a:xfrm>
              <a:off x="0" y="506217"/>
              <a:ext cx="7910704" cy="462063"/>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Step away or leave as needed.</a:t>
              </a:r>
            </a:p>
          </p:txBody>
        </p:sp>
      </p:grpSp>
      <p:pic>
        <p:nvPicPr>
          <p:cNvPr id="33" name="Graphic 32" descr="Wave Gesture outline">
            <a:extLst>
              <a:ext uri="{FF2B5EF4-FFF2-40B4-BE49-F238E27FC236}">
                <a16:creationId xmlns:a16="http://schemas.microsoft.com/office/drawing/2014/main" id="{70C1A8C7-EE38-2E2F-12E1-4924B0C96C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8972" y="1839129"/>
            <a:ext cx="914400" cy="914400"/>
          </a:xfrm>
          <a:prstGeom prst="rect">
            <a:avLst/>
          </a:prstGeom>
        </p:spPr>
      </p:pic>
      <p:sp>
        <p:nvSpPr>
          <p:cNvPr id="62" name="Freeform 8">
            <a:extLst>
              <a:ext uri="{FF2B5EF4-FFF2-40B4-BE49-F238E27FC236}">
                <a16:creationId xmlns:a16="http://schemas.microsoft.com/office/drawing/2014/main" id="{7F00B10D-116F-0151-D0E0-513DF838409C}"/>
              </a:ext>
            </a:extLst>
          </p:cNvPr>
          <p:cNvSpPr/>
          <p:nvPr/>
        </p:nvSpPr>
        <p:spPr>
          <a:xfrm>
            <a:off x="1005840" y="3659732"/>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grpSp>
        <p:nvGrpSpPr>
          <p:cNvPr id="63" name="Group 15">
            <a:extLst>
              <a:ext uri="{FF2B5EF4-FFF2-40B4-BE49-F238E27FC236}">
                <a16:creationId xmlns:a16="http://schemas.microsoft.com/office/drawing/2014/main" id="{B1075238-BB2E-6E35-FD6C-290D61F6F0FD}"/>
              </a:ext>
            </a:extLst>
          </p:cNvPr>
          <p:cNvGrpSpPr/>
          <p:nvPr/>
        </p:nvGrpSpPr>
        <p:grpSpPr>
          <a:xfrm>
            <a:off x="2468880" y="3657600"/>
            <a:ext cx="5933028" cy="896863"/>
            <a:chOff x="0" y="-57149"/>
            <a:chExt cx="7910704" cy="1195817"/>
          </a:xfrm>
        </p:grpSpPr>
        <p:sp>
          <p:nvSpPr>
            <p:cNvPr id="64" name="TextBox 16">
              <a:extLst>
                <a:ext uri="{FF2B5EF4-FFF2-40B4-BE49-F238E27FC236}">
                  <a16:creationId xmlns:a16="http://schemas.microsoft.com/office/drawing/2014/main" id="{ED5A0BA3-1C2C-E308-C740-511E6048758D}"/>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Practice Mutual Respect</a:t>
              </a:r>
            </a:p>
          </p:txBody>
        </p:sp>
        <p:sp>
          <p:nvSpPr>
            <p:cNvPr id="65" name="TextBox 17">
              <a:extLst>
                <a:ext uri="{FF2B5EF4-FFF2-40B4-BE49-F238E27FC236}">
                  <a16:creationId xmlns:a16="http://schemas.microsoft.com/office/drawing/2014/main" id="{05E3DCF8-2957-F99E-A454-7504DA8513A6}"/>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Show kindness. Listen to each other.</a:t>
              </a:r>
            </a:p>
          </p:txBody>
        </p:sp>
      </p:grpSp>
      <p:grpSp>
        <p:nvGrpSpPr>
          <p:cNvPr id="66" name="Group 5">
            <a:extLst>
              <a:ext uri="{FF2B5EF4-FFF2-40B4-BE49-F238E27FC236}">
                <a16:creationId xmlns:a16="http://schemas.microsoft.com/office/drawing/2014/main" id="{FBAF1334-1625-34A9-1893-CC1647AC7B31}"/>
              </a:ext>
            </a:extLst>
          </p:cNvPr>
          <p:cNvGrpSpPr/>
          <p:nvPr/>
        </p:nvGrpSpPr>
        <p:grpSpPr>
          <a:xfrm>
            <a:off x="1005840" y="5029200"/>
            <a:ext cx="1284425" cy="1284425"/>
            <a:chOff x="0" y="0"/>
            <a:chExt cx="6350000" cy="6350000"/>
          </a:xfrm>
          <a:solidFill>
            <a:schemeClr val="accent6"/>
          </a:solidFill>
        </p:grpSpPr>
        <p:sp>
          <p:nvSpPr>
            <p:cNvPr id="67" name="Freeform 6">
              <a:extLst>
                <a:ext uri="{FF2B5EF4-FFF2-40B4-BE49-F238E27FC236}">
                  <a16:creationId xmlns:a16="http://schemas.microsoft.com/office/drawing/2014/main" id="{C654A297-B846-9886-0594-66D01244B6F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69" name="Group 3">
            <a:extLst>
              <a:ext uri="{FF2B5EF4-FFF2-40B4-BE49-F238E27FC236}">
                <a16:creationId xmlns:a16="http://schemas.microsoft.com/office/drawing/2014/main" id="{C2EBB577-36B5-8147-FBA1-C18977560472}"/>
              </a:ext>
            </a:extLst>
          </p:cNvPr>
          <p:cNvGrpSpPr/>
          <p:nvPr/>
        </p:nvGrpSpPr>
        <p:grpSpPr>
          <a:xfrm>
            <a:off x="1005840" y="6400800"/>
            <a:ext cx="1284425" cy="1284425"/>
            <a:chOff x="-9501079" y="11257030"/>
            <a:chExt cx="6350000" cy="6350000"/>
          </a:xfrm>
          <a:solidFill>
            <a:schemeClr val="accent4"/>
          </a:solidFill>
        </p:grpSpPr>
        <p:sp>
          <p:nvSpPr>
            <p:cNvPr id="70" name="Freeform 4">
              <a:extLst>
                <a:ext uri="{FF2B5EF4-FFF2-40B4-BE49-F238E27FC236}">
                  <a16:creationId xmlns:a16="http://schemas.microsoft.com/office/drawing/2014/main" id="{DC2C4831-2FCB-24F4-F00C-58F82E2B4CF9}"/>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72" name="Group 18">
            <a:extLst>
              <a:ext uri="{FF2B5EF4-FFF2-40B4-BE49-F238E27FC236}">
                <a16:creationId xmlns:a16="http://schemas.microsoft.com/office/drawing/2014/main" id="{D55676C8-B99F-950B-E969-CF1F2A941383}"/>
              </a:ext>
            </a:extLst>
          </p:cNvPr>
          <p:cNvGrpSpPr/>
          <p:nvPr/>
        </p:nvGrpSpPr>
        <p:grpSpPr>
          <a:xfrm>
            <a:off x="2468880" y="5029200"/>
            <a:ext cx="5933028" cy="899407"/>
            <a:chOff x="0" y="-57150"/>
            <a:chExt cx="7910704" cy="1193939"/>
          </a:xfrm>
        </p:grpSpPr>
        <p:sp>
          <p:nvSpPr>
            <p:cNvPr id="73" name="TextBox 19">
              <a:extLst>
                <a:ext uri="{FF2B5EF4-FFF2-40B4-BE49-F238E27FC236}">
                  <a16:creationId xmlns:a16="http://schemas.microsoft.com/office/drawing/2014/main" id="{352E86F4-6EBA-0886-EE15-425DABD8CA99}"/>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Share Personally</a:t>
              </a:r>
            </a:p>
          </p:txBody>
        </p:sp>
        <p:sp>
          <p:nvSpPr>
            <p:cNvPr id="74" name="TextBox 20">
              <a:extLst>
                <a:ext uri="{FF2B5EF4-FFF2-40B4-BE49-F238E27FC236}">
                  <a16:creationId xmlns:a16="http://schemas.microsoft.com/office/drawing/2014/main" id="{0A284181-0C25-FDC5-94E4-ED055D844335}"/>
                </a:ext>
              </a:extLst>
            </p:cNvPr>
            <p:cNvSpPr txBox="1"/>
            <p:nvPr/>
          </p:nvSpPr>
          <p:spPr>
            <a:xfrm>
              <a:off x="0" y="711199"/>
              <a:ext cx="7910704" cy="425590"/>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Use “I” statements when sharing.</a:t>
              </a:r>
            </a:p>
          </p:txBody>
        </p:sp>
      </p:grpSp>
      <p:grpSp>
        <p:nvGrpSpPr>
          <p:cNvPr id="75" name="Group 7">
            <a:extLst>
              <a:ext uri="{FF2B5EF4-FFF2-40B4-BE49-F238E27FC236}">
                <a16:creationId xmlns:a16="http://schemas.microsoft.com/office/drawing/2014/main" id="{4750AB44-9703-5074-EACC-7FFFD45AB4F6}"/>
              </a:ext>
            </a:extLst>
          </p:cNvPr>
          <p:cNvGrpSpPr/>
          <p:nvPr/>
        </p:nvGrpSpPr>
        <p:grpSpPr>
          <a:xfrm>
            <a:off x="1005840" y="7772400"/>
            <a:ext cx="1284425" cy="1284425"/>
            <a:chOff x="-8594022" y="376242"/>
            <a:chExt cx="6350000" cy="6350000"/>
          </a:xfrm>
          <a:solidFill>
            <a:schemeClr val="accent5"/>
          </a:solidFill>
        </p:grpSpPr>
        <p:sp>
          <p:nvSpPr>
            <p:cNvPr id="76" name="Freeform 8">
              <a:extLst>
                <a:ext uri="{FF2B5EF4-FFF2-40B4-BE49-F238E27FC236}">
                  <a16:creationId xmlns:a16="http://schemas.microsoft.com/office/drawing/2014/main" id="{685D91F0-A095-D62C-8077-53FB2BA1410E}"/>
                </a:ext>
              </a:extLst>
            </p:cNvPr>
            <p:cNvSpPr/>
            <p:nvPr/>
          </p:nvSpPr>
          <p:spPr>
            <a:xfrm>
              <a:off x="-8594022" y="376242"/>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77" name="Group 21">
            <a:extLst>
              <a:ext uri="{FF2B5EF4-FFF2-40B4-BE49-F238E27FC236}">
                <a16:creationId xmlns:a16="http://schemas.microsoft.com/office/drawing/2014/main" id="{3A6B0046-24B0-D6C0-0995-83F5B44CDAA3}"/>
              </a:ext>
            </a:extLst>
          </p:cNvPr>
          <p:cNvGrpSpPr/>
          <p:nvPr/>
        </p:nvGrpSpPr>
        <p:grpSpPr>
          <a:xfrm>
            <a:off x="2468880" y="6400800"/>
            <a:ext cx="5933028" cy="1121196"/>
            <a:chOff x="0" y="-47625"/>
            <a:chExt cx="7910704" cy="1399319"/>
          </a:xfrm>
        </p:grpSpPr>
        <p:sp>
          <p:nvSpPr>
            <p:cNvPr id="78" name="TextBox 22">
              <a:extLst>
                <a:ext uri="{FF2B5EF4-FFF2-40B4-BE49-F238E27FC236}">
                  <a16:creationId xmlns:a16="http://schemas.microsoft.com/office/drawing/2014/main" id="{AB3AE5C0-BC1B-5C01-BB06-BE563AFD344A}"/>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Include Everyone</a:t>
              </a:r>
            </a:p>
          </p:txBody>
        </p:sp>
        <p:sp>
          <p:nvSpPr>
            <p:cNvPr id="79" name="TextBox 23">
              <a:extLst>
                <a:ext uri="{FF2B5EF4-FFF2-40B4-BE49-F238E27FC236}">
                  <a16:creationId xmlns:a16="http://schemas.microsoft.com/office/drawing/2014/main" id="{11ADD5BF-4BF3-6EAB-D224-8341C1C35FC8}"/>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Take turns when sharing. Encourage, but don’t pressure, others to share.</a:t>
              </a:r>
            </a:p>
          </p:txBody>
        </p:sp>
      </p:grpSp>
      <p:grpSp>
        <p:nvGrpSpPr>
          <p:cNvPr id="80" name="Group 15">
            <a:extLst>
              <a:ext uri="{FF2B5EF4-FFF2-40B4-BE49-F238E27FC236}">
                <a16:creationId xmlns:a16="http://schemas.microsoft.com/office/drawing/2014/main" id="{D7867C65-51CF-4562-BFCF-7E4667719CCB}"/>
              </a:ext>
            </a:extLst>
          </p:cNvPr>
          <p:cNvGrpSpPr/>
          <p:nvPr/>
        </p:nvGrpSpPr>
        <p:grpSpPr>
          <a:xfrm>
            <a:off x="2468880" y="7772400"/>
            <a:ext cx="6065520" cy="943370"/>
            <a:chOff x="0" y="-202092"/>
            <a:chExt cx="8087360" cy="1257827"/>
          </a:xfrm>
        </p:grpSpPr>
        <p:sp>
          <p:nvSpPr>
            <p:cNvPr id="81" name="TextBox 16">
              <a:extLst>
                <a:ext uri="{FF2B5EF4-FFF2-40B4-BE49-F238E27FC236}">
                  <a16:creationId xmlns:a16="http://schemas.microsoft.com/office/drawing/2014/main" id="{BA648B03-F083-DFF3-7F74-726E33F5AA60}"/>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Assume Confidentiality</a:t>
              </a:r>
            </a:p>
          </p:txBody>
        </p:sp>
        <p:sp>
          <p:nvSpPr>
            <p:cNvPr id="82" name="TextBox 17">
              <a:extLst>
                <a:ext uri="{FF2B5EF4-FFF2-40B4-BE49-F238E27FC236}">
                  <a16:creationId xmlns:a16="http://schemas.microsoft.com/office/drawing/2014/main" id="{88E657FC-6FF2-3373-2779-2654EF490172}"/>
                </a:ext>
              </a:extLst>
            </p:cNvPr>
            <p:cNvSpPr txBox="1"/>
            <p:nvPr/>
          </p:nvSpPr>
          <p:spPr>
            <a:xfrm>
              <a:off x="0" y="628267"/>
              <a:ext cx="8087360" cy="427468"/>
            </a:xfrm>
            <a:prstGeom prst="rect">
              <a:avLst/>
            </a:prstGeom>
          </p:spPr>
          <p:txBody>
            <a:bodyPr wrap="square" lIns="0" tIns="0" rIns="0" bIns="0" rtlCol="0" anchor="t">
              <a:spAutoFit/>
            </a:bodyPr>
            <a:lstStyle/>
            <a:p>
              <a:pPr>
                <a:lnSpc>
                  <a:spcPts val="2520"/>
                </a:lnSpc>
                <a:spcBef>
                  <a:spcPct val="0"/>
                </a:spcBef>
              </a:pPr>
              <a:r>
                <a:rPr lang="en-US" sz="2400" dirty="0">
                  <a:solidFill>
                    <a:schemeClr val="bg1"/>
                  </a:solidFill>
                  <a:latin typeface="+mj-lt"/>
                </a:rPr>
                <a:t>What’s shared stays. What’s learned leaves.</a:t>
              </a:r>
            </a:p>
          </p:txBody>
        </p:sp>
      </p:grpSp>
      <p:pic>
        <p:nvPicPr>
          <p:cNvPr id="84" name="Graphic 83" descr="Information outline">
            <a:extLst>
              <a:ext uri="{FF2B5EF4-FFF2-40B4-BE49-F238E27FC236}">
                <a16:creationId xmlns:a16="http://schemas.microsoft.com/office/drawing/2014/main" id="{017B9E01-9737-F951-8591-7FD9D75C86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6537" y="5191300"/>
            <a:ext cx="914400" cy="914400"/>
          </a:xfrm>
          <a:prstGeom prst="rect">
            <a:avLst/>
          </a:prstGeom>
        </p:spPr>
      </p:pic>
      <p:pic>
        <p:nvPicPr>
          <p:cNvPr id="88" name="Graphic 87" descr="Group success outline">
            <a:extLst>
              <a:ext uri="{FF2B5EF4-FFF2-40B4-BE49-F238E27FC236}">
                <a16:creationId xmlns:a16="http://schemas.microsoft.com/office/drawing/2014/main" id="{82C762D0-B424-8E74-68C2-EB677120B6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38065" y="6552909"/>
            <a:ext cx="914400" cy="914400"/>
          </a:xfrm>
          <a:prstGeom prst="rect">
            <a:avLst/>
          </a:prstGeom>
        </p:spPr>
      </p:pic>
      <p:pic>
        <p:nvPicPr>
          <p:cNvPr id="92" name="Graphic 91" descr="Expressionless face outline outline">
            <a:extLst>
              <a:ext uri="{FF2B5EF4-FFF2-40B4-BE49-F238E27FC236}">
                <a16:creationId xmlns:a16="http://schemas.microsoft.com/office/drawing/2014/main" id="{E8DAE452-38DB-3DEB-5229-AE159CF7E4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90852" y="7923864"/>
            <a:ext cx="914400" cy="914400"/>
          </a:xfrm>
          <a:prstGeom prst="rect">
            <a:avLst/>
          </a:prstGeom>
        </p:spPr>
      </p:pic>
      <p:pic>
        <p:nvPicPr>
          <p:cNvPr id="94" name="Graphic 93" descr="Handshake outline">
            <a:extLst>
              <a:ext uri="{FF2B5EF4-FFF2-40B4-BE49-F238E27FC236}">
                <a16:creationId xmlns:a16="http://schemas.microsoft.com/office/drawing/2014/main" id="{26C4596A-CDAD-ECF0-F017-7B5478FBF08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90852" y="3818115"/>
            <a:ext cx="914400" cy="914400"/>
          </a:xfrm>
          <a:prstGeom prst="rect">
            <a:avLst/>
          </a:prstGeom>
        </p:spPr>
      </p:pic>
      <p:pic>
        <p:nvPicPr>
          <p:cNvPr id="11" name="Graphic 10" descr="Detective female outline">
            <a:extLst>
              <a:ext uri="{FF2B5EF4-FFF2-40B4-BE49-F238E27FC236}">
                <a16:creationId xmlns:a16="http://schemas.microsoft.com/office/drawing/2014/main" id="{3BE96D83-6169-223A-9D2A-14260747E5C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992003" y="3200903"/>
            <a:ext cx="914400" cy="914400"/>
          </a:xfrm>
          <a:prstGeom prst="rect">
            <a:avLst/>
          </a:prstGeom>
        </p:spPr>
      </p:pic>
      <p:pic>
        <p:nvPicPr>
          <p:cNvPr id="49" name="Graphic 48" descr="Smart Phone outline">
            <a:extLst>
              <a:ext uri="{FF2B5EF4-FFF2-40B4-BE49-F238E27FC236}">
                <a16:creationId xmlns:a16="http://schemas.microsoft.com/office/drawing/2014/main" id="{197CDB0D-111C-9DD0-3C22-49F65E381F5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012946" y="4548794"/>
            <a:ext cx="914400" cy="914400"/>
          </a:xfrm>
          <a:prstGeom prst="rect">
            <a:avLst/>
          </a:prstGeom>
        </p:spPr>
      </p:pic>
      <p:pic>
        <p:nvPicPr>
          <p:cNvPr id="54" name="Graphic 53" descr="Yoga outline">
            <a:extLst>
              <a:ext uri="{FF2B5EF4-FFF2-40B4-BE49-F238E27FC236}">
                <a16:creationId xmlns:a16="http://schemas.microsoft.com/office/drawing/2014/main" id="{331E739E-7197-5526-96EB-932A853893A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992003" y="5947748"/>
            <a:ext cx="914400" cy="914400"/>
          </a:xfrm>
          <a:prstGeom prst="rect">
            <a:avLst/>
          </a:prstGeom>
        </p:spPr>
      </p:pic>
      <p:pic>
        <p:nvPicPr>
          <p:cNvPr id="57" name="Graphic 56" descr="Door Open outline">
            <a:extLst>
              <a:ext uri="{FF2B5EF4-FFF2-40B4-BE49-F238E27FC236}">
                <a16:creationId xmlns:a16="http://schemas.microsoft.com/office/drawing/2014/main" id="{4079479A-7C93-2A7B-724A-843DF554B62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033615" y="7312990"/>
            <a:ext cx="914400" cy="914400"/>
          </a:xfrm>
          <a:prstGeom prst="rect">
            <a:avLst/>
          </a:prstGeom>
        </p:spPr>
      </p:pic>
      <p:sp>
        <p:nvSpPr>
          <p:cNvPr id="6" name="TextBox 5">
            <a:extLst>
              <a:ext uri="{FF2B5EF4-FFF2-40B4-BE49-F238E27FC236}">
                <a16:creationId xmlns:a16="http://schemas.microsoft.com/office/drawing/2014/main" id="{D7DA9D47-0AA8-B56A-085C-82B902AA34BE}"/>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Tree>
    <p:extLst>
      <p:ext uri="{BB962C8B-B14F-4D97-AF65-F5344CB8AC3E}">
        <p14:creationId xmlns:p14="http://schemas.microsoft.com/office/powerpoint/2010/main" val="336238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F6EBDA25-9ED0-16B1-A2F1-89FF572117D9}"/>
              </a:ext>
            </a:extLst>
          </p:cNvPr>
          <p:cNvSpPr txBox="1"/>
          <p:nvPr/>
        </p:nvSpPr>
        <p:spPr>
          <a:xfrm>
            <a:off x="1828800" y="906991"/>
            <a:ext cx="5083505"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Arial" panose="020B0604020202020204" pitchFamily="34" charset="0"/>
                <a:cs typeface="Arial" panose="020B0604020202020204" pitchFamily="34" charset="0"/>
              </a:rPr>
              <a:t>Session Purpose</a:t>
            </a:r>
          </a:p>
        </p:txBody>
      </p:sp>
      <p:sp>
        <p:nvSpPr>
          <p:cNvPr id="7" name="TextBox 6">
            <a:extLst>
              <a:ext uri="{FF2B5EF4-FFF2-40B4-BE49-F238E27FC236}">
                <a16:creationId xmlns:a16="http://schemas.microsoft.com/office/drawing/2014/main" id="{2D3EAD60-B908-9FE4-AEE3-AC1CE528E87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YYYY Peace Through Action ® USA</a:t>
            </a:r>
          </a:p>
        </p:txBody>
      </p:sp>
      <p:sp>
        <p:nvSpPr>
          <p:cNvPr id="8" name="Slide Number Placeholder 10">
            <a:extLst>
              <a:ext uri="{FF2B5EF4-FFF2-40B4-BE49-F238E27FC236}">
                <a16:creationId xmlns:a16="http://schemas.microsoft.com/office/drawing/2014/main" id="{131CFEBA-F2F2-7BBF-F7AE-47A5AADA5BE7}"/>
              </a:ext>
            </a:extLst>
          </p:cNvPr>
          <p:cNvSpPr txBox="1">
            <a:spLocks/>
          </p:cNvSpPr>
          <p:nvPr/>
        </p:nvSpPr>
        <p:spPr>
          <a:xfrm>
            <a:off x="8723225"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8</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D2F63AE9-642F-74D4-41CF-CA9DE1CC7684}"/>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3DAFE311-0C11-96C7-D162-D687778BC074}"/>
                </a:ext>
              </a:extLst>
            </p:cNvPr>
            <p:cNvSpPr/>
            <p:nvPr/>
          </p:nvSpPr>
          <p:spPr>
            <a:xfrm>
              <a:off x="0" y="1818447"/>
              <a:ext cx="406854" cy="1714500"/>
            </a:xfrm>
            <a:prstGeom prst="rect">
              <a:avLst/>
            </a:prstGeom>
            <a:solidFill>
              <a:srgbClr val="FFCD4D"/>
            </a:solidFill>
          </p:spPr>
          <p:txBody>
            <a:bodyPr/>
            <a:lstStyle/>
            <a:p>
              <a:endParaRPr lang="en-US" dirty="0"/>
            </a:p>
          </p:txBody>
        </p:sp>
        <p:sp>
          <p:nvSpPr>
            <p:cNvPr id="16" name="AutoShape 2">
              <a:extLst>
                <a:ext uri="{FF2B5EF4-FFF2-40B4-BE49-F238E27FC236}">
                  <a16:creationId xmlns:a16="http://schemas.microsoft.com/office/drawing/2014/main" id="{35C868D5-2F12-B48E-35F9-53333E378E82}"/>
                </a:ext>
              </a:extLst>
            </p:cNvPr>
            <p:cNvSpPr/>
            <p:nvPr/>
          </p:nvSpPr>
          <p:spPr>
            <a:xfrm>
              <a:off x="0" y="3524078"/>
              <a:ext cx="406854" cy="1714500"/>
            </a:xfrm>
            <a:prstGeom prst="rect">
              <a:avLst/>
            </a:prstGeom>
            <a:solidFill>
              <a:srgbClr val="FF800E"/>
            </a:solidFill>
          </p:spPr>
          <p:txBody>
            <a:bodyPr/>
            <a:lstStyle/>
            <a:p>
              <a:endParaRPr lang="en-US" dirty="0"/>
            </a:p>
          </p:txBody>
        </p:sp>
        <p:sp>
          <p:nvSpPr>
            <p:cNvPr id="17" name="AutoShape 2">
              <a:extLst>
                <a:ext uri="{FF2B5EF4-FFF2-40B4-BE49-F238E27FC236}">
                  <a16:creationId xmlns:a16="http://schemas.microsoft.com/office/drawing/2014/main" id="{8A837124-BF51-CB9B-E68F-912283D5986A}"/>
                </a:ext>
              </a:extLst>
            </p:cNvPr>
            <p:cNvSpPr/>
            <p:nvPr/>
          </p:nvSpPr>
          <p:spPr>
            <a:xfrm>
              <a:off x="0" y="8572500"/>
              <a:ext cx="406854" cy="1714500"/>
            </a:xfrm>
            <a:prstGeom prst="rect">
              <a:avLst/>
            </a:prstGeom>
            <a:solidFill>
              <a:srgbClr val="00B3EB"/>
            </a:solidFill>
          </p:spPr>
          <p:txBody>
            <a:bodyPr/>
            <a:lstStyle/>
            <a:p>
              <a:endParaRPr lang="en-US" dirty="0"/>
            </a:p>
          </p:txBody>
        </p:sp>
        <p:sp>
          <p:nvSpPr>
            <p:cNvPr id="18" name="AutoShape 2">
              <a:extLst>
                <a:ext uri="{FF2B5EF4-FFF2-40B4-BE49-F238E27FC236}">
                  <a16:creationId xmlns:a16="http://schemas.microsoft.com/office/drawing/2014/main" id="{D155F20A-5F82-D208-54F7-89CDAF26670A}"/>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9" name="AutoShape 2">
              <a:extLst>
                <a:ext uri="{FF2B5EF4-FFF2-40B4-BE49-F238E27FC236}">
                  <a16:creationId xmlns:a16="http://schemas.microsoft.com/office/drawing/2014/main" id="{25F8F2A5-64B0-12E3-1195-88C79D4681AF}"/>
                </a:ext>
              </a:extLst>
            </p:cNvPr>
            <p:cNvSpPr/>
            <p:nvPr/>
          </p:nvSpPr>
          <p:spPr>
            <a:xfrm>
              <a:off x="0" y="95078"/>
              <a:ext cx="406854" cy="1714500"/>
            </a:xfrm>
            <a:prstGeom prst="rect">
              <a:avLst/>
            </a:prstGeom>
            <a:solidFill>
              <a:srgbClr val="28B473"/>
            </a:solidFill>
          </p:spPr>
          <p:txBody>
            <a:bodyPr/>
            <a:lstStyle/>
            <a:p>
              <a:endParaRPr lang="en-US" dirty="0"/>
            </a:p>
          </p:txBody>
        </p:sp>
        <p:sp>
          <p:nvSpPr>
            <p:cNvPr id="20" name="AutoShape 2">
              <a:extLst>
                <a:ext uri="{FF2B5EF4-FFF2-40B4-BE49-F238E27FC236}">
                  <a16:creationId xmlns:a16="http://schemas.microsoft.com/office/drawing/2014/main" id="{61D2F8B1-7DEB-4697-1B92-904A649C6EB3}"/>
                </a:ext>
              </a:extLst>
            </p:cNvPr>
            <p:cNvSpPr/>
            <p:nvPr/>
          </p:nvSpPr>
          <p:spPr>
            <a:xfrm>
              <a:off x="0" y="6858000"/>
              <a:ext cx="406854" cy="1714500"/>
            </a:xfrm>
            <a:prstGeom prst="rect">
              <a:avLst/>
            </a:prstGeom>
            <a:solidFill>
              <a:srgbClr val="6766BE"/>
            </a:solidFill>
          </p:spPr>
          <p:txBody>
            <a:bodyPr/>
            <a:lstStyle/>
            <a:p>
              <a:endParaRPr lang="en-US" dirty="0"/>
            </a:p>
          </p:txBody>
        </p:sp>
      </p:grpSp>
      <p:sp>
        <p:nvSpPr>
          <p:cNvPr id="3" name="TextBox 5">
            <a:extLst>
              <a:ext uri="{FF2B5EF4-FFF2-40B4-BE49-F238E27FC236}">
                <a16:creationId xmlns:a16="http://schemas.microsoft.com/office/drawing/2014/main" id="{F8A1DD52-F665-24AF-3362-5992151C57FB}"/>
              </a:ext>
            </a:extLst>
          </p:cNvPr>
          <p:cNvSpPr txBox="1"/>
          <p:nvPr/>
        </p:nvSpPr>
        <p:spPr>
          <a:xfrm>
            <a:off x="7162800" y="768331"/>
            <a:ext cx="10363200" cy="3145156"/>
          </a:xfrm>
          <a:prstGeom prst="rect">
            <a:avLst/>
          </a:prstGeom>
        </p:spPr>
        <p:txBody>
          <a:bodyPr wrap="square" lIns="0" tIns="0" rIns="0" bIns="0" rtlCol="0" anchor="t">
            <a:spAutoFit/>
          </a:bodyPr>
          <a:lstStyle/>
          <a:p>
            <a:pPr>
              <a:lnSpc>
                <a:spcPts val="3079"/>
              </a:lnSpc>
            </a:pPr>
            <a:endParaRPr lang="en-US" sz="3200" dirty="0">
              <a:solidFill>
                <a:schemeClr val="bg1"/>
              </a:solidFill>
              <a:latin typeface="+mj-lt"/>
            </a:endParaRPr>
          </a:p>
          <a:p>
            <a:pPr>
              <a:lnSpc>
                <a:spcPts val="3079"/>
              </a:lnSpc>
            </a:pPr>
            <a:r>
              <a:rPr lang="en-US" sz="3600" dirty="0">
                <a:solidFill>
                  <a:schemeClr val="bg1"/>
                </a:solidFill>
                <a:latin typeface="+mj-lt"/>
              </a:rPr>
              <a:t>The purpose of this module is to help participants navigate workplace conflicts across power divides by voicing truth with respect, protecting relationships, and improving work outcomes through naming what’s at stake and proposing a path forward. </a:t>
            </a:r>
          </a:p>
          <a:p>
            <a:pPr>
              <a:lnSpc>
                <a:spcPts val="3079"/>
              </a:lnSpc>
              <a:spcBef>
                <a:spcPct val="0"/>
              </a:spcBef>
            </a:pPr>
            <a:endParaRPr lang="en-US" sz="2199" dirty="0">
              <a:solidFill>
                <a:srgbClr val="000000"/>
              </a:solidFill>
              <a:latin typeface="+mj-lt"/>
            </a:endParaRPr>
          </a:p>
        </p:txBody>
      </p:sp>
      <p:sp>
        <p:nvSpPr>
          <p:cNvPr id="6" name="TextBox 5">
            <a:extLst>
              <a:ext uri="{FF2B5EF4-FFF2-40B4-BE49-F238E27FC236}">
                <a16:creationId xmlns:a16="http://schemas.microsoft.com/office/drawing/2014/main" id="{2517242B-3B9D-1EA7-E185-0CACBFABE57C}"/>
              </a:ext>
            </a:extLst>
          </p:cNvPr>
          <p:cNvSpPr txBox="1"/>
          <p:nvPr/>
        </p:nvSpPr>
        <p:spPr>
          <a:xfrm>
            <a:off x="7162800" y="4040185"/>
            <a:ext cx="10591800" cy="3411640"/>
          </a:xfrm>
          <a:prstGeom prst="rect">
            <a:avLst/>
          </a:prstGeom>
        </p:spPr>
        <p:txBody>
          <a:bodyPr wrap="square" lIns="0" tIns="0" rIns="0" bIns="0" rtlCol="0" anchor="t">
            <a:spAutoFit/>
          </a:bodyPr>
          <a:lstStyle/>
          <a:p>
            <a:pPr marL="345436" lvl="1">
              <a:lnSpc>
                <a:spcPts val="4479"/>
              </a:lnSpc>
            </a:pPr>
            <a:r>
              <a:rPr lang="en-US" sz="3600" dirty="0">
                <a:solidFill>
                  <a:schemeClr val="bg1"/>
                </a:solidFill>
                <a:latin typeface="+mj-lt"/>
              </a:rPr>
              <a:t>After the session, participants will be able to: </a:t>
            </a:r>
          </a:p>
          <a:p>
            <a:pPr marL="690871" lvl="1" indent="-345435">
              <a:lnSpc>
                <a:spcPts val="4479"/>
              </a:lnSpc>
              <a:buFont typeface="Arial"/>
              <a:buChar char="•"/>
            </a:pPr>
            <a:r>
              <a:rPr lang="en-US" sz="3200" dirty="0">
                <a:solidFill>
                  <a:schemeClr val="bg1"/>
                </a:solidFill>
                <a:latin typeface="+mj-lt"/>
              </a:rPr>
              <a:t>Apply three strategies for speaking across power divides.</a:t>
            </a:r>
          </a:p>
          <a:p>
            <a:pPr marL="690871" lvl="1" indent="-345435">
              <a:lnSpc>
                <a:spcPts val="4479"/>
              </a:lnSpc>
              <a:buFont typeface="Arial"/>
              <a:buChar char="•"/>
            </a:pPr>
            <a:r>
              <a:rPr lang="en-US" sz="3200" dirty="0">
                <a:solidFill>
                  <a:schemeClr val="bg1"/>
                </a:solidFill>
                <a:latin typeface="+mj-lt"/>
              </a:rPr>
              <a:t>Practice using these tools in role-plays and scenarios. </a:t>
            </a:r>
          </a:p>
          <a:p>
            <a:pPr marL="690871" lvl="1" indent="-345435">
              <a:lnSpc>
                <a:spcPts val="4479"/>
              </a:lnSpc>
              <a:buFont typeface="Arial"/>
              <a:buChar char="•"/>
            </a:pPr>
            <a:r>
              <a:rPr lang="en-US" sz="3200" dirty="0">
                <a:solidFill>
                  <a:schemeClr val="bg1"/>
                </a:solidFill>
                <a:latin typeface="+mj-lt"/>
              </a:rPr>
              <a:t>Gain confidence addressing conflicts where hierarchy is at play. </a:t>
            </a:r>
            <a:endParaRPr lang="en-US" sz="2800" dirty="0">
              <a:solidFill>
                <a:schemeClr val="bg1"/>
              </a:solidFill>
              <a:latin typeface="+mj-lt"/>
            </a:endParaRPr>
          </a:p>
        </p:txBody>
      </p:sp>
    </p:spTree>
    <p:extLst>
      <p:ext uri="{BB962C8B-B14F-4D97-AF65-F5344CB8AC3E}">
        <p14:creationId xmlns:p14="http://schemas.microsoft.com/office/powerpoint/2010/main" val="274033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078FF-D17A-AB23-9116-ECC34C7AF02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A0DDC93-A670-180E-EF87-7417D2172098}"/>
              </a:ext>
            </a:extLst>
          </p:cNvPr>
          <p:cNvGrpSpPr/>
          <p:nvPr/>
        </p:nvGrpSpPr>
        <p:grpSpPr>
          <a:xfrm>
            <a:off x="-519916" y="-755522"/>
            <a:ext cx="20556550" cy="12040595"/>
            <a:chOff x="0" y="0"/>
            <a:chExt cx="15764500" cy="9233746"/>
          </a:xfrm>
          <a:solidFill>
            <a:schemeClr val="accent6"/>
          </a:solidFill>
        </p:grpSpPr>
        <p:sp>
          <p:nvSpPr>
            <p:cNvPr id="4" name="Freeform 4">
              <a:extLst>
                <a:ext uri="{FF2B5EF4-FFF2-40B4-BE49-F238E27FC236}">
                  <a16:creationId xmlns:a16="http://schemas.microsoft.com/office/drawing/2014/main" id="{466C7E22-71CB-B604-D8BA-032F774DBB54}"/>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dirty="0"/>
            </a:p>
          </p:txBody>
        </p:sp>
        <p:sp>
          <p:nvSpPr>
            <p:cNvPr id="5" name="TextBox 5">
              <a:extLst>
                <a:ext uri="{FF2B5EF4-FFF2-40B4-BE49-F238E27FC236}">
                  <a16:creationId xmlns:a16="http://schemas.microsoft.com/office/drawing/2014/main" id="{882B8B41-4723-7AEA-EA98-E75944948579}"/>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0FCBF9F0-6A23-FF66-5A51-F927C53111E1}"/>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77FBB7C7-73EB-FF7A-B0B6-BBD935DEA214}"/>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ECC792A8-711C-FF50-4202-41EB6863D4E5}"/>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6AB3DEF3-ED2C-E8A4-117F-92F8CCC551FA}"/>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rPr>
              <a:t>Lesson</a:t>
            </a:r>
          </a:p>
        </p:txBody>
      </p:sp>
      <p:pic>
        <p:nvPicPr>
          <p:cNvPr id="10" name="Picture 9" descr="A logo with white text&#10;&#10;AI-generated content may be incorrect.">
            <a:extLst>
              <a:ext uri="{FF2B5EF4-FFF2-40B4-BE49-F238E27FC236}">
                <a16:creationId xmlns:a16="http://schemas.microsoft.com/office/drawing/2014/main" id="{501E3D44-F757-E5DB-4B58-66BA0AC5C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9C773E24-8C34-9DAD-E4C3-3D5874001C32}"/>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YYYY Peace Through Action ® USA</a:t>
            </a:r>
          </a:p>
        </p:txBody>
      </p:sp>
      <p:sp>
        <p:nvSpPr>
          <p:cNvPr id="19" name="Slide Number Placeholder 10">
            <a:extLst>
              <a:ext uri="{FF2B5EF4-FFF2-40B4-BE49-F238E27FC236}">
                <a16:creationId xmlns:a16="http://schemas.microsoft.com/office/drawing/2014/main" id="{2CD52302-3B2F-04AC-3E5C-71888C5586F2}"/>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9</a:t>
            </a:fld>
            <a:endParaRPr lang="en-US" dirty="0">
              <a:solidFill>
                <a:schemeClr val="tx1"/>
              </a:solidFill>
              <a:latin typeface="+mj-lt"/>
            </a:endParaRPr>
          </a:p>
        </p:txBody>
      </p:sp>
    </p:spTree>
    <p:extLst>
      <p:ext uri="{BB962C8B-B14F-4D97-AF65-F5344CB8AC3E}">
        <p14:creationId xmlns:p14="http://schemas.microsoft.com/office/powerpoint/2010/main" val="2927297470"/>
      </p:ext>
    </p:extLst>
  </p:cSld>
  <p:clrMapOvr>
    <a:masterClrMapping/>
  </p:clrMapOvr>
</p:sld>
</file>

<file path=ppt/theme/theme1.xml><?xml version="1.0" encoding="utf-8"?>
<a:theme xmlns:a="http://schemas.openxmlformats.org/drawingml/2006/main" name="Peace Through Action">
  <a:themeElements>
    <a:clrScheme name="Peace Through Action Colors">
      <a:dk1>
        <a:sysClr val="windowText" lastClr="000000"/>
      </a:dk1>
      <a:lt1>
        <a:sysClr val="window" lastClr="FFFFFF"/>
      </a:lt1>
      <a:dk2>
        <a:srgbClr val="44546A"/>
      </a:dk2>
      <a:lt2>
        <a:srgbClr val="E7E6E6"/>
      </a:lt2>
      <a:accent1>
        <a:srgbClr val="0CB7EB"/>
      </a:accent1>
      <a:accent2>
        <a:srgbClr val="28B473"/>
      </a:accent2>
      <a:accent3>
        <a:srgbClr val="FFCD4D"/>
      </a:accent3>
      <a:accent4>
        <a:srgbClr val="FF4824"/>
      </a:accent4>
      <a:accent5>
        <a:srgbClr val="FF800E"/>
      </a:accent5>
      <a:accent6>
        <a:srgbClr val="6766BE"/>
      </a:accent6>
      <a:hlink>
        <a:srgbClr val="0CB7EB"/>
      </a:hlink>
      <a:folHlink>
        <a:srgbClr val="FF800E"/>
      </a:folHlink>
    </a:clrScheme>
    <a:fontScheme name="Peace Through Action Fonts">
      <a:majorFont>
        <a:latin typeface="Arial"/>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aceAct Presentation.pptx" id="{D7E0AC58-57A2-4082-9B86-CEE578835643}" vid="{7E791D7E-3F23-40FB-83D9-115724A11B36}"/>
    </a:ext>
  </a:extLst>
</a:theme>
</file>

<file path=ppt/theme/theme2.xml><?xml version="1.0" encoding="utf-8"?>
<a:theme xmlns:a="http://schemas.openxmlformats.org/drawingml/2006/main" name="1_Peace Through Action">
  <a:themeElements>
    <a:clrScheme name="Peace Through Action Colors">
      <a:dk1>
        <a:sysClr val="windowText" lastClr="000000"/>
      </a:dk1>
      <a:lt1>
        <a:sysClr val="window" lastClr="FFFFFF"/>
      </a:lt1>
      <a:dk2>
        <a:srgbClr val="44546A"/>
      </a:dk2>
      <a:lt2>
        <a:srgbClr val="E7E6E6"/>
      </a:lt2>
      <a:accent1>
        <a:srgbClr val="0CB7EB"/>
      </a:accent1>
      <a:accent2>
        <a:srgbClr val="28B473"/>
      </a:accent2>
      <a:accent3>
        <a:srgbClr val="FFCD4D"/>
      </a:accent3>
      <a:accent4>
        <a:srgbClr val="FF4824"/>
      </a:accent4>
      <a:accent5>
        <a:srgbClr val="FF800E"/>
      </a:accent5>
      <a:accent6>
        <a:srgbClr val="6766BE"/>
      </a:accent6>
      <a:hlink>
        <a:srgbClr val="0CB7EB"/>
      </a:hlink>
      <a:folHlink>
        <a:srgbClr val="FF800E"/>
      </a:folHlink>
    </a:clrScheme>
    <a:fontScheme name="Peace Through Action Fonts">
      <a:majorFont>
        <a:latin typeface="Arial"/>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D97D1CCE24A74FBA00E5B94CC02368" ma:contentTypeVersion="17" ma:contentTypeDescription="Create a new document." ma:contentTypeScope="" ma:versionID="8eb424c9bde96bc22126327f4d72eec2">
  <xsd:schema xmlns:xsd="http://www.w3.org/2001/XMLSchema" xmlns:xs="http://www.w3.org/2001/XMLSchema" xmlns:p="http://schemas.microsoft.com/office/2006/metadata/properties" xmlns:ns2="75d603ba-cbb3-44f3-baa9-eb1ff38f7c8b" xmlns:ns3="e3c23434-2d3f-4aad-8e71-9f9b553e1342" targetNamespace="http://schemas.microsoft.com/office/2006/metadata/properties" ma:root="true" ma:fieldsID="b400b427bd432614ac2aab2c247d29d5" ns2:_="" ns3:_="">
    <xsd:import namespace="75d603ba-cbb3-44f3-baa9-eb1ff38f7c8b"/>
    <xsd:import namespace="e3c23434-2d3f-4aad-8e71-9f9b553e13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603ba-cbb3-44f3-baa9-eb1ff38f7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3252e26-336e-497e-83a3-6fb51111f2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c23434-2d3f-4aad-8e71-9f9b553e13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681faae-07ea-47bc-b804-6456deb5591a}" ma:internalName="TaxCatchAll" ma:showField="CatchAllData" ma:web="e3c23434-2d3f-4aad-8e71-9f9b553e134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d603ba-cbb3-44f3-baa9-eb1ff38f7c8b">
      <Terms xmlns="http://schemas.microsoft.com/office/infopath/2007/PartnerControls"/>
    </lcf76f155ced4ddcb4097134ff3c332f>
    <TaxCatchAll xmlns="e3c23434-2d3f-4aad-8e71-9f9b553e1342" xsi:nil="true"/>
  </documentManagement>
</p:properties>
</file>

<file path=customXml/itemProps1.xml><?xml version="1.0" encoding="utf-8"?>
<ds:datastoreItem xmlns:ds="http://schemas.openxmlformats.org/officeDocument/2006/customXml" ds:itemID="{D0BDD528-4F9D-4F29-B251-A5308266FD9A}"/>
</file>

<file path=customXml/itemProps2.xml><?xml version="1.0" encoding="utf-8"?>
<ds:datastoreItem xmlns:ds="http://schemas.openxmlformats.org/officeDocument/2006/customXml" ds:itemID="{CC1888D7-14AD-44D2-BF05-8F0DEB555B3E}">
  <ds:schemaRefs>
    <ds:schemaRef ds:uri="http://schemas.microsoft.com/sharepoint/v3/contenttype/forms"/>
  </ds:schemaRefs>
</ds:datastoreItem>
</file>

<file path=customXml/itemProps3.xml><?xml version="1.0" encoding="utf-8"?>
<ds:datastoreItem xmlns:ds="http://schemas.openxmlformats.org/officeDocument/2006/customXml" ds:itemID="{8281AD08-D816-4608-B3D7-945622374250}">
  <ds:schemaRef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1a8f697c-f1b7-48e7-bc4d-e4387b134e83"/>
    <ds:schemaRef ds:uri="ea96d3fe-2679-4331-9d8f-dd83ba060bf2"/>
    <ds:schemaRef ds:uri="http://schemas.microsoft.com/office/2006/metadata/properties"/>
    <ds:schemaRef ds:uri="8680864b-a48c-4d2c-9600-d3af22d51460"/>
    <ds:schemaRef ds:uri="0c6314aa-e9ec-4a3f-a431-e0e011c2db7f"/>
    <ds:schemaRef ds:uri="75d603ba-cbb3-44f3-baa9-eb1ff38f7c8b"/>
    <ds:schemaRef ds:uri="e3c23434-2d3f-4aad-8e71-9f9b553e1342"/>
  </ds:schemaRefs>
</ds:datastoreItem>
</file>

<file path=docProps/app.xml><?xml version="1.0" encoding="utf-8"?>
<Properties xmlns="http://schemas.openxmlformats.org/officeDocument/2006/extended-properties" xmlns:vt="http://schemas.openxmlformats.org/officeDocument/2006/docPropsVTypes">
  <Template>PeaceAct Presentation</Template>
  <TotalTime>9111</TotalTime>
  <Words>3427</Words>
  <Application>Microsoft Office PowerPoint</Application>
  <PresentationFormat>Custom</PresentationFormat>
  <Paragraphs>461</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Constantia</vt:lpstr>
      <vt:lpstr>Arial Bold</vt:lpstr>
      <vt:lpstr>Avenir Bold</vt:lpstr>
      <vt:lpstr>Calibri</vt:lpstr>
      <vt:lpstr>Arial</vt:lpstr>
      <vt:lpstr>Peace Through Action</vt:lpstr>
      <vt:lpstr>1_Peace Through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Garrett Lloyd</dc:creator>
  <cp:lastModifiedBy>Bob Reeg</cp:lastModifiedBy>
  <cp:revision>68</cp:revision>
  <dcterms:created xsi:type="dcterms:W3CDTF">2025-07-24T12:56:49Z</dcterms:created>
  <dcterms:modified xsi:type="dcterms:W3CDTF">2025-11-18T19:52:48Z</dcterms:modified>
  <dc:identifier>DAF9LU-PpUw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0x010100BCD97D1CCE24A74FBA00E5B94CC02368</vt:lpwstr>
  </property>
  <property fmtid="{D5CDD505-2E9C-101B-9397-08002B2CF9AE}" pid="4" name="Order">
    <vt:lpwstr>1043900.00000000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